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7"/>
  </p:notesMasterIdLst>
  <p:handoutMasterIdLst>
    <p:handoutMasterId r:id="rId128"/>
  </p:handoutMasterIdLst>
  <p:sldIdLst>
    <p:sldId id="310" r:id="rId2"/>
    <p:sldId id="451" r:id="rId3"/>
    <p:sldId id="452" r:id="rId4"/>
    <p:sldId id="453" r:id="rId5"/>
    <p:sldId id="454" r:id="rId6"/>
    <p:sldId id="455" r:id="rId7"/>
    <p:sldId id="456" r:id="rId8"/>
    <p:sldId id="457" r:id="rId9"/>
    <p:sldId id="458" r:id="rId10"/>
    <p:sldId id="459" r:id="rId11"/>
    <p:sldId id="460" r:id="rId12"/>
    <p:sldId id="461" r:id="rId13"/>
    <p:sldId id="462" r:id="rId14"/>
    <p:sldId id="463" r:id="rId15"/>
    <p:sldId id="464" r:id="rId16"/>
    <p:sldId id="465" r:id="rId17"/>
    <p:sldId id="507" r:id="rId18"/>
    <p:sldId id="467" r:id="rId19"/>
    <p:sldId id="468" r:id="rId20"/>
    <p:sldId id="469" r:id="rId21"/>
    <p:sldId id="470" r:id="rId22"/>
    <p:sldId id="471" r:id="rId23"/>
    <p:sldId id="472" r:id="rId24"/>
    <p:sldId id="473" r:id="rId25"/>
    <p:sldId id="475" r:id="rId26"/>
    <p:sldId id="476" r:id="rId27"/>
    <p:sldId id="477" r:id="rId28"/>
    <p:sldId id="478" r:id="rId29"/>
    <p:sldId id="479" r:id="rId30"/>
    <p:sldId id="480" r:id="rId31"/>
    <p:sldId id="481" r:id="rId32"/>
    <p:sldId id="482" r:id="rId33"/>
    <p:sldId id="483" r:id="rId34"/>
    <p:sldId id="484" r:id="rId35"/>
    <p:sldId id="485" r:id="rId36"/>
    <p:sldId id="508" r:id="rId37"/>
    <p:sldId id="509" r:id="rId38"/>
    <p:sldId id="510" r:id="rId39"/>
    <p:sldId id="511" r:id="rId40"/>
    <p:sldId id="512" r:id="rId41"/>
    <p:sldId id="513" r:id="rId42"/>
    <p:sldId id="514" r:id="rId43"/>
    <p:sldId id="515" r:id="rId44"/>
    <p:sldId id="516" r:id="rId45"/>
    <p:sldId id="517" r:id="rId46"/>
    <p:sldId id="518" r:id="rId47"/>
    <p:sldId id="519" r:id="rId48"/>
    <p:sldId id="520" r:id="rId49"/>
    <p:sldId id="521" r:id="rId50"/>
    <p:sldId id="522" r:id="rId51"/>
    <p:sldId id="523" r:id="rId52"/>
    <p:sldId id="524" r:id="rId53"/>
    <p:sldId id="525" r:id="rId54"/>
    <p:sldId id="526" r:id="rId55"/>
    <p:sldId id="527" r:id="rId56"/>
    <p:sldId id="528" r:id="rId57"/>
    <p:sldId id="529" r:id="rId58"/>
    <p:sldId id="530" r:id="rId59"/>
    <p:sldId id="531" r:id="rId60"/>
    <p:sldId id="532" r:id="rId61"/>
    <p:sldId id="533" r:id="rId62"/>
    <p:sldId id="534" r:id="rId63"/>
    <p:sldId id="535" r:id="rId64"/>
    <p:sldId id="536" r:id="rId65"/>
    <p:sldId id="537" r:id="rId66"/>
    <p:sldId id="538" r:id="rId67"/>
    <p:sldId id="539" r:id="rId68"/>
    <p:sldId id="540" r:id="rId69"/>
    <p:sldId id="542" r:id="rId70"/>
    <p:sldId id="543" r:id="rId71"/>
    <p:sldId id="544" r:id="rId72"/>
    <p:sldId id="545" r:id="rId73"/>
    <p:sldId id="546" r:id="rId74"/>
    <p:sldId id="547" r:id="rId75"/>
    <p:sldId id="548" r:id="rId76"/>
    <p:sldId id="549" r:id="rId77"/>
    <p:sldId id="550" r:id="rId78"/>
    <p:sldId id="551" r:id="rId79"/>
    <p:sldId id="552" r:id="rId80"/>
    <p:sldId id="553" r:id="rId81"/>
    <p:sldId id="554" r:id="rId82"/>
    <p:sldId id="555" r:id="rId83"/>
    <p:sldId id="556" r:id="rId84"/>
    <p:sldId id="557" r:id="rId85"/>
    <p:sldId id="558" r:id="rId86"/>
    <p:sldId id="559" r:id="rId87"/>
    <p:sldId id="560" r:id="rId88"/>
    <p:sldId id="561" r:id="rId89"/>
    <p:sldId id="562" r:id="rId90"/>
    <p:sldId id="563" r:id="rId91"/>
    <p:sldId id="564" r:id="rId92"/>
    <p:sldId id="565" r:id="rId93"/>
    <p:sldId id="566" r:id="rId94"/>
    <p:sldId id="596" r:id="rId95"/>
    <p:sldId id="597" r:id="rId96"/>
    <p:sldId id="598" r:id="rId97"/>
    <p:sldId id="567" r:id="rId98"/>
    <p:sldId id="568" r:id="rId99"/>
    <p:sldId id="569" r:id="rId100"/>
    <p:sldId id="570" r:id="rId101"/>
    <p:sldId id="571" r:id="rId102"/>
    <p:sldId id="572" r:id="rId103"/>
    <p:sldId id="573" r:id="rId104"/>
    <p:sldId id="574" r:id="rId105"/>
    <p:sldId id="575" r:id="rId106"/>
    <p:sldId id="578" r:id="rId107"/>
    <p:sldId id="579" r:id="rId108"/>
    <p:sldId id="580" r:id="rId109"/>
    <p:sldId id="610" r:id="rId110"/>
    <p:sldId id="582" r:id="rId111"/>
    <p:sldId id="583" r:id="rId112"/>
    <p:sldId id="584" r:id="rId113"/>
    <p:sldId id="585" r:id="rId114"/>
    <p:sldId id="599" r:id="rId115"/>
    <p:sldId id="600" r:id="rId116"/>
    <p:sldId id="601" r:id="rId117"/>
    <p:sldId id="602" r:id="rId118"/>
    <p:sldId id="603" r:id="rId119"/>
    <p:sldId id="604" r:id="rId120"/>
    <p:sldId id="605" r:id="rId121"/>
    <p:sldId id="606" r:id="rId122"/>
    <p:sldId id="607" r:id="rId123"/>
    <p:sldId id="608" r:id="rId124"/>
    <p:sldId id="609" r:id="rId125"/>
    <p:sldId id="595" r:id="rId126"/>
  </p:sldIdLst>
  <p:sldSz cx="11990388" cy="7126288"/>
  <p:notesSz cx="6858000" cy="9144000"/>
  <p:defaultTextStyle>
    <a:defPPr>
      <a:defRPr lang="en-US"/>
    </a:defPPr>
    <a:lvl1pPr marL="0" algn="l" defTabSz="1176376" rtl="0" eaLnBrk="1" latinLnBrk="0" hangingPunct="1">
      <a:defRPr sz="2300" kern="1200">
        <a:solidFill>
          <a:schemeClr val="tx1"/>
        </a:solidFill>
        <a:latin typeface="+mn-lt"/>
        <a:ea typeface="+mn-ea"/>
        <a:cs typeface="+mn-cs"/>
      </a:defRPr>
    </a:lvl1pPr>
    <a:lvl2pPr marL="588188" algn="l" defTabSz="1176376" rtl="0" eaLnBrk="1" latinLnBrk="0" hangingPunct="1">
      <a:defRPr sz="2300" kern="1200">
        <a:solidFill>
          <a:schemeClr val="tx1"/>
        </a:solidFill>
        <a:latin typeface="+mn-lt"/>
        <a:ea typeface="+mn-ea"/>
        <a:cs typeface="+mn-cs"/>
      </a:defRPr>
    </a:lvl2pPr>
    <a:lvl3pPr marL="1176376" algn="l" defTabSz="1176376" rtl="0" eaLnBrk="1" latinLnBrk="0" hangingPunct="1">
      <a:defRPr sz="2300" kern="1200">
        <a:solidFill>
          <a:schemeClr val="tx1"/>
        </a:solidFill>
        <a:latin typeface="+mn-lt"/>
        <a:ea typeface="+mn-ea"/>
        <a:cs typeface="+mn-cs"/>
      </a:defRPr>
    </a:lvl3pPr>
    <a:lvl4pPr marL="1764563" algn="l" defTabSz="1176376" rtl="0" eaLnBrk="1" latinLnBrk="0" hangingPunct="1">
      <a:defRPr sz="2300" kern="1200">
        <a:solidFill>
          <a:schemeClr val="tx1"/>
        </a:solidFill>
        <a:latin typeface="+mn-lt"/>
        <a:ea typeface="+mn-ea"/>
        <a:cs typeface="+mn-cs"/>
      </a:defRPr>
    </a:lvl4pPr>
    <a:lvl5pPr marL="2352751" algn="l" defTabSz="1176376" rtl="0" eaLnBrk="1" latinLnBrk="0" hangingPunct="1">
      <a:defRPr sz="2300" kern="1200">
        <a:solidFill>
          <a:schemeClr val="tx1"/>
        </a:solidFill>
        <a:latin typeface="+mn-lt"/>
        <a:ea typeface="+mn-ea"/>
        <a:cs typeface="+mn-cs"/>
      </a:defRPr>
    </a:lvl5pPr>
    <a:lvl6pPr marL="2940939" algn="l" defTabSz="1176376" rtl="0" eaLnBrk="1" latinLnBrk="0" hangingPunct="1">
      <a:defRPr sz="2300" kern="1200">
        <a:solidFill>
          <a:schemeClr val="tx1"/>
        </a:solidFill>
        <a:latin typeface="+mn-lt"/>
        <a:ea typeface="+mn-ea"/>
        <a:cs typeface="+mn-cs"/>
      </a:defRPr>
    </a:lvl6pPr>
    <a:lvl7pPr marL="3529127" algn="l" defTabSz="1176376" rtl="0" eaLnBrk="1" latinLnBrk="0" hangingPunct="1">
      <a:defRPr sz="2300" kern="1200">
        <a:solidFill>
          <a:schemeClr val="tx1"/>
        </a:solidFill>
        <a:latin typeface="+mn-lt"/>
        <a:ea typeface="+mn-ea"/>
        <a:cs typeface="+mn-cs"/>
      </a:defRPr>
    </a:lvl7pPr>
    <a:lvl8pPr marL="4117315" algn="l" defTabSz="1176376" rtl="0" eaLnBrk="1" latinLnBrk="0" hangingPunct="1">
      <a:defRPr sz="2300" kern="1200">
        <a:solidFill>
          <a:schemeClr val="tx1"/>
        </a:solidFill>
        <a:latin typeface="+mn-lt"/>
        <a:ea typeface="+mn-ea"/>
        <a:cs typeface="+mn-cs"/>
      </a:defRPr>
    </a:lvl8pPr>
    <a:lvl9pPr marL="4705502" algn="l" defTabSz="1176376"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70" d="100"/>
          <a:sy n="70" d="100"/>
        </p:scale>
        <p:origin x="-282" y="60"/>
      </p:cViewPr>
      <p:guideLst>
        <p:guide orient="horz" pos="2245"/>
        <p:guide pos="3777"/>
      </p:guideLst>
    </p:cSldViewPr>
  </p:slideViewPr>
  <p:notesTextViewPr>
    <p:cViewPr>
      <p:scale>
        <a:sx n="100" d="100"/>
        <a:sy n="100" d="100"/>
      </p:scale>
      <p:origin x="0" y="0"/>
    </p:cViewPr>
  </p:notesText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F6CE5-396E-4D11-9386-8C7884A72FC1}" type="doc">
      <dgm:prSet loTypeId="urn:microsoft.com/office/officeart/2005/8/layout/hProcess9" loCatId="process" qsTypeId="urn:microsoft.com/office/officeart/2005/8/quickstyle/simple1" qsCatId="simple" csTypeId="urn:microsoft.com/office/officeart/2005/8/colors/accent1_2" csCatId="accent1" phldr="1"/>
      <dgm:spPr/>
    </dgm:pt>
    <dgm:pt modelId="{0BEFA9C1-4276-436A-A97B-9AC9B568A0E7}">
      <dgm:prSet phldrT="[Text]" custT="1"/>
      <dgm:spPr/>
      <dgm:t>
        <a:bodyPr/>
        <a:lstStyle/>
        <a:p>
          <a:r>
            <a:rPr lang="sr-Latn-CS" sz="1800" b="1" dirty="0" smtClean="0">
              <a:solidFill>
                <a:srgbClr val="002060"/>
              </a:solidFill>
              <a:latin typeface="Calibri" pitchFamily="34" charset="0"/>
            </a:rPr>
            <a:t>Korak</a:t>
          </a:r>
          <a:r>
            <a:rPr lang="en-US" sz="1800" b="1" dirty="0" smtClean="0">
              <a:solidFill>
                <a:srgbClr val="002060"/>
              </a:solidFill>
              <a:latin typeface="Calibri" pitchFamily="34" charset="0"/>
            </a:rPr>
            <a:t> 3:</a:t>
          </a:r>
          <a:r>
            <a:rPr lang="en-US" sz="1800" dirty="0" smtClean="0">
              <a:solidFill>
                <a:srgbClr val="002060"/>
              </a:solidFill>
              <a:latin typeface="Calibri" pitchFamily="34" charset="0"/>
            </a:rPr>
            <a:t> </a:t>
          </a:r>
          <a:r>
            <a:rPr lang="sr-Latn-CS" sz="1800" dirty="0" smtClean="0">
              <a:solidFill>
                <a:srgbClr val="002060"/>
              </a:solidFill>
              <a:latin typeface="Calibri" pitchFamily="34" charset="0"/>
            </a:rPr>
            <a:t>Komunikacije i pruženje željenog imidža</a:t>
          </a:r>
          <a:endParaRPr lang="en-US" sz="1800" dirty="0"/>
        </a:p>
      </dgm:t>
    </dgm:pt>
    <dgm:pt modelId="{BA2ECC08-F045-4C9B-A4E5-4035D7B8DDB6}" type="parTrans" cxnId="{8229E6DE-787B-4AAC-88E2-6FB2B689E4FA}">
      <dgm:prSet/>
      <dgm:spPr/>
      <dgm:t>
        <a:bodyPr/>
        <a:lstStyle/>
        <a:p>
          <a:endParaRPr lang="en-US"/>
        </a:p>
      </dgm:t>
    </dgm:pt>
    <dgm:pt modelId="{484F7E6A-DA84-4535-853B-C8305DF56158}" type="sibTrans" cxnId="{8229E6DE-787B-4AAC-88E2-6FB2B689E4FA}">
      <dgm:prSet/>
      <dgm:spPr/>
      <dgm:t>
        <a:bodyPr/>
        <a:lstStyle/>
        <a:p>
          <a:endParaRPr lang="en-US"/>
        </a:p>
      </dgm:t>
    </dgm:pt>
    <dgm:pt modelId="{E52A12E4-4477-4E69-B7DD-156CE95AC219}">
      <dgm:prSet custT="1"/>
      <dgm:spPr/>
      <dgm:t>
        <a:bodyPr/>
        <a:lstStyle/>
        <a:p>
          <a:r>
            <a:rPr lang="sr-Latn-CS" sz="1800" b="1" dirty="0" smtClean="0">
              <a:solidFill>
                <a:srgbClr val="002060"/>
              </a:solidFill>
              <a:latin typeface="Calibri" pitchFamily="34" charset="0"/>
            </a:rPr>
            <a:t>Korak</a:t>
          </a:r>
          <a:r>
            <a:rPr lang="en-US" sz="1800" b="1" dirty="0" smtClean="0">
              <a:solidFill>
                <a:srgbClr val="002060"/>
              </a:solidFill>
              <a:latin typeface="Calibri" pitchFamily="34" charset="0"/>
            </a:rPr>
            <a:t> 1</a:t>
          </a:r>
          <a:r>
            <a:rPr lang="sr-Latn-RS" sz="1800" b="1" noProof="1" smtClean="0">
              <a:solidFill>
                <a:srgbClr val="002060"/>
              </a:solidFill>
              <a:latin typeface="Calibri" pitchFamily="34" charset="0"/>
            </a:rPr>
            <a:t>:</a:t>
          </a:r>
          <a:r>
            <a:rPr lang="sr-Latn-RS" sz="1800" noProof="1" smtClean="0">
              <a:solidFill>
                <a:srgbClr val="002060"/>
              </a:solidFill>
              <a:latin typeface="Calibri" pitchFamily="34" charset="0"/>
            </a:rPr>
            <a:t> Identifikovati </a:t>
          </a:r>
          <a:r>
            <a:rPr lang="sr-Latn-CS" sz="1800" dirty="0" smtClean="0">
              <a:solidFill>
                <a:srgbClr val="002060"/>
              </a:solidFill>
              <a:latin typeface="Calibri" pitchFamily="34" charset="0"/>
            </a:rPr>
            <a:t>moguće kompatativne prednosti</a:t>
          </a:r>
          <a:endParaRPr lang="en-US" sz="1800" dirty="0">
            <a:solidFill>
              <a:srgbClr val="002060"/>
            </a:solidFill>
            <a:latin typeface="Calibri" pitchFamily="34" charset="0"/>
          </a:endParaRPr>
        </a:p>
      </dgm:t>
    </dgm:pt>
    <dgm:pt modelId="{E9408DB3-DED3-48E9-9A5D-C7589AF259C8}" type="parTrans" cxnId="{8BE5FF00-652B-44D9-8820-F5E36FF0EEE2}">
      <dgm:prSet/>
      <dgm:spPr/>
      <dgm:t>
        <a:bodyPr/>
        <a:lstStyle/>
        <a:p>
          <a:endParaRPr lang="en-US"/>
        </a:p>
      </dgm:t>
    </dgm:pt>
    <dgm:pt modelId="{69AE13C9-B3AB-475F-AEC0-92E548E30325}" type="sibTrans" cxnId="{8BE5FF00-652B-44D9-8820-F5E36FF0EEE2}">
      <dgm:prSet/>
      <dgm:spPr/>
      <dgm:t>
        <a:bodyPr/>
        <a:lstStyle/>
        <a:p>
          <a:endParaRPr lang="en-US"/>
        </a:p>
      </dgm:t>
    </dgm:pt>
    <dgm:pt modelId="{559A8AA1-1B52-411C-9130-A535E8945F2A}">
      <dgm:prSet custT="1"/>
      <dgm:spPr/>
      <dgm:t>
        <a:bodyPr/>
        <a:lstStyle/>
        <a:p>
          <a:r>
            <a:rPr lang="sr-Latn-CS" sz="1800" b="1" dirty="0" smtClean="0">
              <a:solidFill>
                <a:srgbClr val="002060"/>
              </a:solidFill>
              <a:latin typeface="Calibri" pitchFamily="34" charset="0"/>
            </a:rPr>
            <a:t>Korak</a:t>
          </a:r>
          <a:r>
            <a:rPr lang="en-US" sz="1800" b="1" dirty="0" smtClean="0">
              <a:solidFill>
                <a:srgbClr val="002060"/>
              </a:solidFill>
              <a:latin typeface="Calibri" pitchFamily="34" charset="0"/>
            </a:rPr>
            <a:t> 2:</a:t>
          </a:r>
          <a:r>
            <a:rPr lang="en-US" sz="1800" dirty="0" smtClean="0">
              <a:solidFill>
                <a:srgbClr val="002060"/>
              </a:solidFill>
              <a:latin typeface="Calibri" pitchFamily="34" charset="0"/>
            </a:rPr>
            <a:t> </a:t>
          </a:r>
          <a:r>
            <a:rPr lang="sr-Latn-CS" sz="1800" dirty="0" smtClean="0">
              <a:solidFill>
                <a:srgbClr val="002060"/>
              </a:solidFill>
              <a:latin typeface="Calibri" pitchFamily="34" charset="0"/>
            </a:rPr>
            <a:t>Izbor prave komparativne prednosti</a:t>
          </a:r>
          <a:endParaRPr lang="en-US" sz="1800" dirty="0">
            <a:solidFill>
              <a:srgbClr val="002060"/>
            </a:solidFill>
            <a:latin typeface="Calibri" pitchFamily="34" charset="0"/>
          </a:endParaRPr>
        </a:p>
      </dgm:t>
    </dgm:pt>
    <dgm:pt modelId="{BBDF4847-6162-4403-B286-637DA1A39412}" type="parTrans" cxnId="{9039C462-3389-4629-81B5-61FFFA580B54}">
      <dgm:prSet/>
      <dgm:spPr/>
      <dgm:t>
        <a:bodyPr/>
        <a:lstStyle/>
        <a:p>
          <a:endParaRPr lang="en-US"/>
        </a:p>
      </dgm:t>
    </dgm:pt>
    <dgm:pt modelId="{A5961AA1-3B29-4B0B-B0EF-194AC075D25B}" type="sibTrans" cxnId="{9039C462-3389-4629-81B5-61FFFA580B54}">
      <dgm:prSet/>
      <dgm:spPr/>
      <dgm:t>
        <a:bodyPr/>
        <a:lstStyle/>
        <a:p>
          <a:endParaRPr lang="en-US"/>
        </a:p>
      </dgm:t>
    </dgm:pt>
    <dgm:pt modelId="{F5049B21-775E-4BA0-B5D5-F0677F8C4D87}" type="pres">
      <dgm:prSet presAssocID="{BA1F6CE5-396E-4D11-9386-8C7884A72FC1}" presName="CompostProcess" presStyleCnt="0">
        <dgm:presLayoutVars>
          <dgm:dir/>
          <dgm:resizeHandles val="exact"/>
        </dgm:presLayoutVars>
      </dgm:prSet>
      <dgm:spPr/>
    </dgm:pt>
    <dgm:pt modelId="{CD1E8DF1-5AD0-4E01-8371-24D050C7797D}" type="pres">
      <dgm:prSet presAssocID="{BA1F6CE5-396E-4D11-9386-8C7884A72FC1}" presName="arrow" presStyleLbl="bgShp" presStyleIdx="0" presStyleCnt="1" custScaleX="98115" custScaleY="77791" custLinFactNeighborX="-2194" custLinFactNeighborY="-10560"/>
      <dgm:spPr/>
    </dgm:pt>
    <dgm:pt modelId="{3C185B0B-76B8-44E9-970E-6D2B3674A4FB}" type="pres">
      <dgm:prSet presAssocID="{BA1F6CE5-396E-4D11-9386-8C7884A72FC1}" presName="linearProcess" presStyleCnt="0"/>
      <dgm:spPr/>
    </dgm:pt>
    <dgm:pt modelId="{EF39B5CE-BC47-4C1F-8F00-71B01F5505A9}" type="pres">
      <dgm:prSet presAssocID="{E52A12E4-4477-4E69-B7DD-156CE95AC219}" presName="textNode" presStyleLbl="node1" presStyleIdx="0" presStyleCnt="3">
        <dgm:presLayoutVars>
          <dgm:bulletEnabled val="1"/>
        </dgm:presLayoutVars>
      </dgm:prSet>
      <dgm:spPr/>
      <dgm:t>
        <a:bodyPr/>
        <a:lstStyle/>
        <a:p>
          <a:endParaRPr lang="en-US"/>
        </a:p>
      </dgm:t>
    </dgm:pt>
    <dgm:pt modelId="{9647FB60-4D50-4D91-887F-23700FB00A6B}" type="pres">
      <dgm:prSet presAssocID="{69AE13C9-B3AB-475F-AEC0-92E548E30325}" presName="sibTrans" presStyleCnt="0"/>
      <dgm:spPr/>
    </dgm:pt>
    <dgm:pt modelId="{EA36B0FD-AEF6-4AF1-9604-B1BBBB74AF60}" type="pres">
      <dgm:prSet presAssocID="{559A8AA1-1B52-411C-9130-A535E8945F2A}" presName="textNode" presStyleLbl="node1" presStyleIdx="1" presStyleCnt="3">
        <dgm:presLayoutVars>
          <dgm:bulletEnabled val="1"/>
        </dgm:presLayoutVars>
      </dgm:prSet>
      <dgm:spPr/>
      <dgm:t>
        <a:bodyPr/>
        <a:lstStyle/>
        <a:p>
          <a:endParaRPr lang="en-US"/>
        </a:p>
      </dgm:t>
    </dgm:pt>
    <dgm:pt modelId="{74D3F3C2-B697-4EDE-B51E-59852D4E0546}" type="pres">
      <dgm:prSet presAssocID="{A5961AA1-3B29-4B0B-B0EF-194AC075D25B}" presName="sibTrans" presStyleCnt="0"/>
      <dgm:spPr/>
    </dgm:pt>
    <dgm:pt modelId="{70CBC33C-0ECA-4F3C-89BA-233CF218E917}" type="pres">
      <dgm:prSet presAssocID="{0BEFA9C1-4276-436A-A97B-9AC9B568A0E7}" presName="textNode" presStyleLbl="node1" presStyleIdx="2" presStyleCnt="3">
        <dgm:presLayoutVars>
          <dgm:bulletEnabled val="1"/>
        </dgm:presLayoutVars>
      </dgm:prSet>
      <dgm:spPr/>
      <dgm:t>
        <a:bodyPr/>
        <a:lstStyle/>
        <a:p>
          <a:endParaRPr lang="en-US"/>
        </a:p>
      </dgm:t>
    </dgm:pt>
  </dgm:ptLst>
  <dgm:cxnLst>
    <dgm:cxn modelId="{8229E6DE-787B-4AAC-88E2-6FB2B689E4FA}" srcId="{BA1F6CE5-396E-4D11-9386-8C7884A72FC1}" destId="{0BEFA9C1-4276-436A-A97B-9AC9B568A0E7}" srcOrd="2" destOrd="0" parTransId="{BA2ECC08-F045-4C9B-A4E5-4035D7B8DDB6}" sibTransId="{484F7E6A-DA84-4535-853B-C8305DF56158}"/>
    <dgm:cxn modelId="{9039C462-3389-4629-81B5-61FFFA580B54}" srcId="{BA1F6CE5-396E-4D11-9386-8C7884A72FC1}" destId="{559A8AA1-1B52-411C-9130-A535E8945F2A}" srcOrd="1" destOrd="0" parTransId="{BBDF4847-6162-4403-B286-637DA1A39412}" sibTransId="{A5961AA1-3B29-4B0B-B0EF-194AC075D25B}"/>
    <dgm:cxn modelId="{7A6117B7-2468-4570-A5E4-25C3B5C62800}" type="presOf" srcId="{BA1F6CE5-396E-4D11-9386-8C7884A72FC1}" destId="{F5049B21-775E-4BA0-B5D5-F0677F8C4D87}" srcOrd="0" destOrd="0" presId="urn:microsoft.com/office/officeart/2005/8/layout/hProcess9"/>
    <dgm:cxn modelId="{DACCD619-C720-47C0-8073-6DE6DC8BC3E1}" type="presOf" srcId="{E52A12E4-4477-4E69-B7DD-156CE95AC219}" destId="{EF39B5CE-BC47-4C1F-8F00-71B01F5505A9}" srcOrd="0" destOrd="0" presId="urn:microsoft.com/office/officeart/2005/8/layout/hProcess9"/>
    <dgm:cxn modelId="{8BE5FF00-652B-44D9-8820-F5E36FF0EEE2}" srcId="{BA1F6CE5-396E-4D11-9386-8C7884A72FC1}" destId="{E52A12E4-4477-4E69-B7DD-156CE95AC219}" srcOrd="0" destOrd="0" parTransId="{E9408DB3-DED3-48E9-9A5D-C7589AF259C8}" sibTransId="{69AE13C9-B3AB-475F-AEC0-92E548E30325}"/>
    <dgm:cxn modelId="{793A6DE8-377E-416C-A531-2B78788D12E3}" type="presOf" srcId="{559A8AA1-1B52-411C-9130-A535E8945F2A}" destId="{EA36B0FD-AEF6-4AF1-9604-B1BBBB74AF60}" srcOrd="0" destOrd="0" presId="urn:microsoft.com/office/officeart/2005/8/layout/hProcess9"/>
    <dgm:cxn modelId="{EADC88D0-AC5A-4F69-B987-B7B277B478D4}" type="presOf" srcId="{0BEFA9C1-4276-436A-A97B-9AC9B568A0E7}" destId="{70CBC33C-0ECA-4F3C-89BA-233CF218E917}" srcOrd="0" destOrd="0" presId="urn:microsoft.com/office/officeart/2005/8/layout/hProcess9"/>
    <dgm:cxn modelId="{D15A12F0-94A7-492A-9D1D-77A716FD7BBD}" type="presParOf" srcId="{F5049B21-775E-4BA0-B5D5-F0677F8C4D87}" destId="{CD1E8DF1-5AD0-4E01-8371-24D050C7797D}" srcOrd="0" destOrd="0" presId="urn:microsoft.com/office/officeart/2005/8/layout/hProcess9"/>
    <dgm:cxn modelId="{C1D970C9-AE1B-4911-8D32-95C6E5F225A5}" type="presParOf" srcId="{F5049B21-775E-4BA0-B5D5-F0677F8C4D87}" destId="{3C185B0B-76B8-44E9-970E-6D2B3674A4FB}" srcOrd="1" destOrd="0" presId="urn:microsoft.com/office/officeart/2005/8/layout/hProcess9"/>
    <dgm:cxn modelId="{F34BC8EE-2AE6-4A74-936E-9E97DB979661}" type="presParOf" srcId="{3C185B0B-76B8-44E9-970E-6D2B3674A4FB}" destId="{EF39B5CE-BC47-4C1F-8F00-71B01F5505A9}" srcOrd="0" destOrd="0" presId="urn:microsoft.com/office/officeart/2005/8/layout/hProcess9"/>
    <dgm:cxn modelId="{6F7B5E2E-96C0-4F32-AB21-3E980DE6CB03}" type="presParOf" srcId="{3C185B0B-76B8-44E9-970E-6D2B3674A4FB}" destId="{9647FB60-4D50-4D91-887F-23700FB00A6B}" srcOrd="1" destOrd="0" presId="urn:microsoft.com/office/officeart/2005/8/layout/hProcess9"/>
    <dgm:cxn modelId="{8278724B-8103-4FE6-81FF-ED29B30371F8}" type="presParOf" srcId="{3C185B0B-76B8-44E9-970E-6D2B3674A4FB}" destId="{EA36B0FD-AEF6-4AF1-9604-B1BBBB74AF60}" srcOrd="2" destOrd="0" presId="urn:microsoft.com/office/officeart/2005/8/layout/hProcess9"/>
    <dgm:cxn modelId="{975BF312-FD7A-45A5-9BC2-80B045D79131}" type="presParOf" srcId="{3C185B0B-76B8-44E9-970E-6D2B3674A4FB}" destId="{74D3F3C2-B697-4EDE-B51E-59852D4E0546}" srcOrd="3" destOrd="0" presId="urn:microsoft.com/office/officeart/2005/8/layout/hProcess9"/>
    <dgm:cxn modelId="{9565C2B2-6F05-45EC-A25E-3C9790C18E72}" type="presParOf" srcId="{3C185B0B-76B8-44E9-970E-6D2B3674A4FB}" destId="{70CBC33C-0ECA-4F3C-89BA-233CF218E91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791E0-6030-42F8-A0C2-0C1E6559379F}" type="doc">
      <dgm:prSet loTypeId="urn:microsoft.com/office/officeart/2005/8/layout/equation1" loCatId="process" qsTypeId="urn:microsoft.com/office/officeart/2005/8/quickstyle/simple1" qsCatId="simple" csTypeId="urn:microsoft.com/office/officeart/2005/8/colors/accent1_2" csCatId="accent1" phldr="1"/>
      <dgm:spPr/>
    </dgm:pt>
    <dgm:pt modelId="{448FD390-ACF7-44DA-AAD7-35161C946A04}">
      <dgm:prSet phldrT="[Text]"/>
      <dgm:spPr/>
      <dgm:t>
        <a:bodyPr/>
        <a:lstStyle/>
        <a:p>
          <a:r>
            <a:rPr lang="sr-Latn-RS" dirty="0" smtClean="0"/>
            <a:t>Prodajna cena</a:t>
          </a:r>
          <a:endParaRPr lang="en-US" dirty="0"/>
        </a:p>
      </dgm:t>
    </dgm:pt>
    <dgm:pt modelId="{40AEA12F-38ED-4830-AF36-EA97C0AC91C6}" type="parTrans" cxnId="{7EB1E865-B8A7-492D-8794-FF34763A9144}">
      <dgm:prSet/>
      <dgm:spPr/>
      <dgm:t>
        <a:bodyPr/>
        <a:lstStyle/>
        <a:p>
          <a:endParaRPr lang="en-US"/>
        </a:p>
      </dgm:t>
    </dgm:pt>
    <dgm:pt modelId="{5CFCAA86-4D36-45A7-BBA5-CE53E02F0396}" type="sibTrans" cxnId="{7EB1E865-B8A7-492D-8794-FF34763A9144}">
      <dgm:prSet/>
      <dgm:spPr/>
      <dgm:t>
        <a:bodyPr/>
        <a:lstStyle/>
        <a:p>
          <a:endParaRPr lang="en-US"/>
        </a:p>
      </dgm:t>
    </dgm:pt>
    <dgm:pt modelId="{E3AFD33B-38D9-436F-950E-03F401B661A1}">
      <dgm:prSet phldrT="[Text]"/>
      <dgm:spPr/>
      <dgm:t>
        <a:bodyPr/>
        <a:lstStyle/>
        <a:p>
          <a:r>
            <a:rPr lang="sr-Latn-RS" dirty="0" smtClean="0"/>
            <a:t>Cena koštanja</a:t>
          </a:r>
          <a:endParaRPr lang="en-US" dirty="0"/>
        </a:p>
      </dgm:t>
    </dgm:pt>
    <dgm:pt modelId="{45C82C16-CA72-4EC2-A686-FF5CCAACAEA2}" type="parTrans" cxnId="{4DC32E9B-18D9-409F-9337-0FD42F3902B7}">
      <dgm:prSet/>
      <dgm:spPr/>
      <dgm:t>
        <a:bodyPr/>
        <a:lstStyle/>
        <a:p>
          <a:endParaRPr lang="en-US"/>
        </a:p>
      </dgm:t>
    </dgm:pt>
    <dgm:pt modelId="{DCDACBBE-9107-4001-9CB9-51C1B4E27E29}" type="sibTrans" cxnId="{4DC32E9B-18D9-409F-9337-0FD42F3902B7}">
      <dgm:prSet/>
      <dgm:spPr/>
      <dgm:t>
        <a:bodyPr/>
        <a:lstStyle/>
        <a:p>
          <a:endParaRPr lang="en-US"/>
        </a:p>
      </dgm:t>
    </dgm:pt>
    <dgm:pt modelId="{4B772E99-66DE-4719-BCEA-8576F8DF5010}">
      <dgm:prSet phldrT="[Text]"/>
      <dgm:spPr/>
      <dgm:t>
        <a:bodyPr/>
        <a:lstStyle/>
        <a:p>
          <a:r>
            <a:rPr lang="sr-Latn-RS" dirty="0" smtClean="0"/>
            <a:t>Zarada (marža)</a:t>
          </a:r>
          <a:endParaRPr lang="en-US" dirty="0"/>
        </a:p>
      </dgm:t>
    </dgm:pt>
    <dgm:pt modelId="{2E5630B7-8BEC-4117-B36F-2F71AE56ED27}" type="parTrans" cxnId="{458A812A-069E-4B56-A35C-EF46CD51F3CC}">
      <dgm:prSet/>
      <dgm:spPr/>
      <dgm:t>
        <a:bodyPr/>
        <a:lstStyle/>
        <a:p>
          <a:endParaRPr lang="en-US"/>
        </a:p>
      </dgm:t>
    </dgm:pt>
    <dgm:pt modelId="{DE2CC3A4-FCF2-428B-ACDB-9E8E37F4B933}" type="sibTrans" cxnId="{458A812A-069E-4B56-A35C-EF46CD51F3CC}">
      <dgm:prSet/>
      <dgm:spPr/>
      <dgm:t>
        <a:bodyPr/>
        <a:lstStyle/>
        <a:p>
          <a:endParaRPr lang="en-US"/>
        </a:p>
      </dgm:t>
    </dgm:pt>
    <dgm:pt modelId="{E0B0DD28-7ACD-4CCB-9B3C-6EEE66E944D2}" type="pres">
      <dgm:prSet presAssocID="{FC6791E0-6030-42F8-A0C2-0C1E6559379F}" presName="linearFlow" presStyleCnt="0">
        <dgm:presLayoutVars>
          <dgm:dir/>
          <dgm:resizeHandles val="exact"/>
        </dgm:presLayoutVars>
      </dgm:prSet>
      <dgm:spPr/>
    </dgm:pt>
    <dgm:pt modelId="{EAF302F2-0A3D-47B6-8D50-ED4F3F5BD5ED}" type="pres">
      <dgm:prSet presAssocID="{448FD390-ACF7-44DA-AAD7-35161C946A04}" presName="node" presStyleLbl="node1" presStyleIdx="0" presStyleCnt="3">
        <dgm:presLayoutVars>
          <dgm:bulletEnabled val="1"/>
        </dgm:presLayoutVars>
      </dgm:prSet>
      <dgm:spPr/>
      <dgm:t>
        <a:bodyPr/>
        <a:lstStyle/>
        <a:p>
          <a:endParaRPr lang="en-US"/>
        </a:p>
      </dgm:t>
    </dgm:pt>
    <dgm:pt modelId="{3526679D-8305-46FD-AD98-AC088DD7FE84}" type="pres">
      <dgm:prSet presAssocID="{5CFCAA86-4D36-45A7-BBA5-CE53E02F0396}" presName="spacerL" presStyleCnt="0"/>
      <dgm:spPr/>
    </dgm:pt>
    <dgm:pt modelId="{29E2F7A6-1BCB-4178-A326-97BE00369EF3}" type="pres">
      <dgm:prSet presAssocID="{5CFCAA86-4D36-45A7-BBA5-CE53E02F0396}" presName="sibTrans" presStyleLbl="sibTrans2D1" presStyleIdx="0" presStyleCnt="2"/>
      <dgm:spPr>
        <a:prstGeom prst="mathMinus">
          <a:avLst/>
        </a:prstGeom>
      </dgm:spPr>
      <dgm:t>
        <a:bodyPr/>
        <a:lstStyle/>
        <a:p>
          <a:endParaRPr lang="en-US"/>
        </a:p>
      </dgm:t>
    </dgm:pt>
    <dgm:pt modelId="{E1F17864-755D-43A2-AF7F-7E54939916EB}" type="pres">
      <dgm:prSet presAssocID="{5CFCAA86-4D36-45A7-BBA5-CE53E02F0396}" presName="spacerR" presStyleCnt="0"/>
      <dgm:spPr/>
    </dgm:pt>
    <dgm:pt modelId="{A76F4F01-B7C5-45FF-8856-45093197AD75}" type="pres">
      <dgm:prSet presAssocID="{E3AFD33B-38D9-436F-950E-03F401B661A1}" presName="node" presStyleLbl="node1" presStyleIdx="1" presStyleCnt="3">
        <dgm:presLayoutVars>
          <dgm:bulletEnabled val="1"/>
        </dgm:presLayoutVars>
      </dgm:prSet>
      <dgm:spPr/>
      <dgm:t>
        <a:bodyPr/>
        <a:lstStyle/>
        <a:p>
          <a:endParaRPr lang="en-US"/>
        </a:p>
      </dgm:t>
    </dgm:pt>
    <dgm:pt modelId="{DCC531B4-904C-49C2-B3AC-AEA70297406F}" type="pres">
      <dgm:prSet presAssocID="{DCDACBBE-9107-4001-9CB9-51C1B4E27E29}" presName="spacerL" presStyleCnt="0"/>
      <dgm:spPr/>
    </dgm:pt>
    <dgm:pt modelId="{2A96F217-A2DC-40B4-8D36-05CC634BE58B}" type="pres">
      <dgm:prSet presAssocID="{DCDACBBE-9107-4001-9CB9-51C1B4E27E29}" presName="sibTrans" presStyleLbl="sibTrans2D1" presStyleIdx="1" presStyleCnt="2"/>
      <dgm:spPr/>
      <dgm:t>
        <a:bodyPr/>
        <a:lstStyle/>
        <a:p>
          <a:endParaRPr lang="en-US"/>
        </a:p>
      </dgm:t>
    </dgm:pt>
    <dgm:pt modelId="{A31718AC-5A12-4EF2-AD13-BB663C4F2098}" type="pres">
      <dgm:prSet presAssocID="{DCDACBBE-9107-4001-9CB9-51C1B4E27E29}" presName="spacerR" presStyleCnt="0"/>
      <dgm:spPr/>
    </dgm:pt>
    <dgm:pt modelId="{0D2849D5-4907-4C70-9A7E-D4645828AD63}" type="pres">
      <dgm:prSet presAssocID="{4B772E99-66DE-4719-BCEA-8576F8DF5010}" presName="node" presStyleLbl="node1" presStyleIdx="2" presStyleCnt="3">
        <dgm:presLayoutVars>
          <dgm:bulletEnabled val="1"/>
        </dgm:presLayoutVars>
      </dgm:prSet>
      <dgm:spPr/>
      <dgm:t>
        <a:bodyPr/>
        <a:lstStyle/>
        <a:p>
          <a:endParaRPr lang="en-US"/>
        </a:p>
      </dgm:t>
    </dgm:pt>
  </dgm:ptLst>
  <dgm:cxnLst>
    <dgm:cxn modelId="{11550D25-A9B0-4EE0-A584-57F4D8DCC72B}" type="presOf" srcId="{DCDACBBE-9107-4001-9CB9-51C1B4E27E29}" destId="{2A96F217-A2DC-40B4-8D36-05CC634BE58B}" srcOrd="0" destOrd="0" presId="urn:microsoft.com/office/officeart/2005/8/layout/equation1"/>
    <dgm:cxn modelId="{8EE8D175-AE2F-441A-BC87-8550445363AE}" type="presOf" srcId="{FC6791E0-6030-42F8-A0C2-0C1E6559379F}" destId="{E0B0DD28-7ACD-4CCB-9B3C-6EEE66E944D2}" srcOrd="0" destOrd="0" presId="urn:microsoft.com/office/officeart/2005/8/layout/equation1"/>
    <dgm:cxn modelId="{4DC32E9B-18D9-409F-9337-0FD42F3902B7}" srcId="{FC6791E0-6030-42F8-A0C2-0C1E6559379F}" destId="{E3AFD33B-38D9-436F-950E-03F401B661A1}" srcOrd="1" destOrd="0" parTransId="{45C82C16-CA72-4EC2-A686-FF5CCAACAEA2}" sibTransId="{DCDACBBE-9107-4001-9CB9-51C1B4E27E29}"/>
    <dgm:cxn modelId="{6435E41A-AA84-42D0-A0B9-BB5B17B6B810}" type="presOf" srcId="{5CFCAA86-4D36-45A7-BBA5-CE53E02F0396}" destId="{29E2F7A6-1BCB-4178-A326-97BE00369EF3}" srcOrd="0" destOrd="0" presId="urn:microsoft.com/office/officeart/2005/8/layout/equation1"/>
    <dgm:cxn modelId="{0E6F63B6-499C-4DBB-BA53-ACAEC7467C05}" type="presOf" srcId="{E3AFD33B-38D9-436F-950E-03F401B661A1}" destId="{A76F4F01-B7C5-45FF-8856-45093197AD75}" srcOrd="0" destOrd="0" presId="urn:microsoft.com/office/officeart/2005/8/layout/equation1"/>
    <dgm:cxn modelId="{7EB1E865-B8A7-492D-8794-FF34763A9144}" srcId="{FC6791E0-6030-42F8-A0C2-0C1E6559379F}" destId="{448FD390-ACF7-44DA-AAD7-35161C946A04}" srcOrd="0" destOrd="0" parTransId="{40AEA12F-38ED-4830-AF36-EA97C0AC91C6}" sibTransId="{5CFCAA86-4D36-45A7-BBA5-CE53E02F0396}"/>
    <dgm:cxn modelId="{851222E8-2241-466A-9595-5BE57445479C}" type="presOf" srcId="{448FD390-ACF7-44DA-AAD7-35161C946A04}" destId="{EAF302F2-0A3D-47B6-8D50-ED4F3F5BD5ED}" srcOrd="0" destOrd="0" presId="urn:microsoft.com/office/officeart/2005/8/layout/equation1"/>
    <dgm:cxn modelId="{B4640B44-3542-4F9F-94C3-9A511F42FDC1}" type="presOf" srcId="{4B772E99-66DE-4719-BCEA-8576F8DF5010}" destId="{0D2849D5-4907-4C70-9A7E-D4645828AD63}" srcOrd="0" destOrd="0" presId="urn:microsoft.com/office/officeart/2005/8/layout/equation1"/>
    <dgm:cxn modelId="{458A812A-069E-4B56-A35C-EF46CD51F3CC}" srcId="{FC6791E0-6030-42F8-A0C2-0C1E6559379F}" destId="{4B772E99-66DE-4719-BCEA-8576F8DF5010}" srcOrd="2" destOrd="0" parTransId="{2E5630B7-8BEC-4117-B36F-2F71AE56ED27}" sibTransId="{DE2CC3A4-FCF2-428B-ACDB-9E8E37F4B933}"/>
    <dgm:cxn modelId="{C5EB0ED4-9EF6-4610-BEB4-66E07F0AA9EE}" type="presParOf" srcId="{E0B0DD28-7ACD-4CCB-9B3C-6EEE66E944D2}" destId="{EAF302F2-0A3D-47B6-8D50-ED4F3F5BD5ED}" srcOrd="0" destOrd="0" presId="urn:microsoft.com/office/officeart/2005/8/layout/equation1"/>
    <dgm:cxn modelId="{FD349DD5-37D6-45C2-9E33-7FC94C0A7857}" type="presParOf" srcId="{E0B0DD28-7ACD-4CCB-9B3C-6EEE66E944D2}" destId="{3526679D-8305-46FD-AD98-AC088DD7FE84}" srcOrd="1" destOrd="0" presId="urn:microsoft.com/office/officeart/2005/8/layout/equation1"/>
    <dgm:cxn modelId="{52EEE15D-963D-4764-A23D-6266A113F175}" type="presParOf" srcId="{E0B0DD28-7ACD-4CCB-9B3C-6EEE66E944D2}" destId="{29E2F7A6-1BCB-4178-A326-97BE00369EF3}" srcOrd="2" destOrd="0" presId="urn:microsoft.com/office/officeart/2005/8/layout/equation1"/>
    <dgm:cxn modelId="{4A94625D-7D5D-41C7-8082-B843F0043D47}" type="presParOf" srcId="{E0B0DD28-7ACD-4CCB-9B3C-6EEE66E944D2}" destId="{E1F17864-755D-43A2-AF7F-7E54939916EB}" srcOrd="3" destOrd="0" presId="urn:microsoft.com/office/officeart/2005/8/layout/equation1"/>
    <dgm:cxn modelId="{C37CFC8B-F667-47A9-B9A7-3478DB60CF19}" type="presParOf" srcId="{E0B0DD28-7ACD-4CCB-9B3C-6EEE66E944D2}" destId="{A76F4F01-B7C5-45FF-8856-45093197AD75}" srcOrd="4" destOrd="0" presId="urn:microsoft.com/office/officeart/2005/8/layout/equation1"/>
    <dgm:cxn modelId="{25356004-5595-4EAD-A9AB-668053137F50}" type="presParOf" srcId="{E0B0DD28-7ACD-4CCB-9B3C-6EEE66E944D2}" destId="{DCC531B4-904C-49C2-B3AC-AEA70297406F}" srcOrd="5" destOrd="0" presId="urn:microsoft.com/office/officeart/2005/8/layout/equation1"/>
    <dgm:cxn modelId="{47963132-075D-42E9-B600-F301E302F028}" type="presParOf" srcId="{E0B0DD28-7ACD-4CCB-9B3C-6EEE66E944D2}" destId="{2A96F217-A2DC-40B4-8D36-05CC634BE58B}" srcOrd="6" destOrd="0" presId="urn:microsoft.com/office/officeart/2005/8/layout/equation1"/>
    <dgm:cxn modelId="{7B291F83-1F12-40A1-B698-D6D552ABA75C}" type="presParOf" srcId="{E0B0DD28-7ACD-4CCB-9B3C-6EEE66E944D2}" destId="{A31718AC-5A12-4EF2-AD13-BB663C4F2098}" srcOrd="7" destOrd="0" presId="urn:microsoft.com/office/officeart/2005/8/layout/equation1"/>
    <dgm:cxn modelId="{51A9C089-5BC6-401A-AB28-AD22D7E35B63}" type="presParOf" srcId="{E0B0DD28-7ACD-4CCB-9B3C-6EEE66E944D2}" destId="{0D2849D5-4907-4C70-9A7E-D4645828AD6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1CD381-F3F4-497C-9F6B-F63C2D93ED5A}" type="doc">
      <dgm:prSet loTypeId="urn:microsoft.com/office/officeart/2005/8/layout/venn3" loCatId="relationship" qsTypeId="urn:microsoft.com/office/officeart/2005/8/quickstyle/simple1" qsCatId="simple" csTypeId="urn:microsoft.com/office/officeart/2005/8/colors/colorful1#1" csCatId="colorful" phldr="1"/>
      <dgm:spPr/>
      <dgm:t>
        <a:bodyPr/>
        <a:lstStyle/>
        <a:p>
          <a:endParaRPr lang="en-US"/>
        </a:p>
      </dgm:t>
    </dgm:pt>
    <dgm:pt modelId="{4DB37944-6B6C-458E-9584-1E162CE869FE}">
      <dgm:prSet phldrT="[Text]"/>
      <dgm:spPr/>
      <dgm:t>
        <a:bodyPr/>
        <a:lstStyle/>
        <a:p>
          <a:r>
            <a:rPr lang="sr-Latn-RS" dirty="0" smtClean="0"/>
            <a:t>Proizvod</a:t>
          </a:r>
          <a:endParaRPr lang="en-US" dirty="0"/>
        </a:p>
      </dgm:t>
    </dgm:pt>
    <dgm:pt modelId="{7DE4651E-DC54-440E-B127-BFD84DDDAE18}" type="parTrans" cxnId="{2A78CF01-783D-4BD6-BC9D-DA0C065D381C}">
      <dgm:prSet/>
      <dgm:spPr/>
      <dgm:t>
        <a:bodyPr/>
        <a:lstStyle/>
        <a:p>
          <a:endParaRPr lang="en-US"/>
        </a:p>
      </dgm:t>
    </dgm:pt>
    <dgm:pt modelId="{8136A11A-C45E-4782-A432-1E7A59239628}" type="sibTrans" cxnId="{2A78CF01-783D-4BD6-BC9D-DA0C065D381C}">
      <dgm:prSet/>
      <dgm:spPr/>
      <dgm:t>
        <a:bodyPr/>
        <a:lstStyle/>
        <a:p>
          <a:endParaRPr lang="en-US"/>
        </a:p>
      </dgm:t>
    </dgm:pt>
    <dgm:pt modelId="{E9DF30CD-9C6B-42A1-88AC-4C3395BC3797}">
      <dgm:prSet phldrT="[Text]"/>
      <dgm:spPr/>
      <dgm:t>
        <a:bodyPr/>
        <a:lstStyle/>
        <a:p>
          <a:r>
            <a:rPr lang="sr-Latn-RS" dirty="0" smtClean="0"/>
            <a:t>Cena</a:t>
          </a:r>
          <a:endParaRPr lang="en-US" dirty="0"/>
        </a:p>
      </dgm:t>
    </dgm:pt>
    <dgm:pt modelId="{70F5A457-10CC-478E-814D-C726D7333055}" type="parTrans" cxnId="{47E39FF4-C46C-467D-B195-EC0A805A6C1E}">
      <dgm:prSet/>
      <dgm:spPr/>
      <dgm:t>
        <a:bodyPr/>
        <a:lstStyle/>
        <a:p>
          <a:endParaRPr lang="en-US"/>
        </a:p>
      </dgm:t>
    </dgm:pt>
    <dgm:pt modelId="{2EB06CD3-79B9-43BB-B733-8095B49DEC49}" type="sibTrans" cxnId="{47E39FF4-C46C-467D-B195-EC0A805A6C1E}">
      <dgm:prSet/>
      <dgm:spPr/>
      <dgm:t>
        <a:bodyPr/>
        <a:lstStyle/>
        <a:p>
          <a:endParaRPr lang="en-US"/>
        </a:p>
      </dgm:t>
    </dgm:pt>
    <dgm:pt modelId="{C5E02B4B-3B39-4F96-B67E-C66A1A784241}">
      <dgm:prSet phldrT="[Text]"/>
      <dgm:spPr/>
      <dgm:t>
        <a:bodyPr/>
        <a:lstStyle/>
        <a:p>
          <a:r>
            <a:rPr lang="sr-Latn-RS" dirty="0" smtClean="0"/>
            <a:t>Promocija</a:t>
          </a:r>
          <a:endParaRPr lang="en-US" dirty="0"/>
        </a:p>
      </dgm:t>
    </dgm:pt>
    <dgm:pt modelId="{3F8867D8-6146-41C1-A5DF-911868CB2834}" type="parTrans" cxnId="{6E59C402-208C-4E15-A197-3A9CA6BF29A9}">
      <dgm:prSet/>
      <dgm:spPr/>
      <dgm:t>
        <a:bodyPr/>
        <a:lstStyle/>
        <a:p>
          <a:endParaRPr lang="en-US"/>
        </a:p>
      </dgm:t>
    </dgm:pt>
    <dgm:pt modelId="{B2A703DF-FBED-400D-8F37-899F60758CB4}" type="sibTrans" cxnId="{6E59C402-208C-4E15-A197-3A9CA6BF29A9}">
      <dgm:prSet/>
      <dgm:spPr/>
      <dgm:t>
        <a:bodyPr/>
        <a:lstStyle/>
        <a:p>
          <a:endParaRPr lang="en-US"/>
        </a:p>
      </dgm:t>
    </dgm:pt>
    <dgm:pt modelId="{BA9B541C-E76B-4845-A9B4-520D69BB5700}">
      <dgm:prSet phldrT="[Text]"/>
      <dgm:spPr/>
      <dgm:t>
        <a:bodyPr/>
        <a:lstStyle/>
        <a:p>
          <a:r>
            <a:rPr lang="sr-Latn-RS" dirty="0" smtClean="0"/>
            <a:t>Distribucija</a:t>
          </a:r>
          <a:endParaRPr lang="en-US" dirty="0"/>
        </a:p>
      </dgm:t>
    </dgm:pt>
    <dgm:pt modelId="{EA483B8B-C172-4CB8-A06A-3754390F0411}" type="parTrans" cxnId="{C6EDB0E6-E901-4749-B1DC-5C34F6659834}">
      <dgm:prSet/>
      <dgm:spPr/>
      <dgm:t>
        <a:bodyPr/>
        <a:lstStyle/>
        <a:p>
          <a:endParaRPr lang="en-US"/>
        </a:p>
      </dgm:t>
    </dgm:pt>
    <dgm:pt modelId="{7B307662-1051-4EF9-8799-FC68301ECC1E}" type="sibTrans" cxnId="{C6EDB0E6-E901-4749-B1DC-5C34F6659834}">
      <dgm:prSet/>
      <dgm:spPr/>
      <dgm:t>
        <a:bodyPr/>
        <a:lstStyle/>
        <a:p>
          <a:endParaRPr lang="en-US"/>
        </a:p>
      </dgm:t>
    </dgm:pt>
    <dgm:pt modelId="{B9EA1E7C-2637-4998-9BF8-3BC4E2D1735C}" type="pres">
      <dgm:prSet presAssocID="{4E1CD381-F3F4-497C-9F6B-F63C2D93ED5A}" presName="Name0" presStyleCnt="0">
        <dgm:presLayoutVars>
          <dgm:dir/>
          <dgm:resizeHandles val="exact"/>
        </dgm:presLayoutVars>
      </dgm:prSet>
      <dgm:spPr/>
      <dgm:t>
        <a:bodyPr/>
        <a:lstStyle/>
        <a:p>
          <a:endParaRPr lang="en-US"/>
        </a:p>
      </dgm:t>
    </dgm:pt>
    <dgm:pt modelId="{3151E7D9-CFB7-4D15-9817-B52CC897D337}" type="pres">
      <dgm:prSet presAssocID="{4DB37944-6B6C-458E-9584-1E162CE869FE}" presName="Name5" presStyleLbl="vennNode1" presStyleIdx="0" presStyleCnt="4">
        <dgm:presLayoutVars>
          <dgm:bulletEnabled val="1"/>
        </dgm:presLayoutVars>
      </dgm:prSet>
      <dgm:spPr/>
      <dgm:t>
        <a:bodyPr/>
        <a:lstStyle/>
        <a:p>
          <a:endParaRPr lang="en-US"/>
        </a:p>
      </dgm:t>
    </dgm:pt>
    <dgm:pt modelId="{08355959-E8AA-458A-9F97-CAC6C4D8CD33}" type="pres">
      <dgm:prSet presAssocID="{8136A11A-C45E-4782-A432-1E7A59239628}" presName="space" presStyleCnt="0"/>
      <dgm:spPr/>
    </dgm:pt>
    <dgm:pt modelId="{7F448268-E426-40B3-9C0E-70B381F33B75}" type="pres">
      <dgm:prSet presAssocID="{E9DF30CD-9C6B-42A1-88AC-4C3395BC3797}" presName="Name5" presStyleLbl="vennNode1" presStyleIdx="1" presStyleCnt="4">
        <dgm:presLayoutVars>
          <dgm:bulletEnabled val="1"/>
        </dgm:presLayoutVars>
      </dgm:prSet>
      <dgm:spPr/>
      <dgm:t>
        <a:bodyPr/>
        <a:lstStyle/>
        <a:p>
          <a:endParaRPr lang="en-US"/>
        </a:p>
      </dgm:t>
    </dgm:pt>
    <dgm:pt modelId="{FE38C6CD-4DD5-43D3-A465-5181E2E38D3F}" type="pres">
      <dgm:prSet presAssocID="{2EB06CD3-79B9-43BB-B733-8095B49DEC49}" presName="space" presStyleCnt="0"/>
      <dgm:spPr/>
    </dgm:pt>
    <dgm:pt modelId="{70630740-DA46-46A7-8E45-456B88D8B9EA}" type="pres">
      <dgm:prSet presAssocID="{C5E02B4B-3B39-4F96-B67E-C66A1A784241}" presName="Name5" presStyleLbl="vennNode1" presStyleIdx="2" presStyleCnt="4">
        <dgm:presLayoutVars>
          <dgm:bulletEnabled val="1"/>
        </dgm:presLayoutVars>
      </dgm:prSet>
      <dgm:spPr/>
      <dgm:t>
        <a:bodyPr/>
        <a:lstStyle/>
        <a:p>
          <a:endParaRPr lang="en-US"/>
        </a:p>
      </dgm:t>
    </dgm:pt>
    <dgm:pt modelId="{EBFE1130-D5B0-4990-8AE9-AF1EC526D528}" type="pres">
      <dgm:prSet presAssocID="{B2A703DF-FBED-400D-8F37-899F60758CB4}" presName="space" presStyleCnt="0"/>
      <dgm:spPr/>
    </dgm:pt>
    <dgm:pt modelId="{7AC21635-94A7-4417-BF2E-CFD20C66CBF2}" type="pres">
      <dgm:prSet presAssocID="{BA9B541C-E76B-4845-A9B4-520D69BB5700}" presName="Name5" presStyleLbl="vennNode1" presStyleIdx="3" presStyleCnt="4">
        <dgm:presLayoutVars>
          <dgm:bulletEnabled val="1"/>
        </dgm:presLayoutVars>
      </dgm:prSet>
      <dgm:spPr/>
      <dgm:t>
        <a:bodyPr/>
        <a:lstStyle/>
        <a:p>
          <a:endParaRPr lang="en-US"/>
        </a:p>
      </dgm:t>
    </dgm:pt>
  </dgm:ptLst>
  <dgm:cxnLst>
    <dgm:cxn modelId="{A9C22ADA-3C73-458C-A084-C761EC4742A5}" type="presOf" srcId="{4DB37944-6B6C-458E-9584-1E162CE869FE}" destId="{3151E7D9-CFB7-4D15-9817-B52CC897D337}" srcOrd="0" destOrd="0" presId="urn:microsoft.com/office/officeart/2005/8/layout/venn3"/>
    <dgm:cxn modelId="{AB55A81A-F95E-4E5D-A089-98EE124E73EA}" type="presOf" srcId="{C5E02B4B-3B39-4F96-B67E-C66A1A784241}" destId="{70630740-DA46-46A7-8E45-456B88D8B9EA}" srcOrd="0" destOrd="0" presId="urn:microsoft.com/office/officeart/2005/8/layout/venn3"/>
    <dgm:cxn modelId="{9F5187EC-7A35-4CE1-B2B9-032D7270604D}" type="presOf" srcId="{BA9B541C-E76B-4845-A9B4-520D69BB5700}" destId="{7AC21635-94A7-4417-BF2E-CFD20C66CBF2}" srcOrd="0" destOrd="0" presId="urn:microsoft.com/office/officeart/2005/8/layout/venn3"/>
    <dgm:cxn modelId="{67B32011-68D2-4974-BB17-74426082FEBA}" type="presOf" srcId="{4E1CD381-F3F4-497C-9F6B-F63C2D93ED5A}" destId="{B9EA1E7C-2637-4998-9BF8-3BC4E2D1735C}" srcOrd="0" destOrd="0" presId="urn:microsoft.com/office/officeart/2005/8/layout/venn3"/>
    <dgm:cxn modelId="{C6EDB0E6-E901-4749-B1DC-5C34F6659834}" srcId="{4E1CD381-F3F4-497C-9F6B-F63C2D93ED5A}" destId="{BA9B541C-E76B-4845-A9B4-520D69BB5700}" srcOrd="3" destOrd="0" parTransId="{EA483B8B-C172-4CB8-A06A-3754390F0411}" sibTransId="{7B307662-1051-4EF9-8799-FC68301ECC1E}"/>
    <dgm:cxn modelId="{47E39FF4-C46C-467D-B195-EC0A805A6C1E}" srcId="{4E1CD381-F3F4-497C-9F6B-F63C2D93ED5A}" destId="{E9DF30CD-9C6B-42A1-88AC-4C3395BC3797}" srcOrd="1" destOrd="0" parTransId="{70F5A457-10CC-478E-814D-C726D7333055}" sibTransId="{2EB06CD3-79B9-43BB-B733-8095B49DEC49}"/>
    <dgm:cxn modelId="{2A78CF01-783D-4BD6-BC9D-DA0C065D381C}" srcId="{4E1CD381-F3F4-497C-9F6B-F63C2D93ED5A}" destId="{4DB37944-6B6C-458E-9584-1E162CE869FE}" srcOrd="0" destOrd="0" parTransId="{7DE4651E-DC54-440E-B127-BFD84DDDAE18}" sibTransId="{8136A11A-C45E-4782-A432-1E7A59239628}"/>
    <dgm:cxn modelId="{BF5826C5-BCE5-4F96-942C-D7E18A1D362D}" type="presOf" srcId="{E9DF30CD-9C6B-42A1-88AC-4C3395BC3797}" destId="{7F448268-E426-40B3-9C0E-70B381F33B75}" srcOrd="0" destOrd="0" presId="urn:microsoft.com/office/officeart/2005/8/layout/venn3"/>
    <dgm:cxn modelId="{6E59C402-208C-4E15-A197-3A9CA6BF29A9}" srcId="{4E1CD381-F3F4-497C-9F6B-F63C2D93ED5A}" destId="{C5E02B4B-3B39-4F96-B67E-C66A1A784241}" srcOrd="2" destOrd="0" parTransId="{3F8867D8-6146-41C1-A5DF-911868CB2834}" sibTransId="{B2A703DF-FBED-400D-8F37-899F60758CB4}"/>
    <dgm:cxn modelId="{5CE1840C-BC34-4CC0-A7EC-5D34FDED7922}" type="presParOf" srcId="{B9EA1E7C-2637-4998-9BF8-3BC4E2D1735C}" destId="{3151E7D9-CFB7-4D15-9817-B52CC897D337}" srcOrd="0" destOrd="0" presId="urn:microsoft.com/office/officeart/2005/8/layout/venn3"/>
    <dgm:cxn modelId="{7D834973-FA51-454B-A636-F44BCD30CE02}" type="presParOf" srcId="{B9EA1E7C-2637-4998-9BF8-3BC4E2D1735C}" destId="{08355959-E8AA-458A-9F97-CAC6C4D8CD33}" srcOrd="1" destOrd="0" presId="urn:microsoft.com/office/officeart/2005/8/layout/venn3"/>
    <dgm:cxn modelId="{1C3C094E-D21D-42A0-AA83-3529FE4DF458}" type="presParOf" srcId="{B9EA1E7C-2637-4998-9BF8-3BC4E2D1735C}" destId="{7F448268-E426-40B3-9C0E-70B381F33B75}" srcOrd="2" destOrd="0" presId="urn:microsoft.com/office/officeart/2005/8/layout/venn3"/>
    <dgm:cxn modelId="{F694B36A-27E4-4673-A10D-84AEE4257C0D}" type="presParOf" srcId="{B9EA1E7C-2637-4998-9BF8-3BC4E2D1735C}" destId="{FE38C6CD-4DD5-43D3-A465-5181E2E38D3F}" srcOrd="3" destOrd="0" presId="urn:microsoft.com/office/officeart/2005/8/layout/venn3"/>
    <dgm:cxn modelId="{8A83F3CC-97BC-4D09-98FC-E9F70E63C579}" type="presParOf" srcId="{B9EA1E7C-2637-4998-9BF8-3BC4E2D1735C}" destId="{70630740-DA46-46A7-8E45-456B88D8B9EA}" srcOrd="4" destOrd="0" presId="urn:microsoft.com/office/officeart/2005/8/layout/venn3"/>
    <dgm:cxn modelId="{BA2BD02E-B835-403F-B4E4-7628395DE1E4}" type="presParOf" srcId="{B9EA1E7C-2637-4998-9BF8-3BC4E2D1735C}" destId="{EBFE1130-D5B0-4990-8AE9-AF1EC526D528}" srcOrd="5" destOrd="0" presId="urn:microsoft.com/office/officeart/2005/8/layout/venn3"/>
    <dgm:cxn modelId="{9948F51D-E368-4C74-BE43-F25662F811D3}" type="presParOf" srcId="{B9EA1E7C-2637-4998-9BF8-3BC4E2D1735C}" destId="{7AC21635-94A7-4417-BF2E-CFD20C66CBF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E8DF1-5AD0-4E01-8371-24D050C7797D}">
      <dsp:nvSpPr>
        <dsp:cNvPr id="0" name=""/>
        <dsp:cNvSpPr/>
      </dsp:nvSpPr>
      <dsp:spPr>
        <a:xfrm>
          <a:off x="504036" y="216018"/>
          <a:ext cx="6388067" cy="11772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9B5CE-BC47-4C1F-8F00-71B01F5505A9}">
      <dsp:nvSpPr>
        <dsp:cNvPr id="0" name=""/>
        <dsp:cNvSpPr/>
      </dsp:nvSpPr>
      <dsp:spPr>
        <a:xfrm>
          <a:off x="59" y="791381"/>
          <a:ext cx="2406331" cy="77813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CS" sz="1800" b="1" kern="1200" dirty="0" smtClean="0">
              <a:solidFill>
                <a:srgbClr val="002060"/>
              </a:solidFill>
              <a:latin typeface="Calibri" pitchFamily="34" charset="0"/>
            </a:rPr>
            <a:t>Korak</a:t>
          </a:r>
          <a:r>
            <a:rPr lang="en-US" sz="1800" b="1" kern="1200" dirty="0" smtClean="0">
              <a:solidFill>
                <a:srgbClr val="002060"/>
              </a:solidFill>
              <a:latin typeface="Calibri" pitchFamily="34" charset="0"/>
            </a:rPr>
            <a:t> 1</a:t>
          </a:r>
          <a:r>
            <a:rPr lang="sr-Latn-RS" sz="1800" b="1" kern="1200" noProof="1" smtClean="0">
              <a:solidFill>
                <a:srgbClr val="002060"/>
              </a:solidFill>
              <a:latin typeface="Calibri" pitchFamily="34" charset="0"/>
            </a:rPr>
            <a:t>:</a:t>
          </a:r>
          <a:r>
            <a:rPr lang="sr-Latn-RS" sz="1800" kern="1200" noProof="1" smtClean="0">
              <a:solidFill>
                <a:srgbClr val="002060"/>
              </a:solidFill>
              <a:latin typeface="Calibri" pitchFamily="34" charset="0"/>
            </a:rPr>
            <a:t> Identifikovati </a:t>
          </a:r>
          <a:r>
            <a:rPr lang="sr-Latn-CS" sz="1800" kern="1200" dirty="0" smtClean="0">
              <a:solidFill>
                <a:srgbClr val="002060"/>
              </a:solidFill>
              <a:latin typeface="Calibri" pitchFamily="34" charset="0"/>
            </a:rPr>
            <a:t>moguće kompatativne prednosti</a:t>
          </a:r>
          <a:endParaRPr lang="en-US" sz="1800" kern="1200" dirty="0">
            <a:solidFill>
              <a:srgbClr val="002060"/>
            </a:solidFill>
            <a:latin typeface="Calibri" pitchFamily="34" charset="0"/>
          </a:endParaRPr>
        </a:p>
      </dsp:txBody>
      <dsp:txXfrm>
        <a:off x="38044" y="829366"/>
        <a:ext cx="2330361" cy="702166"/>
      </dsp:txXfrm>
    </dsp:sp>
    <dsp:sp modelId="{EA36B0FD-AEF6-4AF1-9604-B1BBBB74AF60}">
      <dsp:nvSpPr>
        <dsp:cNvPr id="0" name=""/>
        <dsp:cNvSpPr/>
      </dsp:nvSpPr>
      <dsp:spPr>
        <a:xfrm>
          <a:off x="2700294" y="791381"/>
          <a:ext cx="2406331" cy="77813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CS" sz="1800" b="1" kern="1200" dirty="0" smtClean="0">
              <a:solidFill>
                <a:srgbClr val="002060"/>
              </a:solidFill>
              <a:latin typeface="Calibri" pitchFamily="34" charset="0"/>
            </a:rPr>
            <a:t>Korak</a:t>
          </a:r>
          <a:r>
            <a:rPr lang="en-US" sz="1800" b="1" kern="1200" dirty="0" smtClean="0">
              <a:solidFill>
                <a:srgbClr val="002060"/>
              </a:solidFill>
              <a:latin typeface="Calibri" pitchFamily="34" charset="0"/>
            </a:rPr>
            <a:t> 2:</a:t>
          </a:r>
          <a:r>
            <a:rPr lang="en-US" sz="1800" kern="1200" dirty="0" smtClean="0">
              <a:solidFill>
                <a:srgbClr val="002060"/>
              </a:solidFill>
              <a:latin typeface="Calibri" pitchFamily="34" charset="0"/>
            </a:rPr>
            <a:t> </a:t>
          </a:r>
          <a:r>
            <a:rPr lang="sr-Latn-CS" sz="1800" kern="1200" dirty="0" smtClean="0">
              <a:solidFill>
                <a:srgbClr val="002060"/>
              </a:solidFill>
              <a:latin typeface="Calibri" pitchFamily="34" charset="0"/>
            </a:rPr>
            <a:t>Izbor prave komparativne prednosti</a:t>
          </a:r>
          <a:endParaRPr lang="en-US" sz="1800" kern="1200" dirty="0">
            <a:solidFill>
              <a:srgbClr val="002060"/>
            </a:solidFill>
            <a:latin typeface="Calibri" pitchFamily="34" charset="0"/>
          </a:endParaRPr>
        </a:p>
      </dsp:txBody>
      <dsp:txXfrm>
        <a:off x="2738279" y="829366"/>
        <a:ext cx="2330361" cy="702166"/>
      </dsp:txXfrm>
    </dsp:sp>
    <dsp:sp modelId="{70CBC33C-0ECA-4F3C-89BA-233CF218E917}">
      <dsp:nvSpPr>
        <dsp:cNvPr id="0" name=""/>
        <dsp:cNvSpPr/>
      </dsp:nvSpPr>
      <dsp:spPr>
        <a:xfrm>
          <a:off x="5400528" y="791381"/>
          <a:ext cx="2406331" cy="77813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CS" sz="1800" b="1" kern="1200" dirty="0" smtClean="0">
              <a:solidFill>
                <a:srgbClr val="002060"/>
              </a:solidFill>
              <a:latin typeface="Calibri" pitchFamily="34" charset="0"/>
            </a:rPr>
            <a:t>Korak</a:t>
          </a:r>
          <a:r>
            <a:rPr lang="en-US" sz="1800" b="1" kern="1200" dirty="0" smtClean="0">
              <a:solidFill>
                <a:srgbClr val="002060"/>
              </a:solidFill>
              <a:latin typeface="Calibri" pitchFamily="34" charset="0"/>
            </a:rPr>
            <a:t> 3:</a:t>
          </a:r>
          <a:r>
            <a:rPr lang="en-US" sz="1800" kern="1200" dirty="0" smtClean="0">
              <a:solidFill>
                <a:srgbClr val="002060"/>
              </a:solidFill>
              <a:latin typeface="Calibri" pitchFamily="34" charset="0"/>
            </a:rPr>
            <a:t> </a:t>
          </a:r>
          <a:r>
            <a:rPr lang="sr-Latn-CS" sz="1800" kern="1200" dirty="0" smtClean="0">
              <a:solidFill>
                <a:srgbClr val="002060"/>
              </a:solidFill>
              <a:latin typeface="Calibri" pitchFamily="34" charset="0"/>
            </a:rPr>
            <a:t>Komunikacije i pruženje željenog imidža</a:t>
          </a:r>
          <a:endParaRPr lang="en-US" sz="1800" kern="1200" dirty="0"/>
        </a:p>
      </dsp:txBody>
      <dsp:txXfrm>
        <a:off x="5438513" y="829366"/>
        <a:ext cx="2330361" cy="702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302F2-0A3D-47B6-8D50-ED4F3F5BD5ED}">
      <dsp:nvSpPr>
        <dsp:cNvPr id="0" name=""/>
        <dsp:cNvSpPr/>
      </dsp:nvSpPr>
      <dsp:spPr>
        <a:xfrm>
          <a:off x="1344" y="679535"/>
          <a:ext cx="1781774" cy="17817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sr-Latn-RS" sz="2300" kern="1200" dirty="0" smtClean="0"/>
            <a:t>Prodajna cena</a:t>
          </a:r>
          <a:endParaRPr lang="en-US" sz="2300" kern="1200" dirty="0"/>
        </a:p>
      </dsp:txBody>
      <dsp:txXfrm>
        <a:off x="262279" y="940470"/>
        <a:ext cx="1259904" cy="1259904"/>
      </dsp:txXfrm>
    </dsp:sp>
    <dsp:sp modelId="{29E2F7A6-1BCB-4178-A326-97BE00369EF3}">
      <dsp:nvSpPr>
        <dsp:cNvPr id="0" name=""/>
        <dsp:cNvSpPr/>
      </dsp:nvSpPr>
      <dsp:spPr>
        <a:xfrm>
          <a:off x="1927799" y="1053707"/>
          <a:ext cx="1033429" cy="1033429"/>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064780" y="1448890"/>
        <a:ext cx="759467" cy="243063"/>
      </dsp:txXfrm>
    </dsp:sp>
    <dsp:sp modelId="{A76F4F01-B7C5-45FF-8856-45093197AD75}">
      <dsp:nvSpPr>
        <dsp:cNvPr id="0" name=""/>
        <dsp:cNvSpPr/>
      </dsp:nvSpPr>
      <dsp:spPr>
        <a:xfrm>
          <a:off x="3105908" y="679535"/>
          <a:ext cx="1781774" cy="17817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sr-Latn-RS" sz="2300" kern="1200" dirty="0" smtClean="0"/>
            <a:t>Cena koštanja</a:t>
          </a:r>
          <a:endParaRPr lang="en-US" sz="2300" kern="1200" dirty="0"/>
        </a:p>
      </dsp:txBody>
      <dsp:txXfrm>
        <a:off x="3366843" y="940470"/>
        <a:ext cx="1259904" cy="1259904"/>
      </dsp:txXfrm>
    </dsp:sp>
    <dsp:sp modelId="{2A96F217-A2DC-40B4-8D36-05CC634BE58B}">
      <dsp:nvSpPr>
        <dsp:cNvPr id="0" name=""/>
        <dsp:cNvSpPr/>
      </dsp:nvSpPr>
      <dsp:spPr>
        <a:xfrm>
          <a:off x="5032363" y="1053707"/>
          <a:ext cx="1033429" cy="103342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169344" y="1266593"/>
        <a:ext cx="759467" cy="607657"/>
      </dsp:txXfrm>
    </dsp:sp>
    <dsp:sp modelId="{0D2849D5-4907-4C70-9A7E-D4645828AD63}">
      <dsp:nvSpPr>
        <dsp:cNvPr id="0" name=""/>
        <dsp:cNvSpPr/>
      </dsp:nvSpPr>
      <dsp:spPr>
        <a:xfrm>
          <a:off x="6210472" y="679535"/>
          <a:ext cx="1781774" cy="17817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sr-Latn-RS" sz="2300" kern="1200" dirty="0" smtClean="0"/>
            <a:t>Zarada (marža)</a:t>
          </a:r>
          <a:endParaRPr lang="en-US" sz="2300" kern="1200" dirty="0"/>
        </a:p>
      </dsp:txBody>
      <dsp:txXfrm>
        <a:off x="6471407" y="940470"/>
        <a:ext cx="1259904" cy="1259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1E7D9-CFB7-4D15-9817-B52CC897D337}">
      <dsp:nvSpPr>
        <dsp:cNvPr id="0" name=""/>
        <dsp:cNvSpPr/>
      </dsp:nvSpPr>
      <dsp:spPr>
        <a:xfrm>
          <a:off x="3190" y="172605"/>
          <a:ext cx="3201437" cy="3201437"/>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6186" tIns="36830" rIns="176186" bIns="36830" numCol="1" spcCol="1270" anchor="ctr" anchorCtr="0">
          <a:noAutofit/>
        </a:bodyPr>
        <a:lstStyle/>
        <a:p>
          <a:pPr lvl="0" algn="ctr" defTabSz="1289050">
            <a:lnSpc>
              <a:spcPct val="90000"/>
            </a:lnSpc>
            <a:spcBef>
              <a:spcPct val="0"/>
            </a:spcBef>
            <a:spcAft>
              <a:spcPct val="35000"/>
            </a:spcAft>
          </a:pPr>
          <a:r>
            <a:rPr lang="sr-Latn-RS" sz="2900" kern="1200" dirty="0" smtClean="0"/>
            <a:t>Proizvod</a:t>
          </a:r>
          <a:endParaRPr lang="en-US" sz="2900" kern="1200" dirty="0"/>
        </a:p>
      </dsp:txBody>
      <dsp:txXfrm>
        <a:off x="472030" y="641445"/>
        <a:ext cx="2263757" cy="2263757"/>
      </dsp:txXfrm>
    </dsp:sp>
    <dsp:sp modelId="{7F448268-E426-40B3-9C0E-70B381F33B75}">
      <dsp:nvSpPr>
        <dsp:cNvPr id="0" name=""/>
        <dsp:cNvSpPr/>
      </dsp:nvSpPr>
      <dsp:spPr>
        <a:xfrm>
          <a:off x="2564340" y="172605"/>
          <a:ext cx="3201437" cy="3201437"/>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6186" tIns="36830" rIns="176186" bIns="36830" numCol="1" spcCol="1270" anchor="ctr" anchorCtr="0">
          <a:noAutofit/>
        </a:bodyPr>
        <a:lstStyle/>
        <a:p>
          <a:pPr lvl="0" algn="ctr" defTabSz="1289050">
            <a:lnSpc>
              <a:spcPct val="90000"/>
            </a:lnSpc>
            <a:spcBef>
              <a:spcPct val="0"/>
            </a:spcBef>
            <a:spcAft>
              <a:spcPct val="35000"/>
            </a:spcAft>
          </a:pPr>
          <a:r>
            <a:rPr lang="sr-Latn-RS" sz="2900" kern="1200" dirty="0" smtClean="0"/>
            <a:t>Cena</a:t>
          </a:r>
          <a:endParaRPr lang="en-US" sz="2900" kern="1200" dirty="0"/>
        </a:p>
      </dsp:txBody>
      <dsp:txXfrm>
        <a:off x="3033180" y="641445"/>
        <a:ext cx="2263757" cy="2263757"/>
      </dsp:txXfrm>
    </dsp:sp>
    <dsp:sp modelId="{70630740-DA46-46A7-8E45-456B88D8B9EA}">
      <dsp:nvSpPr>
        <dsp:cNvPr id="0" name=""/>
        <dsp:cNvSpPr/>
      </dsp:nvSpPr>
      <dsp:spPr>
        <a:xfrm>
          <a:off x="5125490" y="172605"/>
          <a:ext cx="3201437" cy="3201437"/>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6186" tIns="36830" rIns="176186" bIns="36830" numCol="1" spcCol="1270" anchor="ctr" anchorCtr="0">
          <a:noAutofit/>
        </a:bodyPr>
        <a:lstStyle/>
        <a:p>
          <a:pPr lvl="0" algn="ctr" defTabSz="1289050">
            <a:lnSpc>
              <a:spcPct val="90000"/>
            </a:lnSpc>
            <a:spcBef>
              <a:spcPct val="0"/>
            </a:spcBef>
            <a:spcAft>
              <a:spcPct val="35000"/>
            </a:spcAft>
          </a:pPr>
          <a:r>
            <a:rPr lang="sr-Latn-RS" sz="2900" kern="1200" dirty="0" smtClean="0"/>
            <a:t>Promocija</a:t>
          </a:r>
          <a:endParaRPr lang="en-US" sz="2900" kern="1200" dirty="0"/>
        </a:p>
      </dsp:txBody>
      <dsp:txXfrm>
        <a:off x="5594330" y="641445"/>
        <a:ext cx="2263757" cy="2263757"/>
      </dsp:txXfrm>
    </dsp:sp>
    <dsp:sp modelId="{7AC21635-94A7-4417-BF2E-CFD20C66CBF2}">
      <dsp:nvSpPr>
        <dsp:cNvPr id="0" name=""/>
        <dsp:cNvSpPr/>
      </dsp:nvSpPr>
      <dsp:spPr>
        <a:xfrm>
          <a:off x="7686640" y="172605"/>
          <a:ext cx="3201437" cy="3201437"/>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6186" tIns="36830" rIns="176186" bIns="36830" numCol="1" spcCol="1270" anchor="ctr" anchorCtr="0">
          <a:noAutofit/>
        </a:bodyPr>
        <a:lstStyle/>
        <a:p>
          <a:pPr lvl="0" algn="ctr" defTabSz="1289050">
            <a:lnSpc>
              <a:spcPct val="90000"/>
            </a:lnSpc>
            <a:spcBef>
              <a:spcPct val="0"/>
            </a:spcBef>
            <a:spcAft>
              <a:spcPct val="35000"/>
            </a:spcAft>
          </a:pPr>
          <a:r>
            <a:rPr lang="sr-Latn-RS" sz="2900" kern="1200" dirty="0" smtClean="0"/>
            <a:t>Distribucija</a:t>
          </a:r>
          <a:endParaRPr lang="en-US" sz="2900" kern="1200" dirty="0"/>
        </a:p>
      </dsp:txBody>
      <dsp:txXfrm>
        <a:off x="8155480" y="641445"/>
        <a:ext cx="2263757" cy="22637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BFF4CF-21F8-4981-B14C-ECDE3BCE13A8}" type="datetimeFigureOut">
              <a:rPr lang="en-US" smtClean="0"/>
              <a:pPr/>
              <a:t>10/18/2017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DAA18A-C4C2-48D5-8412-0407A8C4A2F8}" type="slidenum">
              <a:rPr lang="en-US" smtClean="0"/>
              <a:pPr/>
              <a:t>‹#›</a:t>
            </a:fld>
            <a:endParaRPr lang="en-US"/>
          </a:p>
        </p:txBody>
      </p:sp>
    </p:spTree>
    <p:extLst>
      <p:ext uri="{BB962C8B-B14F-4D97-AF65-F5344CB8AC3E}">
        <p14:creationId xmlns:p14="http://schemas.microsoft.com/office/powerpoint/2010/main" val="23840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6079F-EA16-437D-A275-7BEFF73B7853}" type="datetimeFigureOut">
              <a:rPr lang="en-US" smtClean="0"/>
              <a:pPr/>
              <a:t>10/18/2017</a:t>
            </a:fld>
            <a:endParaRPr lang="en-US"/>
          </a:p>
        </p:txBody>
      </p:sp>
      <p:sp>
        <p:nvSpPr>
          <p:cNvPr id="4" name="Slide Image Placeholder 3"/>
          <p:cNvSpPr>
            <a:spLocks noGrp="1" noRot="1" noChangeAspect="1"/>
          </p:cNvSpPr>
          <p:nvPr>
            <p:ph type="sldImg" idx="2"/>
          </p:nvPr>
        </p:nvSpPr>
        <p:spPr>
          <a:xfrm>
            <a:off x="544513" y="685800"/>
            <a:ext cx="57689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DFA03-11CC-425F-BB86-646D9621D6FA}" type="slidenum">
              <a:rPr lang="en-US" smtClean="0"/>
              <a:pPr/>
              <a:t>‹#›</a:t>
            </a:fld>
            <a:endParaRPr lang="en-US"/>
          </a:p>
        </p:txBody>
      </p:sp>
    </p:spTree>
    <p:extLst>
      <p:ext uri="{BB962C8B-B14F-4D97-AF65-F5344CB8AC3E}">
        <p14:creationId xmlns:p14="http://schemas.microsoft.com/office/powerpoint/2010/main" val="65185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E05DFA03-11CC-425F-BB86-646D9621D6FA}" type="slidenum">
              <a:rPr lang="en-US" smtClean="0"/>
              <a:pPr/>
              <a:t>4</a:t>
            </a:fld>
            <a:endParaRPr lang="en-US"/>
          </a:p>
        </p:txBody>
      </p:sp>
    </p:spTree>
    <p:extLst>
      <p:ext uri="{BB962C8B-B14F-4D97-AF65-F5344CB8AC3E}">
        <p14:creationId xmlns:p14="http://schemas.microsoft.com/office/powerpoint/2010/main" val="248284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8248"/>
            <a:ext cx="11990388" cy="7134537"/>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482145" y="2498601"/>
            <a:ext cx="7638499" cy="1710706"/>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482145" y="4209306"/>
            <a:ext cx="7638499" cy="1139811"/>
          </a:xfrm>
        </p:spPr>
        <p:txBody>
          <a:bodyPr/>
          <a:lstStyle>
            <a:lvl1pPr marL="0" indent="0" algn="r">
              <a:buNone/>
              <a:defRPr>
                <a:solidFill>
                  <a:schemeClr val="tx1">
                    <a:lumMod val="50000"/>
                    <a:lumOff val="50000"/>
                  </a:schemeClr>
                </a:solidFill>
              </a:defRPr>
            </a:lvl1pPr>
            <a:lvl2pPr marL="458786" indent="0" algn="ctr">
              <a:buNone/>
              <a:defRPr>
                <a:solidFill>
                  <a:schemeClr val="tx1">
                    <a:tint val="75000"/>
                  </a:schemeClr>
                </a:solidFill>
              </a:defRPr>
            </a:lvl2pPr>
            <a:lvl3pPr marL="917573" indent="0" algn="ctr">
              <a:buNone/>
              <a:defRPr>
                <a:solidFill>
                  <a:schemeClr val="tx1">
                    <a:tint val="75000"/>
                  </a:schemeClr>
                </a:solidFill>
              </a:defRPr>
            </a:lvl3pPr>
            <a:lvl4pPr marL="1376359" indent="0" algn="ctr">
              <a:buNone/>
              <a:defRPr>
                <a:solidFill>
                  <a:schemeClr val="tx1">
                    <a:tint val="75000"/>
                  </a:schemeClr>
                </a:solidFill>
              </a:defRPr>
            </a:lvl4pPr>
            <a:lvl5pPr marL="1835146" indent="0" algn="ctr">
              <a:buNone/>
              <a:defRPr>
                <a:solidFill>
                  <a:schemeClr val="tx1">
                    <a:tint val="75000"/>
                  </a:schemeClr>
                </a:solidFill>
              </a:defRPr>
            </a:lvl5pPr>
            <a:lvl6pPr marL="2293932" indent="0" algn="ctr">
              <a:buNone/>
              <a:defRPr>
                <a:solidFill>
                  <a:schemeClr val="tx1">
                    <a:tint val="75000"/>
                  </a:schemeClr>
                </a:solidFill>
              </a:defRPr>
            </a:lvl6pPr>
            <a:lvl7pPr marL="2752719" indent="0" algn="ctr">
              <a:buNone/>
              <a:defRPr>
                <a:solidFill>
                  <a:schemeClr val="tx1">
                    <a:tint val="75000"/>
                  </a:schemeClr>
                </a:solidFill>
              </a:defRPr>
            </a:lvl7pPr>
            <a:lvl8pPr marL="3211505" indent="0" algn="ctr">
              <a:buNone/>
              <a:defRPr>
                <a:solidFill>
                  <a:schemeClr val="tx1">
                    <a:tint val="75000"/>
                  </a:schemeClr>
                </a:solidFill>
              </a:defRPr>
            </a:lvl8pPr>
            <a:lvl9pPr marL="3670292" indent="0" algn="ctr">
              <a:buNone/>
              <a:defRPr>
                <a:solidFill>
                  <a:schemeClr val="tx1">
                    <a:tint val="75000"/>
                  </a:schemeClr>
                </a:solidFill>
              </a:defRPr>
            </a:lvl9pPr>
          </a:lstStyle>
          <a:p>
            <a:r>
              <a:rPr lang="en-US" dirty="0"/>
              <a:t>Click to edit Master subtitle style</a:t>
            </a:r>
          </a:p>
        </p:txBody>
      </p:sp>
      <p:sp>
        <p:nvSpPr>
          <p:cNvPr id="15" name="Date Placeholder 3"/>
          <p:cNvSpPr>
            <a:spLocks noGrp="1"/>
          </p:cNvSpPr>
          <p:nvPr>
            <p:ph type="dt" sz="half" idx="10"/>
          </p:nvPr>
        </p:nvSpPr>
        <p:spPr/>
        <p:txBody>
          <a:bodyPr/>
          <a:lstStyle>
            <a:lvl1pPr>
              <a:defRPr/>
            </a:lvl1pPr>
          </a:lstStyle>
          <a:p>
            <a:pPr>
              <a:defRPr/>
            </a:pPr>
            <a:fld id="{482692FB-2B17-4FCF-9E32-A1509876C474}"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a:lvl1pPr>
          </a:lstStyle>
          <a:p>
            <a:pPr>
              <a:defRPr/>
            </a:pPr>
            <a:fld id="{D0860C5C-922D-4F10-8E3D-FF5913FADD06}" type="slidenum">
              <a:rPr lang="en-US">
                <a:solidFill>
                  <a:srgbClr val="2DA2BF"/>
                </a:solidFill>
              </a:rPr>
              <a:pPr>
                <a:defRPr/>
              </a:pPr>
              <a:t>‹#›</a:t>
            </a:fld>
            <a:endParaRPr lang="en-US">
              <a:solidFill>
                <a:srgbClr val="2DA2BF"/>
              </a:solidFill>
            </a:endParaRPr>
          </a:p>
        </p:txBody>
      </p:sp>
      <p:pic>
        <p:nvPicPr>
          <p:cNvPr id="1026" name="Picture 2" descr="C:\Users\Nikola-ENECA\Downloads\SARADNJA GIZ - Horizontal SRPSKI ORIGINA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232" y="375243"/>
            <a:ext cx="3322753" cy="14126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kola-ENECA\Downloads\NALED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99250" y="573514"/>
            <a:ext cx="2825066" cy="99659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11018" y="368181"/>
            <a:ext cx="1296144" cy="1218264"/>
          </a:xfrm>
          <a:prstGeom prst="rect">
            <a:avLst/>
          </a:prstGeom>
        </p:spPr>
      </p:pic>
    </p:spTree>
    <p:extLst>
      <p:ext uri="{BB962C8B-B14F-4D97-AF65-F5344CB8AC3E}">
        <p14:creationId xmlns:p14="http://schemas.microsoft.com/office/powerpoint/2010/main" val="2492469583"/>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6135" y="633448"/>
            <a:ext cx="8454510" cy="353675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66135" y="4645284"/>
            <a:ext cx="8454510" cy="1632419"/>
          </a:xfrm>
        </p:spPr>
        <p:txBody>
          <a:bodyPr anchor="ctr">
            <a:normAutofit/>
          </a:bodyPr>
          <a:lstStyle>
            <a:lvl1pPr marL="0" indent="0" algn="l">
              <a:buNone/>
              <a:defRPr sz="1800">
                <a:solidFill>
                  <a:schemeClr val="tx1">
                    <a:lumMod val="75000"/>
                    <a:lumOff val="25000"/>
                  </a:schemeClr>
                </a:solidFill>
              </a:defRPr>
            </a:lvl1pPr>
            <a:lvl2pPr marL="458786" indent="0">
              <a:buNone/>
              <a:defRPr sz="1800">
                <a:solidFill>
                  <a:schemeClr val="tx1">
                    <a:tint val="75000"/>
                  </a:schemeClr>
                </a:solidFill>
              </a:defRPr>
            </a:lvl2pPr>
            <a:lvl3pPr marL="917573" indent="0">
              <a:buNone/>
              <a:defRPr sz="1500">
                <a:solidFill>
                  <a:schemeClr val="tx1">
                    <a:tint val="75000"/>
                  </a:schemeClr>
                </a:solidFill>
              </a:defRPr>
            </a:lvl3pPr>
            <a:lvl4pPr marL="1376359" indent="0">
              <a:buNone/>
              <a:defRPr sz="1400">
                <a:solidFill>
                  <a:schemeClr val="tx1">
                    <a:tint val="75000"/>
                  </a:schemeClr>
                </a:solidFill>
              </a:defRPr>
            </a:lvl4pPr>
            <a:lvl5pPr marL="1835146" indent="0">
              <a:buNone/>
              <a:defRPr sz="1400">
                <a:solidFill>
                  <a:schemeClr val="tx1">
                    <a:tint val="75000"/>
                  </a:schemeClr>
                </a:solidFill>
              </a:defRPr>
            </a:lvl5pPr>
            <a:lvl6pPr marL="2293932" indent="0">
              <a:buNone/>
              <a:defRPr sz="1400">
                <a:solidFill>
                  <a:schemeClr val="tx1">
                    <a:tint val="75000"/>
                  </a:schemeClr>
                </a:solidFill>
              </a:defRPr>
            </a:lvl6pPr>
            <a:lvl7pPr marL="2752719" indent="0">
              <a:buNone/>
              <a:defRPr sz="1400">
                <a:solidFill>
                  <a:schemeClr val="tx1">
                    <a:tint val="75000"/>
                  </a:schemeClr>
                </a:solidFill>
              </a:defRPr>
            </a:lvl7pPr>
            <a:lvl8pPr marL="3211505" indent="0">
              <a:buNone/>
              <a:defRPr sz="1400">
                <a:solidFill>
                  <a:schemeClr val="tx1">
                    <a:tint val="75000"/>
                  </a:schemeClr>
                </a:solidFill>
              </a:defRPr>
            </a:lvl8pPr>
            <a:lvl9pPr marL="3670292"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pPr>
              <a:defRPr/>
            </a:pPr>
            <a:fld id="{4D639A07-682F-4A11-B518-12885FF21950}"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1E38C-9596-4B66-8D51-EE97A9B9E240}"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17130634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32387" y="821504"/>
            <a:ext cx="599519" cy="607054"/>
          </a:xfrm>
          <a:prstGeom prst="rect">
            <a:avLst/>
          </a:prstGeom>
        </p:spPr>
        <p:txBody>
          <a:bodyPr lIns="91757" tIns="45879" rIns="91757" bIns="45879" anchor="ctr"/>
          <a:lstStyle/>
          <a:p>
            <a:pPr defTabSz="458786">
              <a:defRPr/>
            </a:pPr>
            <a:r>
              <a:rPr lang="en-US" sz="8000" dirty="0">
                <a:ln w="3175" cmpd="sng">
                  <a:noFill/>
                </a:ln>
                <a:solidFill>
                  <a:srgbClr val="2DA2BF">
                    <a:lumMod val="60000"/>
                    <a:lumOff val="40000"/>
                  </a:srgbClr>
                </a:solidFill>
                <a:latin typeface="Arial"/>
                <a:cs typeface="Arial" pitchFamily="34" charset="0"/>
              </a:rPr>
              <a:t>“</a:t>
            </a:r>
          </a:p>
        </p:txBody>
      </p:sp>
      <p:sp>
        <p:nvSpPr>
          <p:cNvPr id="6" name="TextBox 5"/>
          <p:cNvSpPr txBox="1"/>
          <p:nvPr/>
        </p:nvSpPr>
        <p:spPr>
          <a:xfrm>
            <a:off x="8746114" y="2998979"/>
            <a:ext cx="599519" cy="608705"/>
          </a:xfrm>
          <a:prstGeom prst="rect">
            <a:avLst/>
          </a:prstGeom>
        </p:spPr>
        <p:txBody>
          <a:bodyPr lIns="91757" tIns="45879" rIns="91757" bIns="45879" anchor="ctr"/>
          <a:lstStyle/>
          <a:p>
            <a:pPr defTabSz="458786">
              <a:defRPr/>
            </a:pPr>
            <a:r>
              <a:rPr lang="en-US" sz="8000" dirty="0">
                <a:ln w="3175" cmpd="sng">
                  <a:noFill/>
                </a:ln>
                <a:solidFill>
                  <a:srgbClr val="2DA2BF">
                    <a:lumMod val="60000"/>
                    <a:lumOff val="40000"/>
                  </a:srgbClr>
                </a:solidFill>
                <a:latin typeface="Arial"/>
                <a:cs typeface="Arial" pitchFamily="34" charset="0"/>
              </a:rPr>
              <a:t>”</a:t>
            </a:r>
            <a:endParaRPr lang="en-US" dirty="0">
              <a:solidFill>
                <a:srgbClr val="2DA2BF">
                  <a:lumMod val="60000"/>
                  <a:lumOff val="40000"/>
                </a:srgbClr>
              </a:solidFill>
              <a:latin typeface="Arial"/>
              <a:cs typeface="Arial" pitchFamily="34" charset="0"/>
            </a:endParaRPr>
          </a:p>
        </p:txBody>
      </p:sp>
      <p:sp>
        <p:nvSpPr>
          <p:cNvPr id="2" name="Title 1"/>
          <p:cNvSpPr>
            <a:spLocks noGrp="1"/>
          </p:cNvSpPr>
          <p:nvPr>
            <p:ph type="title"/>
          </p:nvPr>
        </p:nvSpPr>
        <p:spPr>
          <a:xfrm>
            <a:off x="915934" y="633448"/>
            <a:ext cx="7960287" cy="3140845"/>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43548" y="3774293"/>
            <a:ext cx="7105056" cy="395905"/>
          </a:xfrm>
        </p:spPr>
        <p:txBody>
          <a:bodyPr anchor="ctr">
            <a:noAutofit/>
          </a:bodyPr>
          <a:lstStyle>
            <a:lvl1pPr marL="0" indent="0">
              <a:buFontTx/>
              <a:buNone/>
              <a:defRPr sz="1500">
                <a:solidFill>
                  <a:schemeClr val="tx1">
                    <a:lumMod val="50000"/>
                    <a:lumOff val="50000"/>
                  </a:schemeClr>
                </a:solidFill>
              </a:defRPr>
            </a:lvl1pPr>
            <a:lvl2pPr marL="458786" indent="0">
              <a:buFontTx/>
              <a:buNone/>
              <a:defRPr/>
            </a:lvl2pPr>
            <a:lvl3pPr marL="917573" indent="0">
              <a:buFontTx/>
              <a:buNone/>
              <a:defRPr/>
            </a:lvl3pPr>
            <a:lvl4pPr marL="1376359" indent="0">
              <a:buFontTx/>
              <a:buNone/>
              <a:defRPr/>
            </a:lvl4pPr>
            <a:lvl5pPr marL="1835146" indent="0">
              <a:buFontTx/>
              <a:buNone/>
              <a:defRPr/>
            </a:lvl5pPr>
          </a:lstStyle>
          <a:p>
            <a:pPr lvl="0"/>
            <a:r>
              <a:rPr lang="en-US" dirty="0"/>
              <a:t>Edit Master text styles</a:t>
            </a:r>
          </a:p>
        </p:txBody>
      </p:sp>
      <p:sp>
        <p:nvSpPr>
          <p:cNvPr id="3" name="Text Placeholder 2"/>
          <p:cNvSpPr>
            <a:spLocks noGrp="1"/>
          </p:cNvSpPr>
          <p:nvPr>
            <p:ph type="body" idx="1"/>
          </p:nvPr>
        </p:nvSpPr>
        <p:spPr>
          <a:xfrm>
            <a:off x="666135" y="4645284"/>
            <a:ext cx="8454510" cy="1632419"/>
          </a:xfrm>
        </p:spPr>
        <p:txBody>
          <a:bodyPr anchor="ctr">
            <a:normAutofit/>
          </a:bodyPr>
          <a:lstStyle>
            <a:lvl1pPr marL="0" indent="0" algn="l">
              <a:buNone/>
              <a:defRPr sz="1800">
                <a:solidFill>
                  <a:schemeClr val="tx1">
                    <a:lumMod val="75000"/>
                    <a:lumOff val="25000"/>
                  </a:schemeClr>
                </a:solidFill>
              </a:defRPr>
            </a:lvl1pPr>
            <a:lvl2pPr marL="458786" indent="0">
              <a:buNone/>
              <a:defRPr sz="1800">
                <a:solidFill>
                  <a:schemeClr val="tx1">
                    <a:tint val="75000"/>
                  </a:schemeClr>
                </a:solidFill>
              </a:defRPr>
            </a:lvl2pPr>
            <a:lvl3pPr marL="917573" indent="0">
              <a:buNone/>
              <a:defRPr sz="1500">
                <a:solidFill>
                  <a:schemeClr val="tx1">
                    <a:tint val="75000"/>
                  </a:schemeClr>
                </a:solidFill>
              </a:defRPr>
            </a:lvl3pPr>
            <a:lvl4pPr marL="1376359" indent="0">
              <a:buNone/>
              <a:defRPr sz="1400">
                <a:solidFill>
                  <a:schemeClr val="tx1">
                    <a:tint val="75000"/>
                  </a:schemeClr>
                </a:solidFill>
              </a:defRPr>
            </a:lvl4pPr>
            <a:lvl5pPr marL="1835146" indent="0">
              <a:buNone/>
              <a:defRPr sz="1400">
                <a:solidFill>
                  <a:schemeClr val="tx1">
                    <a:tint val="75000"/>
                  </a:schemeClr>
                </a:solidFill>
              </a:defRPr>
            </a:lvl5pPr>
            <a:lvl6pPr marL="2293932" indent="0">
              <a:buNone/>
              <a:defRPr sz="1400">
                <a:solidFill>
                  <a:schemeClr val="tx1">
                    <a:tint val="75000"/>
                  </a:schemeClr>
                </a:solidFill>
              </a:defRPr>
            </a:lvl6pPr>
            <a:lvl7pPr marL="2752719" indent="0">
              <a:buNone/>
              <a:defRPr sz="1400">
                <a:solidFill>
                  <a:schemeClr val="tx1">
                    <a:tint val="75000"/>
                  </a:schemeClr>
                </a:solidFill>
              </a:defRPr>
            </a:lvl7pPr>
            <a:lvl8pPr marL="3211505" indent="0">
              <a:buNone/>
              <a:defRPr sz="1400">
                <a:solidFill>
                  <a:schemeClr val="tx1">
                    <a:tint val="75000"/>
                  </a:schemeClr>
                </a:solidFill>
              </a:defRPr>
            </a:lvl8pPr>
            <a:lvl9pPr marL="3670292" indent="0">
              <a:buNone/>
              <a:defRPr sz="14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14"/>
          </p:nvPr>
        </p:nvSpPr>
        <p:spPr/>
        <p:txBody>
          <a:bodyPr/>
          <a:lstStyle>
            <a:lvl1pPr>
              <a:defRPr/>
            </a:lvl1pPr>
          </a:lstStyle>
          <a:p>
            <a:pPr>
              <a:defRPr/>
            </a:pPr>
            <a:fld id="{BE0C4506-7227-4517-B813-EAE0A1426053}"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1194CF73-7BF2-44EF-99E6-6BB4F34D9426}"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2462679687"/>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6135" y="2007569"/>
            <a:ext cx="8454510" cy="2696995"/>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66135" y="4704564"/>
            <a:ext cx="8454510" cy="1573139"/>
          </a:xfrm>
        </p:spPr>
        <p:txBody>
          <a:bodyPr>
            <a:normAutofit/>
          </a:bodyPr>
          <a:lstStyle>
            <a:lvl1pPr marL="0" indent="0" algn="l">
              <a:buNone/>
              <a:defRPr sz="1800">
                <a:solidFill>
                  <a:schemeClr val="tx1">
                    <a:lumMod val="75000"/>
                    <a:lumOff val="25000"/>
                  </a:schemeClr>
                </a:solidFill>
              </a:defRPr>
            </a:lvl1pPr>
            <a:lvl2pPr marL="458786" indent="0">
              <a:buNone/>
              <a:defRPr sz="1800">
                <a:solidFill>
                  <a:schemeClr val="tx1">
                    <a:tint val="75000"/>
                  </a:schemeClr>
                </a:solidFill>
              </a:defRPr>
            </a:lvl2pPr>
            <a:lvl3pPr marL="917573" indent="0">
              <a:buNone/>
              <a:defRPr sz="1500">
                <a:solidFill>
                  <a:schemeClr val="tx1">
                    <a:tint val="75000"/>
                  </a:schemeClr>
                </a:solidFill>
              </a:defRPr>
            </a:lvl3pPr>
            <a:lvl4pPr marL="1376359" indent="0">
              <a:buNone/>
              <a:defRPr sz="1400">
                <a:solidFill>
                  <a:schemeClr val="tx1">
                    <a:tint val="75000"/>
                  </a:schemeClr>
                </a:solidFill>
              </a:defRPr>
            </a:lvl4pPr>
            <a:lvl5pPr marL="1835146" indent="0">
              <a:buNone/>
              <a:defRPr sz="1400">
                <a:solidFill>
                  <a:schemeClr val="tx1">
                    <a:tint val="75000"/>
                  </a:schemeClr>
                </a:solidFill>
              </a:defRPr>
            </a:lvl5pPr>
            <a:lvl6pPr marL="2293932" indent="0">
              <a:buNone/>
              <a:defRPr sz="1400">
                <a:solidFill>
                  <a:schemeClr val="tx1">
                    <a:tint val="75000"/>
                  </a:schemeClr>
                </a:solidFill>
              </a:defRPr>
            </a:lvl6pPr>
            <a:lvl7pPr marL="2752719" indent="0">
              <a:buNone/>
              <a:defRPr sz="1400">
                <a:solidFill>
                  <a:schemeClr val="tx1">
                    <a:tint val="75000"/>
                  </a:schemeClr>
                </a:solidFill>
              </a:defRPr>
            </a:lvl7pPr>
            <a:lvl8pPr marL="3211505" indent="0">
              <a:buNone/>
              <a:defRPr sz="1400">
                <a:solidFill>
                  <a:schemeClr val="tx1">
                    <a:tint val="75000"/>
                  </a:schemeClr>
                </a:solidFill>
              </a:defRPr>
            </a:lvl8pPr>
            <a:lvl9pPr marL="3670292"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pPr>
              <a:defRPr/>
            </a:pPr>
            <a:fld id="{2D90F32F-E6B5-4AF5-8692-1DD7D363F871}"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EC97FF-E563-4B9E-B10F-FD08DBD77BC1}"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74304326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532387" y="821504"/>
            <a:ext cx="599519" cy="607054"/>
          </a:xfrm>
          <a:prstGeom prst="rect">
            <a:avLst/>
          </a:prstGeom>
        </p:spPr>
        <p:txBody>
          <a:bodyPr lIns="91757" tIns="45879" rIns="91757" bIns="45879" anchor="ctr"/>
          <a:lstStyle/>
          <a:p>
            <a:pPr defTabSz="458786">
              <a:defRPr/>
            </a:pPr>
            <a:r>
              <a:rPr lang="en-US" sz="8000" dirty="0">
                <a:ln w="3175" cmpd="sng">
                  <a:noFill/>
                </a:ln>
                <a:solidFill>
                  <a:srgbClr val="2DA2BF">
                    <a:lumMod val="60000"/>
                    <a:lumOff val="40000"/>
                  </a:srgbClr>
                </a:solidFill>
                <a:latin typeface="Arial"/>
                <a:cs typeface="Arial" pitchFamily="34" charset="0"/>
              </a:rPr>
              <a:t>“</a:t>
            </a:r>
          </a:p>
        </p:txBody>
      </p:sp>
      <p:sp>
        <p:nvSpPr>
          <p:cNvPr id="6" name="TextBox 5"/>
          <p:cNvSpPr txBox="1"/>
          <p:nvPr/>
        </p:nvSpPr>
        <p:spPr>
          <a:xfrm>
            <a:off x="8746114" y="2998979"/>
            <a:ext cx="599519" cy="608705"/>
          </a:xfrm>
          <a:prstGeom prst="rect">
            <a:avLst/>
          </a:prstGeom>
        </p:spPr>
        <p:txBody>
          <a:bodyPr lIns="91757" tIns="45879" rIns="91757" bIns="45879" anchor="ctr"/>
          <a:lstStyle/>
          <a:p>
            <a:pPr defTabSz="458786">
              <a:defRPr/>
            </a:pPr>
            <a:r>
              <a:rPr lang="en-US" sz="8000" dirty="0">
                <a:ln w="3175" cmpd="sng">
                  <a:noFill/>
                </a:ln>
                <a:solidFill>
                  <a:srgbClr val="2DA2BF">
                    <a:lumMod val="60000"/>
                    <a:lumOff val="40000"/>
                  </a:srgbClr>
                </a:solidFill>
                <a:latin typeface="Arial"/>
                <a:cs typeface="Arial" pitchFamily="34" charset="0"/>
              </a:rPr>
              <a:t>”</a:t>
            </a:r>
          </a:p>
        </p:txBody>
      </p:sp>
      <p:sp>
        <p:nvSpPr>
          <p:cNvPr id="2" name="Title 1"/>
          <p:cNvSpPr>
            <a:spLocks noGrp="1"/>
          </p:cNvSpPr>
          <p:nvPr>
            <p:ph type="title"/>
          </p:nvPr>
        </p:nvSpPr>
        <p:spPr>
          <a:xfrm>
            <a:off x="915934" y="633448"/>
            <a:ext cx="7960287" cy="3140845"/>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66131" y="4170198"/>
            <a:ext cx="8454511" cy="534366"/>
          </a:xfrm>
        </p:spPr>
        <p:txBody>
          <a:bodyPr anchor="b">
            <a:noAutofit/>
          </a:bodyPr>
          <a:lstStyle>
            <a:lvl1pPr marL="0" indent="0">
              <a:buFontTx/>
              <a:buNone/>
              <a:defRPr sz="2400">
                <a:solidFill>
                  <a:schemeClr val="tx1">
                    <a:lumMod val="75000"/>
                    <a:lumOff val="25000"/>
                  </a:schemeClr>
                </a:solidFill>
              </a:defRPr>
            </a:lvl1pPr>
            <a:lvl2pPr marL="458786" indent="0">
              <a:buFontTx/>
              <a:buNone/>
              <a:defRPr/>
            </a:lvl2pPr>
            <a:lvl3pPr marL="917573" indent="0">
              <a:buFontTx/>
              <a:buNone/>
              <a:defRPr/>
            </a:lvl3pPr>
            <a:lvl4pPr marL="1376359" indent="0">
              <a:buFontTx/>
              <a:buNone/>
              <a:defRPr/>
            </a:lvl4pPr>
            <a:lvl5pPr marL="1835146" indent="0">
              <a:buFontTx/>
              <a:buNone/>
              <a:defRPr/>
            </a:lvl5pPr>
          </a:lstStyle>
          <a:p>
            <a:pPr lvl="0"/>
            <a:r>
              <a:rPr lang="en-US" dirty="0"/>
              <a:t>Edit Master text styles</a:t>
            </a:r>
          </a:p>
        </p:txBody>
      </p:sp>
      <p:sp>
        <p:nvSpPr>
          <p:cNvPr id="3" name="Text Placeholder 2"/>
          <p:cNvSpPr>
            <a:spLocks noGrp="1"/>
          </p:cNvSpPr>
          <p:nvPr>
            <p:ph type="body" idx="1"/>
          </p:nvPr>
        </p:nvSpPr>
        <p:spPr>
          <a:xfrm>
            <a:off x="666135" y="4704564"/>
            <a:ext cx="8454510" cy="1573139"/>
          </a:xfrm>
        </p:spPr>
        <p:txBody>
          <a:bodyPr>
            <a:normAutofit/>
          </a:bodyPr>
          <a:lstStyle>
            <a:lvl1pPr marL="0" indent="0" algn="l">
              <a:buNone/>
              <a:defRPr sz="1800">
                <a:solidFill>
                  <a:schemeClr val="tx1">
                    <a:lumMod val="50000"/>
                    <a:lumOff val="50000"/>
                  </a:schemeClr>
                </a:solidFill>
              </a:defRPr>
            </a:lvl1pPr>
            <a:lvl2pPr marL="458786" indent="0">
              <a:buNone/>
              <a:defRPr sz="1800">
                <a:solidFill>
                  <a:schemeClr val="tx1">
                    <a:tint val="75000"/>
                  </a:schemeClr>
                </a:solidFill>
              </a:defRPr>
            </a:lvl2pPr>
            <a:lvl3pPr marL="917573" indent="0">
              <a:buNone/>
              <a:defRPr sz="1500">
                <a:solidFill>
                  <a:schemeClr val="tx1">
                    <a:tint val="75000"/>
                  </a:schemeClr>
                </a:solidFill>
              </a:defRPr>
            </a:lvl3pPr>
            <a:lvl4pPr marL="1376359" indent="0">
              <a:buNone/>
              <a:defRPr sz="1400">
                <a:solidFill>
                  <a:schemeClr val="tx1">
                    <a:tint val="75000"/>
                  </a:schemeClr>
                </a:solidFill>
              </a:defRPr>
            </a:lvl4pPr>
            <a:lvl5pPr marL="1835146" indent="0">
              <a:buNone/>
              <a:defRPr sz="1400">
                <a:solidFill>
                  <a:schemeClr val="tx1">
                    <a:tint val="75000"/>
                  </a:schemeClr>
                </a:solidFill>
              </a:defRPr>
            </a:lvl5pPr>
            <a:lvl6pPr marL="2293932" indent="0">
              <a:buNone/>
              <a:defRPr sz="1400">
                <a:solidFill>
                  <a:schemeClr val="tx1">
                    <a:tint val="75000"/>
                  </a:schemeClr>
                </a:solidFill>
              </a:defRPr>
            </a:lvl6pPr>
            <a:lvl7pPr marL="2752719" indent="0">
              <a:buNone/>
              <a:defRPr sz="1400">
                <a:solidFill>
                  <a:schemeClr val="tx1">
                    <a:tint val="75000"/>
                  </a:schemeClr>
                </a:solidFill>
              </a:defRPr>
            </a:lvl7pPr>
            <a:lvl8pPr marL="3211505" indent="0">
              <a:buNone/>
              <a:defRPr sz="1400">
                <a:solidFill>
                  <a:schemeClr val="tx1">
                    <a:tint val="75000"/>
                  </a:schemeClr>
                </a:solidFill>
              </a:defRPr>
            </a:lvl8pPr>
            <a:lvl9pPr marL="3670292" indent="0">
              <a:buNone/>
              <a:defRPr sz="14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14"/>
          </p:nvPr>
        </p:nvSpPr>
        <p:spPr/>
        <p:txBody>
          <a:bodyPr/>
          <a:lstStyle>
            <a:lvl1pPr>
              <a:defRPr/>
            </a:lvl1pPr>
          </a:lstStyle>
          <a:p>
            <a:pPr>
              <a:defRPr/>
            </a:pPr>
            <a:fld id="{AE264110-1628-4620-9D32-F32543D580EE}"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089715E6-CEF2-43A4-80CB-DDCE003B034D}"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194854667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4460" y="633448"/>
            <a:ext cx="8446185" cy="3140845"/>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66131" y="4170198"/>
            <a:ext cx="8454511" cy="534366"/>
          </a:xfrm>
        </p:spPr>
        <p:txBody>
          <a:bodyPr anchor="b">
            <a:noAutofit/>
          </a:bodyPr>
          <a:lstStyle>
            <a:lvl1pPr marL="0" indent="0">
              <a:buFontTx/>
              <a:buNone/>
              <a:defRPr sz="2400">
                <a:solidFill>
                  <a:schemeClr val="accent1"/>
                </a:solidFill>
              </a:defRPr>
            </a:lvl1pPr>
            <a:lvl2pPr marL="458786" indent="0">
              <a:buFontTx/>
              <a:buNone/>
              <a:defRPr/>
            </a:lvl2pPr>
            <a:lvl3pPr marL="917573" indent="0">
              <a:buFontTx/>
              <a:buNone/>
              <a:defRPr/>
            </a:lvl3pPr>
            <a:lvl4pPr marL="1376359" indent="0">
              <a:buFontTx/>
              <a:buNone/>
              <a:defRPr/>
            </a:lvl4pPr>
            <a:lvl5pPr marL="1835146" indent="0">
              <a:buFontTx/>
              <a:buNone/>
              <a:defRPr/>
            </a:lvl5pPr>
          </a:lstStyle>
          <a:p>
            <a:pPr lvl="0"/>
            <a:r>
              <a:rPr lang="en-US" dirty="0"/>
              <a:t>Edit Master text styles</a:t>
            </a:r>
          </a:p>
        </p:txBody>
      </p:sp>
      <p:sp>
        <p:nvSpPr>
          <p:cNvPr id="3" name="Text Placeholder 2"/>
          <p:cNvSpPr>
            <a:spLocks noGrp="1"/>
          </p:cNvSpPr>
          <p:nvPr>
            <p:ph type="body" idx="1"/>
          </p:nvPr>
        </p:nvSpPr>
        <p:spPr>
          <a:xfrm>
            <a:off x="666135" y="4704564"/>
            <a:ext cx="8454510" cy="1573139"/>
          </a:xfrm>
        </p:spPr>
        <p:txBody>
          <a:bodyPr>
            <a:normAutofit/>
          </a:bodyPr>
          <a:lstStyle>
            <a:lvl1pPr marL="0" indent="0" algn="l">
              <a:buNone/>
              <a:defRPr sz="1800">
                <a:solidFill>
                  <a:schemeClr val="tx1">
                    <a:lumMod val="50000"/>
                    <a:lumOff val="50000"/>
                  </a:schemeClr>
                </a:solidFill>
              </a:defRPr>
            </a:lvl1pPr>
            <a:lvl2pPr marL="458786" indent="0">
              <a:buNone/>
              <a:defRPr sz="1800">
                <a:solidFill>
                  <a:schemeClr val="tx1">
                    <a:tint val="75000"/>
                  </a:schemeClr>
                </a:solidFill>
              </a:defRPr>
            </a:lvl2pPr>
            <a:lvl3pPr marL="917573" indent="0">
              <a:buNone/>
              <a:defRPr sz="1500">
                <a:solidFill>
                  <a:schemeClr val="tx1">
                    <a:tint val="75000"/>
                  </a:schemeClr>
                </a:solidFill>
              </a:defRPr>
            </a:lvl3pPr>
            <a:lvl4pPr marL="1376359" indent="0">
              <a:buNone/>
              <a:defRPr sz="1400">
                <a:solidFill>
                  <a:schemeClr val="tx1">
                    <a:tint val="75000"/>
                  </a:schemeClr>
                </a:solidFill>
              </a:defRPr>
            </a:lvl4pPr>
            <a:lvl5pPr marL="1835146" indent="0">
              <a:buNone/>
              <a:defRPr sz="1400">
                <a:solidFill>
                  <a:schemeClr val="tx1">
                    <a:tint val="75000"/>
                  </a:schemeClr>
                </a:solidFill>
              </a:defRPr>
            </a:lvl5pPr>
            <a:lvl6pPr marL="2293932" indent="0">
              <a:buNone/>
              <a:defRPr sz="1400">
                <a:solidFill>
                  <a:schemeClr val="tx1">
                    <a:tint val="75000"/>
                  </a:schemeClr>
                </a:solidFill>
              </a:defRPr>
            </a:lvl6pPr>
            <a:lvl7pPr marL="2752719" indent="0">
              <a:buNone/>
              <a:defRPr sz="1400">
                <a:solidFill>
                  <a:schemeClr val="tx1">
                    <a:tint val="75000"/>
                  </a:schemeClr>
                </a:solidFill>
              </a:defRPr>
            </a:lvl7pPr>
            <a:lvl8pPr marL="3211505" indent="0">
              <a:buNone/>
              <a:defRPr sz="1400">
                <a:solidFill>
                  <a:schemeClr val="tx1">
                    <a:tint val="75000"/>
                  </a:schemeClr>
                </a:solidFill>
              </a:defRPr>
            </a:lvl8pPr>
            <a:lvl9pPr marL="3670292" indent="0">
              <a:buNone/>
              <a:defRPr sz="1400">
                <a:solidFill>
                  <a:schemeClr val="tx1">
                    <a:tint val="75000"/>
                  </a:schemeClr>
                </a:solidFill>
              </a:defRPr>
            </a:lvl9pPr>
          </a:lstStyle>
          <a:p>
            <a:pPr lvl="0"/>
            <a:r>
              <a:rPr lang="en-US" dirty="0"/>
              <a:t>Edit Master text styles</a:t>
            </a:r>
          </a:p>
        </p:txBody>
      </p:sp>
      <p:sp>
        <p:nvSpPr>
          <p:cNvPr id="5" name="Date Placeholder 3"/>
          <p:cNvSpPr>
            <a:spLocks noGrp="1"/>
          </p:cNvSpPr>
          <p:nvPr>
            <p:ph type="dt" sz="half" idx="14"/>
          </p:nvPr>
        </p:nvSpPr>
        <p:spPr/>
        <p:txBody>
          <a:bodyPr/>
          <a:lstStyle>
            <a:lvl1pPr>
              <a:defRPr/>
            </a:lvl1pPr>
          </a:lstStyle>
          <a:p>
            <a:pPr>
              <a:defRPr/>
            </a:pPr>
            <a:fld id="{238A2937-A26A-43C9-93D6-E303FD40E0E4}"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DD1E8542-B376-4456-B705-CA696D6FA2B5}"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2787630418"/>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A75CC48C-CA97-4F24-A1A3-DB182DBA6E8D}"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16A6EB-FD61-4B1C-ACF6-078578033CA8}"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9519076"/>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5918" y="633450"/>
            <a:ext cx="1283167" cy="5456890"/>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66136" y="633448"/>
            <a:ext cx="6943401" cy="5456889"/>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16B209B-C254-41F7-83AE-5DC8E4032912}"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F9EF92-0FEB-400D-8E49-4091DB4C8B89}"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130615257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1204" y="1163141"/>
            <a:ext cx="8423097" cy="1104893"/>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651205" y="2245114"/>
            <a:ext cx="8469611" cy="37671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4255364-7F78-4FF0-BD01-B64FEC50007D}"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smtClean="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563500-C896-47E9-8988-37F5B56CFC0D}" type="slidenum">
              <a:rPr lang="en-US">
                <a:solidFill>
                  <a:srgbClr val="2DA2BF"/>
                </a:solidFill>
              </a:rPr>
              <a:pPr>
                <a:defRPr/>
              </a:pPr>
              <a:t>‹#›</a:t>
            </a:fld>
            <a:endParaRPr lang="en-US">
              <a:solidFill>
                <a:srgbClr val="2DA2BF"/>
              </a:solidFill>
            </a:endParaRPr>
          </a:p>
        </p:txBody>
      </p:sp>
      <p:pic>
        <p:nvPicPr>
          <p:cNvPr id="9" name="Picture 2" descr="C:\Users\Nikola-ENECA\Downloads\SARADNJA GIZ - Horizontal SRPSKI ORIGINA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603" y="3294"/>
            <a:ext cx="2736303" cy="11633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Nikola-ENECA\Downloads\NALED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27242" y="124752"/>
            <a:ext cx="2609042" cy="9203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4994" y="34795"/>
            <a:ext cx="1008112" cy="947539"/>
          </a:xfrm>
          <a:prstGeom prst="rect">
            <a:avLst/>
          </a:prstGeom>
        </p:spPr>
      </p:pic>
    </p:spTree>
    <p:extLst>
      <p:ext uri="{BB962C8B-B14F-4D97-AF65-F5344CB8AC3E}">
        <p14:creationId xmlns:p14="http://schemas.microsoft.com/office/powerpoint/2010/main" val="3779193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6135" y="2806530"/>
            <a:ext cx="8454510" cy="1898038"/>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66135" y="4704563"/>
            <a:ext cx="8454510" cy="894059"/>
          </a:xfrm>
        </p:spPr>
        <p:txBody>
          <a:bodyPr/>
          <a:lstStyle>
            <a:lvl1pPr marL="0" indent="0" algn="l">
              <a:buNone/>
              <a:defRPr sz="2100">
                <a:solidFill>
                  <a:schemeClr val="tx1">
                    <a:lumMod val="50000"/>
                    <a:lumOff val="50000"/>
                  </a:schemeClr>
                </a:solidFill>
              </a:defRPr>
            </a:lvl1pPr>
            <a:lvl2pPr marL="458786" indent="0">
              <a:buNone/>
              <a:defRPr sz="1800">
                <a:solidFill>
                  <a:schemeClr val="tx1">
                    <a:tint val="75000"/>
                  </a:schemeClr>
                </a:solidFill>
              </a:defRPr>
            </a:lvl2pPr>
            <a:lvl3pPr marL="917573" indent="0">
              <a:buNone/>
              <a:defRPr sz="1500">
                <a:solidFill>
                  <a:schemeClr val="tx1">
                    <a:tint val="75000"/>
                  </a:schemeClr>
                </a:solidFill>
              </a:defRPr>
            </a:lvl3pPr>
            <a:lvl4pPr marL="1376359" indent="0">
              <a:buNone/>
              <a:defRPr sz="1400">
                <a:solidFill>
                  <a:schemeClr val="tx1">
                    <a:tint val="75000"/>
                  </a:schemeClr>
                </a:solidFill>
              </a:defRPr>
            </a:lvl4pPr>
            <a:lvl5pPr marL="1835146" indent="0">
              <a:buNone/>
              <a:defRPr sz="1400">
                <a:solidFill>
                  <a:schemeClr val="tx1">
                    <a:tint val="75000"/>
                  </a:schemeClr>
                </a:solidFill>
              </a:defRPr>
            </a:lvl5pPr>
            <a:lvl6pPr marL="2293932" indent="0">
              <a:buNone/>
              <a:defRPr sz="1400">
                <a:solidFill>
                  <a:schemeClr val="tx1">
                    <a:tint val="75000"/>
                  </a:schemeClr>
                </a:solidFill>
              </a:defRPr>
            </a:lvl6pPr>
            <a:lvl7pPr marL="2752719" indent="0">
              <a:buNone/>
              <a:defRPr sz="1400">
                <a:solidFill>
                  <a:schemeClr val="tx1">
                    <a:tint val="75000"/>
                  </a:schemeClr>
                </a:solidFill>
              </a:defRPr>
            </a:lvl7pPr>
            <a:lvl8pPr marL="3211505" indent="0">
              <a:buNone/>
              <a:defRPr sz="1400">
                <a:solidFill>
                  <a:schemeClr val="tx1">
                    <a:tint val="75000"/>
                  </a:schemeClr>
                </a:solidFill>
              </a:defRPr>
            </a:lvl8pPr>
            <a:lvl9pPr marL="3670292"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pPr>
              <a:defRPr/>
            </a:pPr>
            <a:fld id="{06865028-66EE-4638-8873-40F774EE1220}"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C8235-BC3B-4C2A-89E2-D2A9DD172BA3}"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121241139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6135" y="2245113"/>
            <a:ext cx="4114846" cy="403259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05799" y="2245114"/>
            <a:ext cx="4114846" cy="40325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9AEDBF00-DDDE-44E4-BB17-F4A7DC711C46}"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4E2C69-9004-49AC-A876-B03ACF422F74}"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280894086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64573" y="2245522"/>
            <a:ext cx="4116407" cy="598805"/>
          </a:xfrm>
        </p:spPr>
        <p:txBody>
          <a:bodyPr anchor="b">
            <a:noAutofit/>
          </a:bodyPr>
          <a:lstStyle>
            <a:lvl1pPr marL="0" indent="0">
              <a:buNone/>
              <a:defRPr sz="2400" b="0"/>
            </a:lvl1pPr>
            <a:lvl2pPr marL="458786" indent="0">
              <a:buNone/>
              <a:defRPr sz="2100" b="1"/>
            </a:lvl2pPr>
            <a:lvl3pPr marL="917573" indent="0">
              <a:buNone/>
              <a:defRPr sz="1800" b="1"/>
            </a:lvl3pPr>
            <a:lvl4pPr marL="1376359" indent="0">
              <a:buNone/>
              <a:defRPr sz="1500" b="1"/>
            </a:lvl4pPr>
            <a:lvl5pPr marL="1835146" indent="0">
              <a:buNone/>
              <a:defRPr sz="1500" b="1"/>
            </a:lvl5pPr>
            <a:lvl6pPr marL="2293932" indent="0">
              <a:buNone/>
              <a:defRPr sz="1500" b="1"/>
            </a:lvl6pPr>
            <a:lvl7pPr marL="2752719" indent="0">
              <a:buNone/>
              <a:defRPr sz="1500" b="1"/>
            </a:lvl7pPr>
            <a:lvl8pPr marL="3211505" indent="0">
              <a:buNone/>
              <a:defRPr sz="1500" b="1"/>
            </a:lvl8pPr>
            <a:lvl9pPr marL="3670292" indent="0">
              <a:buNone/>
              <a:defRPr sz="1500" b="1"/>
            </a:lvl9pPr>
          </a:lstStyle>
          <a:p>
            <a:pPr lvl="0"/>
            <a:r>
              <a:rPr lang="en-US" dirty="0"/>
              <a:t>Edit Master text styles</a:t>
            </a:r>
          </a:p>
        </p:txBody>
      </p:sp>
      <p:sp>
        <p:nvSpPr>
          <p:cNvPr id="4" name="Content Placeholder 3"/>
          <p:cNvSpPr>
            <a:spLocks noGrp="1"/>
          </p:cNvSpPr>
          <p:nvPr>
            <p:ph sz="half" idx="2"/>
          </p:nvPr>
        </p:nvSpPr>
        <p:spPr>
          <a:xfrm>
            <a:off x="664573" y="2844331"/>
            <a:ext cx="4116407" cy="3433376"/>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04240" y="2245522"/>
            <a:ext cx="4116404" cy="598805"/>
          </a:xfrm>
        </p:spPr>
        <p:txBody>
          <a:bodyPr anchor="b">
            <a:noAutofit/>
          </a:bodyPr>
          <a:lstStyle>
            <a:lvl1pPr marL="0" indent="0">
              <a:buNone/>
              <a:defRPr sz="2400" b="0"/>
            </a:lvl1pPr>
            <a:lvl2pPr marL="458786" indent="0">
              <a:buNone/>
              <a:defRPr sz="2100" b="1"/>
            </a:lvl2pPr>
            <a:lvl3pPr marL="917573" indent="0">
              <a:buNone/>
              <a:defRPr sz="1800" b="1"/>
            </a:lvl3pPr>
            <a:lvl4pPr marL="1376359" indent="0">
              <a:buNone/>
              <a:defRPr sz="1500" b="1"/>
            </a:lvl4pPr>
            <a:lvl5pPr marL="1835146" indent="0">
              <a:buNone/>
              <a:defRPr sz="1500" b="1"/>
            </a:lvl5pPr>
            <a:lvl6pPr marL="2293932" indent="0">
              <a:buNone/>
              <a:defRPr sz="1500" b="1"/>
            </a:lvl6pPr>
            <a:lvl7pPr marL="2752719" indent="0">
              <a:buNone/>
              <a:defRPr sz="1500" b="1"/>
            </a:lvl7pPr>
            <a:lvl8pPr marL="3211505" indent="0">
              <a:buNone/>
              <a:defRPr sz="1500" b="1"/>
            </a:lvl8pPr>
            <a:lvl9pPr marL="3670292" indent="0">
              <a:buNone/>
              <a:defRPr sz="1500" b="1"/>
            </a:lvl9pPr>
          </a:lstStyle>
          <a:p>
            <a:pPr lvl="0"/>
            <a:r>
              <a:rPr lang="en-US" dirty="0"/>
              <a:t>Edit Master text styles</a:t>
            </a:r>
          </a:p>
        </p:txBody>
      </p:sp>
      <p:sp>
        <p:nvSpPr>
          <p:cNvPr id="6" name="Content Placeholder 5"/>
          <p:cNvSpPr>
            <a:spLocks noGrp="1"/>
          </p:cNvSpPr>
          <p:nvPr>
            <p:ph sz="quarter" idx="4"/>
          </p:nvPr>
        </p:nvSpPr>
        <p:spPr>
          <a:xfrm>
            <a:off x="5004242" y="2844331"/>
            <a:ext cx="4116402" cy="3433376"/>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02FA1B7A-3854-49BF-8162-790B073F2FC0}"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C6388D-589F-4C0F-B125-8393508F2685}"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131607038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6135" y="633448"/>
            <a:ext cx="8454510" cy="1372471"/>
          </a:xfrm>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61E538BA-C504-4C81-949D-69EB31A5D34F}"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4632D7-91E7-4762-8495-2B56CDC457D4}"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297120650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E45646-2F91-4B0B-921A-B5F9BB3FCE43}"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C90B70-7520-4ADB-BA15-32BEF2D4D233}"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115069096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6134" y="1557230"/>
            <a:ext cx="3790788" cy="1328480"/>
          </a:xfrm>
        </p:spPr>
        <p:txBody>
          <a:bodyPr anchor="b">
            <a:normAutofit/>
          </a:bodyPr>
          <a:lstStyle>
            <a:lvl1pPr>
              <a:defRPr sz="2100"/>
            </a:lvl1pPr>
          </a:lstStyle>
          <a:p>
            <a:r>
              <a:rPr lang="en-US" dirty="0"/>
              <a:t>Click to edit Master title style</a:t>
            </a:r>
          </a:p>
        </p:txBody>
      </p:sp>
      <p:sp>
        <p:nvSpPr>
          <p:cNvPr id="3" name="Content Placeholder 2"/>
          <p:cNvSpPr>
            <a:spLocks noGrp="1"/>
          </p:cNvSpPr>
          <p:nvPr>
            <p:ph idx="1"/>
          </p:nvPr>
        </p:nvSpPr>
        <p:spPr>
          <a:xfrm>
            <a:off x="4681741" y="535072"/>
            <a:ext cx="4438904" cy="5742633"/>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66134" y="2885709"/>
            <a:ext cx="3790788" cy="2685554"/>
          </a:xfrm>
        </p:spPr>
        <p:txBody>
          <a:bodyPr>
            <a:normAutofit/>
          </a:bodyPr>
          <a:lstStyle>
            <a:lvl1pPr marL="0" indent="0">
              <a:buNone/>
              <a:defRPr sz="1400"/>
            </a:lvl1pPr>
            <a:lvl2pPr marL="458649" indent="0">
              <a:buNone/>
              <a:defRPr sz="1400"/>
            </a:lvl2pPr>
            <a:lvl3pPr marL="917298" indent="0">
              <a:buNone/>
              <a:defRPr sz="1200"/>
            </a:lvl3pPr>
            <a:lvl4pPr marL="1375946" indent="0">
              <a:buNone/>
              <a:defRPr sz="1000"/>
            </a:lvl4pPr>
            <a:lvl5pPr marL="1834595" indent="0">
              <a:buNone/>
              <a:defRPr sz="1000"/>
            </a:lvl5pPr>
            <a:lvl6pPr marL="2293244" indent="0">
              <a:buNone/>
              <a:defRPr sz="1000"/>
            </a:lvl6pPr>
            <a:lvl7pPr marL="2751893" indent="0">
              <a:buNone/>
              <a:defRPr sz="1000"/>
            </a:lvl7pPr>
            <a:lvl8pPr marL="3210542" indent="0">
              <a:buNone/>
              <a:defRPr sz="1000"/>
            </a:lvl8pPr>
            <a:lvl9pPr marL="3669191" indent="0">
              <a:buNone/>
              <a:defRPr sz="1000"/>
            </a:lvl9pPr>
          </a:lstStyle>
          <a:p>
            <a:pPr lvl="0"/>
            <a:r>
              <a:rPr lang="en-US" dirty="0"/>
              <a:t>Edit Master text styles</a:t>
            </a:r>
          </a:p>
        </p:txBody>
      </p:sp>
      <p:sp>
        <p:nvSpPr>
          <p:cNvPr id="5" name="Date Placeholder 3"/>
          <p:cNvSpPr>
            <a:spLocks noGrp="1"/>
          </p:cNvSpPr>
          <p:nvPr>
            <p:ph type="dt" sz="half" idx="10"/>
          </p:nvPr>
        </p:nvSpPr>
        <p:spPr/>
        <p:txBody>
          <a:bodyPr/>
          <a:lstStyle>
            <a:lvl1pPr>
              <a:defRPr/>
            </a:lvl1pPr>
          </a:lstStyle>
          <a:p>
            <a:pPr>
              <a:defRPr/>
            </a:pPr>
            <a:fld id="{E32DAEBF-F436-4FC9-92D3-F17FCAFC2981}"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E968EC-2909-4227-B032-7CC84A6ACDDD}"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3603985125"/>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6135" y="4988402"/>
            <a:ext cx="8454509" cy="588909"/>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66135" y="633449"/>
            <a:ext cx="8454510" cy="3996164"/>
          </a:xfrm>
        </p:spPr>
        <p:txBody>
          <a:bodyPr rtlCol="0">
            <a:normAutofit/>
          </a:bodyPr>
          <a:lstStyle>
            <a:lvl1pPr marL="0" indent="0" algn="ctr">
              <a:buNone/>
              <a:defRPr sz="1500"/>
            </a:lvl1pPr>
            <a:lvl2pPr marL="458786" indent="0">
              <a:buNone/>
              <a:defRPr sz="1500"/>
            </a:lvl2pPr>
            <a:lvl3pPr marL="917573" indent="0">
              <a:buNone/>
              <a:defRPr sz="1500"/>
            </a:lvl3pPr>
            <a:lvl4pPr marL="1376359" indent="0">
              <a:buNone/>
              <a:defRPr sz="1500"/>
            </a:lvl4pPr>
            <a:lvl5pPr marL="1835146" indent="0">
              <a:buNone/>
              <a:defRPr sz="1500"/>
            </a:lvl5pPr>
            <a:lvl6pPr marL="2293932" indent="0">
              <a:buNone/>
              <a:defRPr sz="1500"/>
            </a:lvl6pPr>
            <a:lvl7pPr marL="2752719" indent="0">
              <a:buNone/>
              <a:defRPr sz="1500"/>
            </a:lvl7pPr>
            <a:lvl8pPr marL="3211505" indent="0">
              <a:buNone/>
              <a:defRPr sz="1500"/>
            </a:lvl8pPr>
            <a:lvl9pPr marL="3670292"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66135" y="5577311"/>
            <a:ext cx="8454509" cy="700393"/>
          </a:xfrm>
        </p:spPr>
        <p:txBody>
          <a:bodyPr>
            <a:normAutofit/>
          </a:bodyPr>
          <a:lstStyle>
            <a:lvl1pPr marL="0" indent="0">
              <a:buNone/>
              <a:defRPr sz="1200"/>
            </a:lvl1pPr>
            <a:lvl2pPr marL="458786" indent="0">
              <a:buNone/>
              <a:defRPr sz="1200"/>
            </a:lvl2pPr>
            <a:lvl3pPr marL="917573" indent="0">
              <a:buNone/>
              <a:defRPr sz="1000"/>
            </a:lvl3pPr>
            <a:lvl4pPr marL="1376359" indent="0">
              <a:buNone/>
              <a:defRPr sz="900"/>
            </a:lvl4pPr>
            <a:lvl5pPr marL="1835146" indent="0">
              <a:buNone/>
              <a:defRPr sz="900"/>
            </a:lvl5pPr>
            <a:lvl6pPr marL="2293932" indent="0">
              <a:buNone/>
              <a:defRPr sz="900"/>
            </a:lvl6pPr>
            <a:lvl7pPr marL="2752719" indent="0">
              <a:buNone/>
              <a:defRPr sz="900"/>
            </a:lvl7pPr>
            <a:lvl8pPr marL="3211505" indent="0">
              <a:buNone/>
              <a:defRPr sz="900"/>
            </a:lvl8pPr>
            <a:lvl9pPr marL="3670292" indent="0">
              <a:buNone/>
              <a:defRPr sz="900"/>
            </a:lvl9pPr>
          </a:lstStyle>
          <a:p>
            <a:pPr lvl="0"/>
            <a:r>
              <a:rPr lang="en-US" dirty="0"/>
              <a:t>Edit Master text styles</a:t>
            </a:r>
          </a:p>
        </p:txBody>
      </p:sp>
      <p:sp>
        <p:nvSpPr>
          <p:cNvPr id="5" name="Date Placeholder 3"/>
          <p:cNvSpPr>
            <a:spLocks noGrp="1"/>
          </p:cNvSpPr>
          <p:nvPr>
            <p:ph type="dt" sz="half" idx="10"/>
          </p:nvPr>
        </p:nvSpPr>
        <p:spPr/>
        <p:txBody>
          <a:bodyPr/>
          <a:lstStyle>
            <a:lvl1pPr>
              <a:defRPr/>
            </a:lvl1pPr>
          </a:lstStyle>
          <a:p>
            <a:pPr>
              <a:defRPr/>
            </a:pPr>
            <a:fld id="{ECA18FDF-8A22-4C22-844B-FAD6983544BD}" type="datetime1">
              <a:rPr lang="en-US" smtClean="0">
                <a:solidFill>
                  <a:prstClr val="black">
                    <a:tint val="75000"/>
                  </a:prstClr>
                </a:solidFill>
              </a:rPr>
              <a:pPr>
                <a:defRPr/>
              </a:pPr>
              <a:t>10/18/2017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41773D-9FA3-40DE-92AB-FD0DF264E219}" type="slidenum">
              <a:rPr lang="en-US">
                <a:solidFill>
                  <a:srgbClr val="2DA2BF"/>
                </a:solidFill>
              </a:rPr>
              <a:pPr>
                <a:defRPr/>
              </a:pPr>
              <a:t>‹#›</a:t>
            </a:fld>
            <a:endParaRPr lang="en-US">
              <a:solidFill>
                <a:srgbClr val="2DA2BF"/>
              </a:solidFill>
            </a:endParaRPr>
          </a:p>
        </p:txBody>
      </p:sp>
    </p:spTree>
    <p:extLst>
      <p:ext uri="{BB962C8B-B14F-4D97-AF65-F5344CB8AC3E}">
        <p14:creationId xmlns:p14="http://schemas.microsoft.com/office/powerpoint/2010/main" val="313098139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8248"/>
            <a:ext cx="11990388" cy="7134537"/>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666653" y="633448"/>
            <a:ext cx="8454160" cy="1372471"/>
          </a:xfrm>
          <a:prstGeom prst="rect">
            <a:avLst/>
          </a:prstGeom>
          <a:noFill/>
          <a:ln w="9525">
            <a:noFill/>
            <a:miter lim="800000"/>
            <a:headEnd/>
            <a:tailEnd/>
          </a:ln>
        </p:spPr>
        <p:txBody>
          <a:bodyPr vert="horz" wrap="square" lIns="91757" tIns="45879" rIns="91757" bIns="45879" numCol="1" anchor="t"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666653" y="2245114"/>
            <a:ext cx="8454160" cy="4033281"/>
          </a:xfrm>
          <a:prstGeom prst="rect">
            <a:avLst/>
          </a:prstGeom>
          <a:noFill/>
          <a:ln w="9525">
            <a:noFill/>
            <a:miter lim="800000"/>
            <a:headEnd/>
            <a:tailEnd/>
          </a:ln>
        </p:spPr>
        <p:txBody>
          <a:bodyPr vert="horz" wrap="square" lIns="91757" tIns="45879" rIns="91757" bIns="45879"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086510" y="6278395"/>
            <a:ext cx="896157" cy="379409"/>
          </a:xfrm>
          <a:prstGeom prst="rect">
            <a:avLst/>
          </a:prstGeom>
        </p:spPr>
        <p:txBody>
          <a:bodyPr vert="horz" lIns="91757" tIns="45879" rIns="91757" bIns="45879" rtlCol="0" anchor="ctr"/>
          <a:lstStyle>
            <a:lvl1pPr algn="r" fontAlgn="auto">
              <a:spcBef>
                <a:spcPts val="0"/>
              </a:spcBef>
              <a:spcAft>
                <a:spcPts val="0"/>
              </a:spcAft>
              <a:defRPr sz="900">
                <a:solidFill>
                  <a:schemeClr val="tx1">
                    <a:tint val="75000"/>
                  </a:schemeClr>
                </a:solidFill>
                <a:latin typeface="+mn-lt"/>
                <a:cs typeface="+mn-cs"/>
              </a:defRPr>
            </a:lvl1pPr>
          </a:lstStyle>
          <a:p>
            <a:pPr defTabSz="458786">
              <a:defRPr/>
            </a:pPr>
            <a:fld id="{594847B2-3E13-4C1C-AB66-4AE006A311D7}" type="datetime1">
              <a:rPr lang="en-US" smtClean="0">
                <a:solidFill>
                  <a:prstClr val="black">
                    <a:tint val="75000"/>
                  </a:prstClr>
                </a:solidFill>
              </a:rPr>
              <a:pPr defTabSz="458786">
                <a:defRPr/>
              </a:pPr>
              <a:t>10/18/2017</a:t>
            </a:fld>
            <a:endParaRPr lang="en-US" dirty="0">
              <a:solidFill>
                <a:prstClr val="black">
                  <a:tint val="75000"/>
                </a:prstClr>
              </a:solidFill>
            </a:endParaRPr>
          </a:p>
        </p:txBody>
      </p:sp>
      <p:sp>
        <p:nvSpPr>
          <p:cNvPr id="5" name="Footer Placeholder 4"/>
          <p:cNvSpPr>
            <a:spLocks noGrp="1"/>
          </p:cNvSpPr>
          <p:nvPr>
            <p:ph type="ftr" sz="quarter" idx="3"/>
          </p:nvPr>
        </p:nvSpPr>
        <p:spPr>
          <a:xfrm>
            <a:off x="666654" y="6278395"/>
            <a:ext cx="6193472" cy="379409"/>
          </a:xfrm>
          <a:prstGeom prst="rect">
            <a:avLst/>
          </a:prstGeom>
        </p:spPr>
        <p:txBody>
          <a:bodyPr vert="horz" lIns="91757" tIns="45879" rIns="91757" bIns="45879"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447916" y="6278395"/>
            <a:ext cx="672898" cy="379409"/>
          </a:xfrm>
          <a:prstGeom prst="rect">
            <a:avLst/>
          </a:prstGeom>
        </p:spPr>
        <p:txBody>
          <a:bodyPr vert="horz" lIns="91757" tIns="45879" rIns="91757" bIns="45879" rtlCol="0" anchor="ctr"/>
          <a:lstStyle>
            <a:lvl1pPr algn="r" fontAlgn="auto">
              <a:spcBef>
                <a:spcPts val="0"/>
              </a:spcBef>
              <a:spcAft>
                <a:spcPts val="0"/>
              </a:spcAft>
              <a:defRPr sz="900">
                <a:solidFill>
                  <a:schemeClr val="accent1"/>
                </a:solidFill>
                <a:latin typeface="+mn-lt"/>
                <a:cs typeface="+mn-cs"/>
              </a:defRPr>
            </a:lvl1pPr>
          </a:lstStyle>
          <a:p>
            <a:pPr defTabSz="458786">
              <a:defRPr/>
            </a:pPr>
            <a:fld id="{8FF84F21-D95A-4F84-8F42-ADCE0BB495FB}" type="slidenum">
              <a:rPr lang="en-US" smtClean="0">
                <a:solidFill>
                  <a:srgbClr val="2DA2BF"/>
                </a:solidFill>
              </a:rPr>
              <a:pPr defTabSz="458786">
                <a:defRPr/>
              </a:pPr>
              <a:t>‹#›</a:t>
            </a:fld>
            <a:endParaRPr lang="en-US">
              <a:solidFill>
                <a:srgbClr val="2DA2BF"/>
              </a:solidFill>
            </a:endParaRPr>
          </a:p>
        </p:txBody>
      </p:sp>
    </p:spTree>
    <p:extLst>
      <p:ext uri="{BB962C8B-B14F-4D97-AF65-F5344CB8AC3E}">
        <p14:creationId xmlns:p14="http://schemas.microsoft.com/office/powerpoint/2010/main" val="26697460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p:timing>
    <p:tnLst>
      <p:par>
        <p:cTn id="1" dur="indefinite" restart="never" nodeType="tmRoot"/>
      </p:par>
    </p:tnLst>
  </p:timing>
  <p:hf sldNum="0" hdr="0" dt="0"/>
  <p:txStyles>
    <p:title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4090" indent="-344090" algn="l" defTabSz="458786" rtl="0" eaLnBrk="0" fontAlgn="base" hangingPunct="0">
        <a:spcBef>
          <a:spcPts val="1003"/>
        </a:spcBef>
        <a:spcAft>
          <a:spcPct val="0"/>
        </a:spcAft>
        <a:buClr>
          <a:schemeClr val="accent1"/>
        </a:buClr>
        <a:buSzPct val="80000"/>
        <a:buFont typeface="Wingdings 3" pitchFamily="18" charset="2"/>
        <a:buChar char=""/>
        <a:defRPr sz="3200" kern="1200">
          <a:solidFill>
            <a:srgbClr val="404040"/>
          </a:solidFill>
          <a:latin typeface="+mn-lt"/>
          <a:ea typeface="+mn-ea"/>
          <a:cs typeface="+mn-cs"/>
        </a:defRPr>
      </a:lvl1pPr>
      <a:lvl2pPr marL="745528" indent="-286742" algn="l" defTabSz="458786" rtl="0" eaLnBrk="0" fontAlgn="base" hangingPunct="0">
        <a:spcBef>
          <a:spcPts val="1003"/>
        </a:spcBef>
        <a:spcAft>
          <a:spcPct val="0"/>
        </a:spcAft>
        <a:buClr>
          <a:schemeClr val="accent1"/>
        </a:buClr>
        <a:buSzPct val="80000"/>
        <a:buFont typeface="Wingdings 3" pitchFamily="18" charset="2"/>
        <a:buChar char=""/>
        <a:defRPr sz="1500" kern="1200">
          <a:solidFill>
            <a:srgbClr val="404040"/>
          </a:solidFill>
          <a:latin typeface="+mn-lt"/>
          <a:ea typeface="+mn-ea"/>
          <a:cs typeface="+mn-cs"/>
        </a:defRPr>
      </a:lvl2pPr>
      <a:lvl3pPr marL="1146966" indent="-229393" algn="l" defTabSz="458786" rtl="0" eaLnBrk="0" fontAlgn="base" hangingPunct="0">
        <a:spcBef>
          <a:spcPts val="1003"/>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5753" indent="-229393" algn="l" defTabSz="458786" rtl="0" eaLnBrk="0" fontAlgn="base" hangingPunct="0">
        <a:spcBef>
          <a:spcPts val="1003"/>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64539" indent="-229393" algn="l" defTabSz="458786" rtl="0" eaLnBrk="0" fontAlgn="base" hangingPunct="0">
        <a:spcBef>
          <a:spcPts val="1003"/>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23326" indent="-229393" algn="l" defTabSz="458786" rtl="0" eaLnBrk="1" latinLnBrk="0" hangingPunct="1">
        <a:spcBef>
          <a:spcPts val="1003"/>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82112" indent="-229393" algn="l" defTabSz="458786" rtl="0" eaLnBrk="1" latinLnBrk="0" hangingPunct="1">
        <a:spcBef>
          <a:spcPts val="1003"/>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40899" indent="-229393" algn="l" defTabSz="458786" rtl="0" eaLnBrk="1" latinLnBrk="0" hangingPunct="1">
        <a:spcBef>
          <a:spcPts val="1003"/>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99685" indent="-229393" algn="l" defTabSz="458786" rtl="0" eaLnBrk="1" latinLnBrk="0" hangingPunct="1">
        <a:spcBef>
          <a:spcPts val="1003"/>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8786" rtl="0" eaLnBrk="1" latinLnBrk="0" hangingPunct="1">
        <a:defRPr sz="1800" kern="1200">
          <a:solidFill>
            <a:schemeClr val="tx1"/>
          </a:solidFill>
          <a:latin typeface="+mn-lt"/>
          <a:ea typeface="+mn-ea"/>
          <a:cs typeface="+mn-cs"/>
        </a:defRPr>
      </a:lvl1pPr>
      <a:lvl2pPr marL="458786" algn="l" defTabSz="458786" rtl="0" eaLnBrk="1" latinLnBrk="0" hangingPunct="1">
        <a:defRPr sz="1800" kern="1200">
          <a:solidFill>
            <a:schemeClr val="tx1"/>
          </a:solidFill>
          <a:latin typeface="+mn-lt"/>
          <a:ea typeface="+mn-ea"/>
          <a:cs typeface="+mn-cs"/>
        </a:defRPr>
      </a:lvl2pPr>
      <a:lvl3pPr marL="917573" algn="l" defTabSz="458786" rtl="0" eaLnBrk="1" latinLnBrk="0" hangingPunct="1">
        <a:defRPr sz="1800" kern="1200">
          <a:solidFill>
            <a:schemeClr val="tx1"/>
          </a:solidFill>
          <a:latin typeface="+mn-lt"/>
          <a:ea typeface="+mn-ea"/>
          <a:cs typeface="+mn-cs"/>
        </a:defRPr>
      </a:lvl3pPr>
      <a:lvl4pPr marL="1376359" algn="l" defTabSz="458786" rtl="0" eaLnBrk="1" latinLnBrk="0" hangingPunct="1">
        <a:defRPr sz="1800" kern="1200">
          <a:solidFill>
            <a:schemeClr val="tx1"/>
          </a:solidFill>
          <a:latin typeface="+mn-lt"/>
          <a:ea typeface="+mn-ea"/>
          <a:cs typeface="+mn-cs"/>
        </a:defRPr>
      </a:lvl4pPr>
      <a:lvl5pPr marL="1835146" algn="l" defTabSz="458786" rtl="0" eaLnBrk="1" latinLnBrk="0" hangingPunct="1">
        <a:defRPr sz="1800" kern="1200">
          <a:solidFill>
            <a:schemeClr val="tx1"/>
          </a:solidFill>
          <a:latin typeface="+mn-lt"/>
          <a:ea typeface="+mn-ea"/>
          <a:cs typeface="+mn-cs"/>
        </a:defRPr>
      </a:lvl5pPr>
      <a:lvl6pPr marL="2293932" algn="l" defTabSz="458786" rtl="0" eaLnBrk="1" latinLnBrk="0" hangingPunct="1">
        <a:defRPr sz="1800" kern="1200">
          <a:solidFill>
            <a:schemeClr val="tx1"/>
          </a:solidFill>
          <a:latin typeface="+mn-lt"/>
          <a:ea typeface="+mn-ea"/>
          <a:cs typeface="+mn-cs"/>
        </a:defRPr>
      </a:lvl6pPr>
      <a:lvl7pPr marL="2752719" algn="l" defTabSz="458786" rtl="0" eaLnBrk="1" latinLnBrk="0" hangingPunct="1">
        <a:defRPr sz="1800" kern="1200">
          <a:solidFill>
            <a:schemeClr val="tx1"/>
          </a:solidFill>
          <a:latin typeface="+mn-lt"/>
          <a:ea typeface="+mn-ea"/>
          <a:cs typeface="+mn-cs"/>
        </a:defRPr>
      </a:lvl7pPr>
      <a:lvl8pPr marL="3211505" algn="l" defTabSz="458786" rtl="0" eaLnBrk="1" latinLnBrk="0" hangingPunct="1">
        <a:defRPr sz="1800" kern="1200">
          <a:solidFill>
            <a:schemeClr val="tx1"/>
          </a:solidFill>
          <a:latin typeface="+mn-lt"/>
          <a:ea typeface="+mn-ea"/>
          <a:cs typeface="+mn-cs"/>
        </a:defRPr>
      </a:lvl8pPr>
      <a:lvl9pPr marL="3670292" algn="l" defTabSz="4587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ekos.rs/index.php?page=2620"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privreda.gov.rs/" TargetMode="External"/><Relationship Id="rId2" Type="http://schemas.openxmlformats.org/officeDocument/2006/relationships/hyperlink" Target="http://www.fondzarazvoj.gov.rs/"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nsz.gov.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obs.r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erstebank.rs/sr/korak-po-korak"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unicreditbank.rs/rs/o-nama/csr/bolje-sutra.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tragfondacija.org/pages/sr/donacije-za-ocd/nacionalni-forum-za-zelene-ideje.php"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climate-kic.org/ris/accelerator"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europeanprogres.org/"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pokrenisezaposao.rs/"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indiegogo.com/" TargetMode="External"/><Relationship Id="rId2" Type="http://schemas.openxmlformats.org/officeDocument/2006/relationships/hyperlink" Target="https://www.kickstarter.com/"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gofundme.com/"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startit.rs/srbija-crowdfunding-kickstarter-vodic/" TargetMode="External"/><Relationship Id="rId2" Type="http://schemas.openxmlformats.org/officeDocument/2006/relationships/hyperlink" Target="https://www.indiegogo.com/projects/solar-retro-sailboat-solarni-retro-jedrenjak#/" TargetMode="External"/><Relationship Id="rId1" Type="http://schemas.openxmlformats.org/officeDocument/2006/relationships/slideLayout" Target="../slideLayouts/slideLayout2.xml"/><Relationship Id="rId5" Type="http://schemas.openxmlformats.org/officeDocument/2006/relationships/hyperlink" Target="https://www.kickstarter.com/projects/charliepommier/triangle-collection-high-quality-assembling-furnit?ref=discovery" TargetMode="External"/><Relationship Id="rId4" Type="http://schemas.openxmlformats.org/officeDocument/2006/relationships/hyperlink" Target="https://www.kickstarter.com/projects/startitcenter/startit-center-tech-community-for-a-better-society?ref=discovery"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pea.rs/" TargetMode="External"/><Relationship Id="rId2" Type="http://schemas.openxmlformats.org/officeDocument/2006/relationships/hyperlink" Target="http://mentorsandfounders.com/" TargetMode="External"/><Relationship Id="rId1" Type="http://schemas.openxmlformats.org/officeDocument/2006/relationships/slideLayout" Target="../slideLayouts/slideLayout2.xml"/><Relationship Id="rId5" Type="http://schemas.openxmlformats.org/officeDocument/2006/relationships/hyperlink" Target="http://www.eban.org/" TargetMode="External"/><Relationship Id="rId4" Type="http://schemas.openxmlformats.org/officeDocument/2006/relationships/hyperlink" Target="http://www.seven.rs/" TargetMode="External"/></Relationships>
</file>

<file path=ppt/slides/_rels/slide91.xml.rels><?xml version="1.0" encoding="UTF-8" standalone="yes"?>
<Relationships xmlns="http://schemas.openxmlformats.org/package/2006/relationships"><Relationship Id="rId2" Type="http://schemas.openxmlformats.org/officeDocument/2006/relationships/hyperlink" Target="http://www.rsg-capital.si/en"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tartlabs.co/" TargetMode="External"/><Relationship Id="rId2" Type="http://schemas.openxmlformats.org/officeDocument/2006/relationships/hyperlink" Target="http://www.11.me/"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82145" y="2498600"/>
            <a:ext cx="7638499" cy="2551270"/>
          </a:xfrm>
        </p:spPr>
        <p:txBody>
          <a:bodyPr/>
          <a:lstStyle/>
          <a:p>
            <a:pPr algn="ctr"/>
            <a:r>
              <a:rPr lang="sr-Latn-RS" sz="4400" dirty="0" smtClean="0"/>
              <a:t/>
            </a:r>
            <a:br>
              <a:rPr lang="sr-Latn-RS" sz="4400" dirty="0" smtClean="0"/>
            </a:br>
            <a:r>
              <a:rPr lang="sr-Latn-RS" sz="4400" dirty="0"/>
              <a:t/>
            </a:r>
            <a:br>
              <a:rPr lang="sr-Latn-RS" sz="4400" dirty="0"/>
            </a:br>
            <a:r>
              <a:rPr lang="sr-Latn-RS" sz="4400" dirty="0" smtClean="0"/>
              <a:t>Edukativne radionice za početnike u poslovanju </a:t>
            </a:r>
            <a:br>
              <a:rPr lang="sr-Latn-RS" sz="4400" dirty="0" smtClean="0"/>
            </a:br>
            <a:r>
              <a:rPr lang="sr-Latn-RS" sz="4800" dirty="0" smtClean="0"/>
              <a:t/>
            </a:r>
            <a:br>
              <a:rPr lang="sr-Latn-RS" sz="4800" dirty="0" smtClean="0"/>
            </a:br>
            <a:r>
              <a:rPr lang="sr-Latn-RS" sz="4800" dirty="0" smtClean="0"/>
              <a:t>STARTUJ LEGALNO</a:t>
            </a:r>
            <a:endParaRPr lang="sr-Latn-RS" sz="4800" dirty="0"/>
          </a:p>
        </p:txBody>
      </p:sp>
      <p:sp>
        <p:nvSpPr>
          <p:cNvPr id="6" name="Title 4"/>
          <p:cNvSpPr txBox="1">
            <a:spLocks/>
          </p:cNvSpPr>
          <p:nvPr/>
        </p:nvSpPr>
        <p:spPr bwMode="auto">
          <a:xfrm>
            <a:off x="5131099" y="5049870"/>
            <a:ext cx="4248472" cy="745522"/>
          </a:xfrm>
          <a:prstGeom prst="rect">
            <a:avLst/>
          </a:prstGeom>
          <a:noFill/>
          <a:ln w="9525">
            <a:noFill/>
            <a:miter lim="800000"/>
            <a:headEnd/>
            <a:tailEnd/>
          </a:ln>
        </p:spPr>
        <p:txBody>
          <a:bodyPr vert="horz" wrap="square" lIns="91757" tIns="45879" rIns="91757" bIns="45879" numCol="1" anchor="b" anchorCtr="0" compatLnSpc="1">
            <a:prstTxWarp prst="textNoShape">
              <a:avLst/>
            </a:prstTxWarp>
            <a:noAutofit/>
          </a:bodyPr>
          <a:lstStyle>
            <a:lvl1pPr algn="r" defTabSz="458786" rtl="0" eaLnBrk="0" fontAlgn="base" hangingPunct="0">
              <a:spcBef>
                <a:spcPct val="0"/>
              </a:spcBef>
              <a:spcAft>
                <a:spcPct val="0"/>
              </a:spcAft>
              <a:defRPr sz="54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000" dirty="0" smtClean="0"/>
              <a:t>Beograd</a:t>
            </a:r>
          </a:p>
          <a:p>
            <a:r>
              <a:rPr lang="sr-Latn-RS" sz="2000" dirty="0" smtClean="0"/>
              <a:t>20.oktobar 2017.god.</a:t>
            </a:r>
          </a:p>
        </p:txBody>
      </p:sp>
    </p:spTree>
    <p:extLst>
      <p:ext uri="{BB962C8B-B14F-4D97-AF65-F5344CB8AC3E}">
        <p14:creationId xmlns:p14="http://schemas.microsoft.com/office/powerpoint/2010/main" val="20882076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2800" dirty="0" smtClean="0">
                <a:solidFill>
                  <a:schemeClr val="tx1"/>
                </a:solidFill>
              </a:rPr>
              <a:t>Korak </a:t>
            </a:r>
            <a:r>
              <a:rPr lang="sr-Latn-RS" sz="2800" dirty="0">
                <a:solidFill>
                  <a:schemeClr val="tx1"/>
                </a:solidFill>
              </a:rPr>
              <a:t>2. određivanje šifre delatnosti:</a:t>
            </a:r>
          </a:p>
          <a:p>
            <a:pPr marL="0" indent="0" eaLnBrk="1" hangingPunct="1">
              <a:lnSpc>
                <a:spcPct val="80000"/>
              </a:lnSpc>
              <a:buNone/>
            </a:pPr>
            <a:r>
              <a:rPr lang="sr-Latn-RS" sz="2800" dirty="0">
                <a:solidFill>
                  <a:srgbClr val="FF0000"/>
                </a:solidFill>
              </a:rPr>
              <a:t>Pravilo: </a:t>
            </a:r>
          </a:p>
          <a:p>
            <a:pPr marL="0" indent="0" eaLnBrk="1" hangingPunct="1">
              <a:lnSpc>
                <a:spcPct val="80000"/>
              </a:lnSpc>
              <a:buNone/>
            </a:pPr>
            <a:r>
              <a:rPr lang="sr-Latn-RS" sz="2800" dirty="0">
                <a:solidFill>
                  <a:srgbClr val="FF0000"/>
                </a:solidFill>
              </a:rPr>
              <a:t>uvek se upisuje samo jedna šifra pretežne delatnosti</a:t>
            </a:r>
          </a:p>
          <a:p>
            <a:pPr marL="0" indent="0" eaLnBrk="1" hangingPunct="1">
              <a:lnSpc>
                <a:spcPct val="80000"/>
              </a:lnSpc>
              <a:buNone/>
            </a:pPr>
            <a:r>
              <a:rPr lang="sr-Latn-RS" sz="2800" dirty="0">
                <a:solidFill>
                  <a:srgbClr val="FF0000"/>
                </a:solidFill>
              </a:rPr>
              <a:t>Šifra delatnosti je uvek četvorocifren broj</a:t>
            </a:r>
          </a:p>
          <a:p>
            <a:pPr marL="0" indent="0" eaLnBrk="1" hangingPunct="1">
              <a:lnSpc>
                <a:spcPct val="80000"/>
              </a:lnSpc>
              <a:buNone/>
            </a:pPr>
            <a:r>
              <a:rPr lang="sr-Latn-RS" sz="2800" dirty="0">
                <a:solidFill>
                  <a:schemeClr val="tx1"/>
                </a:solidFill>
              </a:rPr>
              <a:t>Vaša firma se može baviti sa raznim delatnostima</a:t>
            </a:r>
          </a:p>
          <a:p>
            <a:pPr marL="0" indent="0" eaLnBrk="1" hangingPunct="1">
              <a:lnSpc>
                <a:spcPct val="80000"/>
              </a:lnSpc>
              <a:buNone/>
            </a:pPr>
            <a:endParaRPr lang="sr-Latn-RS" sz="2800" dirty="0">
              <a:solidFill>
                <a:srgbClr val="FF0000"/>
              </a:solidFill>
            </a:endParaRPr>
          </a:p>
          <a:p>
            <a:pPr marL="0" indent="0" algn="ctr" eaLnBrk="1" hangingPunct="1">
              <a:lnSpc>
                <a:spcPct val="80000"/>
              </a:lnSpc>
              <a:buNone/>
            </a:pPr>
            <a:r>
              <a:rPr lang="sr-Latn-RS" sz="2800" b="1" dirty="0">
                <a:solidFill>
                  <a:schemeClr val="tx1"/>
                </a:solidFill>
              </a:rPr>
              <a:t>Šifrarnik se nalazi na sajtu APR-a</a:t>
            </a:r>
          </a:p>
          <a:p>
            <a:pPr marL="0" indent="0" eaLnBrk="1" hangingPunct="1">
              <a:lnSpc>
                <a:spcPct val="80000"/>
              </a:lnSpc>
              <a:buNone/>
            </a:pPr>
            <a:endParaRPr lang="sr-Latn-RS" sz="2800" dirty="0">
              <a:solidFill>
                <a:schemeClr val="tx1"/>
              </a:solidFill>
            </a:endParaRPr>
          </a:p>
          <a:p>
            <a:pPr marL="0" indent="0" algn="ctr" eaLnBrk="1" hangingPunct="1">
              <a:lnSpc>
                <a:spcPct val="80000"/>
              </a:lnSpc>
              <a:buNone/>
            </a:pPr>
            <a:endParaRPr lang="sr-Latn-RS" sz="3600" b="1" dirty="0">
              <a:solidFill>
                <a:schemeClr val="tx1"/>
              </a:solidFill>
            </a:endParaRPr>
          </a:p>
          <a:p>
            <a:pPr marL="0" indent="0" algn="ctr" eaLnBrk="1" hangingPunct="1">
              <a:lnSpc>
                <a:spcPct val="80000"/>
              </a:lnSpc>
              <a:buNone/>
            </a:pPr>
            <a:endParaRPr lang="sr-Latn-RS" sz="3600" b="1" dirty="0">
              <a:solidFill>
                <a:schemeClr val="tx1"/>
              </a:solidFill>
            </a:endParaRPr>
          </a:p>
          <a:p>
            <a:pPr marL="0" indent="0" algn="ctr" eaLnBrk="1" hangingPunct="1">
              <a:lnSpc>
                <a:spcPct val="80000"/>
              </a:lnSpc>
              <a:buNone/>
            </a:pPr>
            <a:endParaRPr lang="sr-Latn-RS" sz="3600" b="1" dirty="0">
              <a:solidFill>
                <a:schemeClr val="tx1"/>
              </a:solidFill>
            </a:endParaRPr>
          </a:p>
          <a:p>
            <a:pPr marL="0" indent="0" algn="ctr" eaLnBrk="1" hangingPunct="1">
              <a:lnSpc>
                <a:spcPct val="80000"/>
              </a:lnSpc>
              <a:buNone/>
            </a:pPr>
            <a:endParaRPr lang="sr-Latn-RS" sz="3600" b="1" dirty="0">
              <a:solidFill>
                <a:schemeClr val="tx1"/>
              </a:solidFill>
            </a:endParaRPr>
          </a:p>
        </p:txBody>
      </p:sp>
      <p:sp>
        <p:nvSpPr>
          <p:cNvPr id="4" name="Title 1"/>
          <p:cNvSpPr txBox="1">
            <a:spLocks/>
          </p:cNvSpPr>
          <p:nvPr/>
        </p:nvSpPr>
        <p:spPr bwMode="auto">
          <a:xfrm>
            <a:off x="882626" y="1114872"/>
            <a:ext cx="8280221" cy="1033455"/>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lnSpc>
                <a:spcPct val="80000"/>
              </a:lnSpc>
            </a:pPr>
            <a:r>
              <a:rPr lang="sr-Latn-RS" smtClean="0"/>
              <a:t>Osnivanje Privrednog subjekta</a:t>
            </a:r>
            <a:endParaRPr lang="sr-Latn-RS" dirty="0"/>
          </a:p>
        </p:txBody>
      </p:sp>
    </p:spTree>
    <p:extLst>
      <p:ext uri="{BB962C8B-B14F-4D97-AF65-F5344CB8AC3E}">
        <p14:creationId xmlns:p14="http://schemas.microsoft.com/office/powerpoint/2010/main" val="5033949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30698" y="1042864"/>
            <a:ext cx="8423097" cy="1104893"/>
          </a:xfrm>
        </p:spPr>
        <p:txBody>
          <a:bodyPr>
            <a:normAutofit/>
          </a:bodyPr>
          <a:lstStyle/>
          <a:p>
            <a:r>
              <a:rPr lang="en-US" sz="3900" dirty="0" err="1" smtClean="0">
                <a:latin typeface="Calibri" pitchFamily="34" charset="0"/>
                <a:cs typeface="Calibri" pitchFamily="34" charset="0"/>
              </a:rPr>
              <a:t>Finansije</a:t>
            </a:r>
            <a:r>
              <a:rPr lang="en-US" sz="3900" dirty="0" smtClean="0">
                <a:latin typeface="Calibri" pitchFamily="34" charset="0"/>
                <a:cs typeface="Calibri" pitchFamily="34" charset="0"/>
              </a:rPr>
              <a:t>	</a:t>
            </a:r>
          </a:p>
        </p:txBody>
      </p:sp>
      <p:sp>
        <p:nvSpPr>
          <p:cNvPr id="31748" name="Content Placeholder 3"/>
          <p:cNvSpPr>
            <a:spLocks noGrp="1"/>
          </p:cNvSpPr>
          <p:nvPr>
            <p:ph sz="quarter" idx="1"/>
          </p:nvPr>
        </p:nvSpPr>
        <p:spPr>
          <a:xfrm>
            <a:off x="599521" y="1277128"/>
            <a:ext cx="9824830" cy="5120036"/>
          </a:xfrm>
        </p:spPr>
        <p:txBody>
          <a:bodyPr/>
          <a:lstStyle/>
          <a:p>
            <a:endParaRPr lang="sr-Latn-R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r>
              <a:rPr lang="en-US" sz="2000" dirty="0" err="1" smtClean="0">
                <a:latin typeface="Calibri" pitchFamily="34" charset="0"/>
                <a:cs typeface="Calibri" pitchFamily="34" charset="0"/>
              </a:rPr>
              <a:t>Formiranje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cene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ko</a:t>
            </a:r>
            <a:r>
              <a:rPr lang="sr-Latn-RS" sz="2000" dirty="0" smtClean="0">
                <a:latin typeface="Calibri" pitchFamily="34" charset="0"/>
                <a:cs typeface="Calibri" pitchFamily="34" charset="0"/>
              </a:rPr>
              <a:t>štanja</a:t>
            </a:r>
            <a:endParaRPr lang="en-US" sz="2000" dirty="0" smtClean="0">
              <a:latin typeface="Calibri" pitchFamily="34" charset="0"/>
              <a:cs typeface="Calibri" pitchFamily="34" charset="0"/>
            </a:endParaRPr>
          </a:p>
          <a:p>
            <a:r>
              <a:rPr lang="sr-Latn-RS" sz="2000" dirty="0" smtClean="0">
                <a:latin typeface="Calibri" pitchFamily="34" charset="0"/>
                <a:cs typeface="Calibri" pitchFamily="34" charset="0"/>
              </a:rPr>
              <a:t>Prelomna </a:t>
            </a:r>
            <a:r>
              <a:rPr lang="sr-Latn-RS" sz="2000" dirty="0" smtClean="0">
                <a:latin typeface="Calibri" pitchFamily="34" charset="0"/>
                <a:cs typeface="Calibri" pitchFamily="34" charset="0"/>
              </a:rPr>
              <a:t>tačka rentabilnosti</a:t>
            </a:r>
            <a:endParaRPr lang="en-US" sz="2000" dirty="0" smtClean="0">
              <a:latin typeface="Calibri" pitchFamily="34" charset="0"/>
              <a:cs typeface="Calibri" pitchFamily="34" charset="0"/>
            </a:endParaRPr>
          </a:p>
        </p:txBody>
      </p:sp>
      <p:pic>
        <p:nvPicPr>
          <p:cNvPr id="4" name="Picture 4" descr="bigstock-Value-Price-Puzzle-Concept-60410918.jpg"/>
          <p:cNvPicPr>
            <a:picLocks noChangeAspect="1"/>
          </p:cNvPicPr>
          <p:nvPr/>
        </p:nvPicPr>
        <p:blipFill>
          <a:blip r:embed="rId2"/>
          <a:srcRect/>
          <a:stretch>
            <a:fillRect/>
          </a:stretch>
        </p:blipFill>
        <p:spPr bwMode="auto">
          <a:xfrm>
            <a:off x="3114874" y="3347120"/>
            <a:ext cx="5095915" cy="2692153"/>
          </a:xfrm>
          <a:prstGeom prst="rect">
            <a:avLst/>
          </a:prstGeom>
          <a:noFill/>
          <a:ln w="9525">
            <a:noFill/>
            <a:miter lim="800000"/>
            <a:headEnd/>
            <a:tailEnd/>
          </a:ln>
        </p:spPr>
      </p:pic>
    </p:spTree>
    <p:extLst>
      <p:ext uri="{BB962C8B-B14F-4D97-AF65-F5344CB8AC3E}">
        <p14:creationId xmlns:p14="http://schemas.microsoft.com/office/powerpoint/2010/main" val="32275448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latin typeface="Calibri" pitchFamily="34" charset="0"/>
                <a:cs typeface="Calibri" pitchFamily="34" charset="0"/>
              </a:rPr>
              <a:t>Formiranje cene proizvoda/usluga</a:t>
            </a:r>
            <a:endParaRPr lang="en-US" smtClean="0"/>
          </a:p>
        </p:txBody>
      </p:sp>
      <p:sp>
        <p:nvSpPr>
          <p:cNvPr id="25603" name="Content Placeholder 2"/>
          <p:cNvSpPr>
            <a:spLocks noGrp="1"/>
          </p:cNvSpPr>
          <p:nvPr>
            <p:ph sz="quarter" idx="1"/>
          </p:nvPr>
        </p:nvSpPr>
        <p:spPr>
          <a:xfrm>
            <a:off x="599520" y="1266896"/>
            <a:ext cx="10791349" cy="5130268"/>
          </a:xfrm>
        </p:spPr>
        <p:txBody>
          <a:bodyPr/>
          <a:lstStyle/>
          <a:p>
            <a:pPr eaLnBrk="1" hangingPunct="1"/>
            <a:endParaRPr lang="en-US" sz="2000" dirty="0" smtClean="0">
              <a:latin typeface="Calibri" pitchFamily="34" charset="0"/>
            </a:endParaRPr>
          </a:p>
          <a:p>
            <a:pPr eaLnBrk="1" hangingPunct="1"/>
            <a:endParaRPr lang="sr-Latn-RS" sz="2000" dirty="0" smtClean="0">
              <a:latin typeface="Calibri" pitchFamily="34" charset="0"/>
            </a:endParaRPr>
          </a:p>
          <a:p>
            <a:pPr eaLnBrk="1" hangingPunct="1"/>
            <a:endParaRPr lang="sr-Latn-RS" sz="2000" dirty="0" smtClean="0">
              <a:latin typeface="Calibri" pitchFamily="34" charset="0"/>
            </a:endParaRPr>
          </a:p>
          <a:p>
            <a:pPr eaLnBrk="1" hangingPunct="1"/>
            <a:r>
              <a:rPr lang="en-US" sz="2000" dirty="0" err="1" smtClean="0">
                <a:latin typeface="Calibri" pitchFamily="34" charset="0"/>
              </a:rPr>
              <a:t>Objasnite</a:t>
            </a:r>
            <a:r>
              <a:rPr lang="en-US" sz="2000" dirty="0" smtClean="0">
                <a:latin typeface="Calibri" pitchFamily="34" charset="0"/>
              </a:rPr>
              <a:t> </a:t>
            </a:r>
            <a:r>
              <a:rPr lang="en-US" sz="2000" dirty="0" err="1" smtClean="0">
                <a:latin typeface="Calibri" pitchFamily="34" charset="0"/>
              </a:rPr>
              <a:t>kako</a:t>
            </a:r>
            <a:r>
              <a:rPr lang="en-US" sz="2000" dirty="0" smtClean="0">
                <a:latin typeface="Calibri" pitchFamily="34" charset="0"/>
              </a:rPr>
              <a:t> </a:t>
            </a:r>
            <a:r>
              <a:rPr lang="en-US" sz="2000" dirty="0" err="1" smtClean="0">
                <a:latin typeface="Calibri" pitchFamily="34" charset="0"/>
              </a:rPr>
              <a:t>ćete</a:t>
            </a:r>
            <a:r>
              <a:rPr lang="en-US" sz="2000" dirty="0" smtClean="0">
                <a:latin typeface="Calibri" pitchFamily="34" charset="0"/>
              </a:rPr>
              <a:t> </a:t>
            </a:r>
            <a:r>
              <a:rPr lang="en-US" sz="2000" dirty="0" err="1" smtClean="0">
                <a:latin typeface="Calibri" pitchFamily="34" charset="0"/>
              </a:rPr>
              <a:t>formirati</a:t>
            </a:r>
            <a:r>
              <a:rPr lang="en-US" sz="2000" dirty="0" smtClean="0">
                <a:latin typeface="Calibri" pitchFamily="34" charset="0"/>
              </a:rPr>
              <a:t> </a:t>
            </a:r>
            <a:r>
              <a:rPr lang="en-US" sz="2000" dirty="0" err="1" smtClean="0">
                <a:latin typeface="Calibri" pitchFamily="34" charset="0"/>
              </a:rPr>
              <a:t>cenu</a:t>
            </a:r>
            <a:r>
              <a:rPr lang="en-US" sz="2000" dirty="0" smtClean="0">
                <a:latin typeface="Calibri" pitchFamily="34" charset="0"/>
              </a:rPr>
              <a:t> </a:t>
            </a:r>
            <a:r>
              <a:rPr lang="en-US" sz="2000" dirty="0" err="1" smtClean="0">
                <a:latin typeface="Calibri" pitchFamily="34" charset="0"/>
              </a:rPr>
              <a:t>proizvoda</a:t>
            </a:r>
            <a:r>
              <a:rPr lang="en-US" sz="2000" dirty="0" smtClean="0">
                <a:latin typeface="Calibri" pitchFamily="34" charset="0"/>
              </a:rPr>
              <a:t>?</a:t>
            </a:r>
          </a:p>
          <a:p>
            <a:pPr eaLnBrk="1" hangingPunct="1"/>
            <a:r>
              <a:rPr lang="en-US" sz="2000" dirty="0" err="1" smtClean="0">
                <a:latin typeface="Calibri" pitchFamily="34" charset="0"/>
              </a:rPr>
              <a:t>Koliko</a:t>
            </a:r>
            <a:r>
              <a:rPr lang="en-US" sz="2000" dirty="0" smtClean="0">
                <a:latin typeface="Calibri" pitchFamily="34" charset="0"/>
              </a:rPr>
              <a:t> </a:t>
            </a:r>
            <a:r>
              <a:rPr lang="en-US" sz="2000" dirty="0" err="1" smtClean="0">
                <a:latin typeface="Calibri" pitchFamily="34" charset="0"/>
              </a:rPr>
              <a:t>će</a:t>
            </a:r>
            <a:r>
              <a:rPr lang="en-US" sz="2000" dirty="0" smtClean="0">
                <a:latin typeface="Calibri" pitchFamily="34" charset="0"/>
              </a:rPr>
              <a:t> </a:t>
            </a:r>
            <a:r>
              <a:rPr lang="en-US" sz="2000" dirty="0" err="1" smtClean="0">
                <a:latin typeface="Calibri" pitchFamily="34" charset="0"/>
              </a:rPr>
              <a:t>biti</a:t>
            </a:r>
            <a:r>
              <a:rPr lang="en-US" sz="2000" dirty="0" smtClean="0">
                <a:latin typeface="Calibri" pitchFamily="34" charset="0"/>
              </a:rPr>
              <a:t> </a:t>
            </a:r>
            <a:r>
              <a:rPr lang="en-US" sz="2000" dirty="0" err="1" smtClean="0">
                <a:latin typeface="Calibri" pitchFamily="34" charset="0"/>
              </a:rPr>
              <a:t>cena</a:t>
            </a:r>
            <a:r>
              <a:rPr lang="en-US" sz="2000" dirty="0" smtClean="0">
                <a:latin typeface="Calibri" pitchFamily="34" charset="0"/>
              </a:rPr>
              <a:t>?</a:t>
            </a:r>
          </a:p>
          <a:p>
            <a:pPr eaLnBrk="1" hangingPunct="1"/>
            <a:r>
              <a:rPr lang="en-US" sz="2000" dirty="0" err="1" smtClean="0">
                <a:latin typeface="Calibri" pitchFamily="34" charset="0"/>
              </a:rPr>
              <a:t>Kolika</a:t>
            </a:r>
            <a:r>
              <a:rPr lang="en-US" sz="2000" dirty="0" smtClean="0">
                <a:latin typeface="Calibri" pitchFamily="34" charset="0"/>
              </a:rPr>
              <a:t> je </a:t>
            </a:r>
            <a:r>
              <a:rPr lang="en-US" sz="2000" dirty="0" err="1" smtClean="0">
                <a:latin typeface="Calibri" pitchFamily="34" charset="0"/>
              </a:rPr>
              <a:t>cena</a:t>
            </a:r>
            <a:r>
              <a:rPr lang="en-US" sz="2000" dirty="0" smtClean="0">
                <a:latin typeface="Calibri" pitchFamily="34" charset="0"/>
              </a:rPr>
              <a:t> </a:t>
            </a:r>
            <a:r>
              <a:rPr lang="en-US" sz="2000" dirty="0" err="1" smtClean="0">
                <a:latin typeface="Calibri" pitchFamily="34" charset="0"/>
              </a:rPr>
              <a:t>kod</a:t>
            </a:r>
            <a:r>
              <a:rPr lang="en-US" sz="2000" dirty="0" smtClean="0">
                <a:latin typeface="Calibri" pitchFamily="34" charset="0"/>
              </a:rPr>
              <a:t> </a:t>
            </a:r>
            <a:r>
              <a:rPr lang="en-US" sz="2000" dirty="0" err="1" smtClean="0">
                <a:latin typeface="Calibri" pitchFamily="34" charset="0"/>
              </a:rPr>
              <a:t>konkurencije</a:t>
            </a:r>
            <a:r>
              <a:rPr lang="en-US" sz="2000" dirty="0" smtClean="0">
                <a:latin typeface="Calibri" pitchFamily="34" charset="0"/>
              </a:rPr>
              <a:t>?</a:t>
            </a:r>
          </a:p>
          <a:p>
            <a:pPr eaLnBrk="1" hangingPunct="1"/>
            <a:r>
              <a:rPr lang="en-US" sz="2000" dirty="0" err="1" smtClean="0">
                <a:latin typeface="Calibri" pitchFamily="34" charset="0"/>
              </a:rPr>
              <a:t>Razlika</a:t>
            </a:r>
            <a:r>
              <a:rPr lang="en-US" sz="2000" dirty="0" smtClean="0">
                <a:latin typeface="Calibri" pitchFamily="34" charset="0"/>
              </a:rPr>
              <a:t> </a:t>
            </a:r>
            <a:r>
              <a:rPr lang="en-US" sz="2000" dirty="0" err="1" smtClean="0">
                <a:latin typeface="Calibri" pitchFamily="34" charset="0"/>
              </a:rPr>
              <a:t>između</a:t>
            </a:r>
            <a:r>
              <a:rPr lang="en-US" sz="2000" dirty="0" smtClean="0">
                <a:latin typeface="Calibri" pitchFamily="34" charset="0"/>
              </a:rPr>
              <a:t> </a:t>
            </a:r>
            <a:r>
              <a:rPr lang="en-US" sz="2000" dirty="0" err="1" smtClean="0">
                <a:latin typeface="Calibri" pitchFamily="34" charset="0"/>
              </a:rPr>
              <a:t>marže</a:t>
            </a:r>
            <a:r>
              <a:rPr lang="en-US" sz="2000" dirty="0" smtClean="0">
                <a:latin typeface="Calibri" pitchFamily="34" charset="0"/>
              </a:rPr>
              <a:t> </a:t>
            </a:r>
            <a:r>
              <a:rPr lang="en-US" sz="2000" dirty="0" err="1" smtClean="0">
                <a:latin typeface="Calibri" pitchFamily="34" charset="0"/>
              </a:rPr>
              <a:t>i</a:t>
            </a:r>
            <a:r>
              <a:rPr lang="en-US" sz="2000" dirty="0" smtClean="0">
                <a:latin typeface="Calibri" pitchFamily="34" charset="0"/>
              </a:rPr>
              <a:t> </a:t>
            </a:r>
            <a:r>
              <a:rPr lang="en-US" sz="2000" dirty="0" err="1" smtClean="0">
                <a:latin typeface="Calibri" pitchFamily="34" charset="0"/>
              </a:rPr>
              <a:t>rabata</a:t>
            </a:r>
            <a:endParaRPr lang="en-US" sz="2000" dirty="0" smtClean="0">
              <a:latin typeface="Calibri" pitchFamily="34" charset="0"/>
            </a:endParaRPr>
          </a:p>
          <a:p>
            <a:endParaRPr lang="en-US" sz="2000" dirty="0" smtClean="0"/>
          </a:p>
        </p:txBody>
      </p:sp>
    </p:spTree>
    <p:extLst>
      <p:ext uri="{BB962C8B-B14F-4D97-AF65-F5344CB8AC3E}">
        <p14:creationId xmlns:p14="http://schemas.microsoft.com/office/powerpoint/2010/main" val="15573304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674714" y="970856"/>
            <a:ext cx="8423097" cy="1104893"/>
          </a:xfrm>
        </p:spPr>
        <p:txBody>
          <a:bodyPr/>
          <a:lstStyle/>
          <a:p>
            <a:r>
              <a:rPr lang="en-US" dirty="0" err="1" smtClean="0">
                <a:latin typeface="Calibri" pitchFamily="34" charset="0"/>
                <a:cs typeface="Calibri" pitchFamily="34" charset="0"/>
              </a:rPr>
              <a:t>Kalkulacija</a:t>
            </a:r>
            <a:r>
              <a:rPr lang="en-US" dirty="0" smtClean="0">
                <a:latin typeface="Calibri" pitchFamily="34" charset="0"/>
                <a:cs typeface="Calibri" pitchFamily="34" charset="0"/>
              </a:rPr>
              <a:t> </a:t>
            </a:r>
            <a:r>
              <a:rPr lang="en-US" dirty="0" err="1" smtClean="0">
                <a:latin typeface="Calibri" pitchFamily="34" charset="0"/>
                <a:cs typeface="Calibri" pitchFamily="34" charset="0"/>
              </a:rPr>
              <a:t>proizvodnje</a:t>
            </a:r>
            <a:endParaRPr lang="en-US" dirty="0" smtClean="0">
              <a:latin typeface="Calibri" pitchFamily="34" charset="0"/>
              <a:cs typeface="Calibri" pitchFamily="34" charset="0"/>
            </a:endParaRPr>
          </a:p>
        </p:txBody>
      </p:sp>
      <p:sp>
        <p:nvSpPr>
          <p:cNvPr id="31747" name="Content Placeholder 2"/>
          <p:cNvSpPr>
            <a:spLocks noGrp="1"/>
          </p:cNvSpPr>
          <p:nvPr>
            <p:ph sz="quarter" idx="1"/>
          </p:nvPr>
        </p:nvSpPr>
        <p:spPr>
          <a:xfrm>
            <a:off x="599521" y="1491442"/>
            <a:ext cx="8681822" cy="4905722"/>
          </a:xfrm>
        </p:spPr>
        <p:txBody>
          <a:bodyPr/>
          <a:lstStyle/>
          <a:p>
            <a:pPr algn="just" eaLnBrk="1" hangingPunct="1">
              <a:buFont typeface="Wingdings" pitchFamily="2" charset="2"/>
              <a:buChar char="Ø"/>
            </a:pPr>
            <a:endParaRPr lang="en-US" sz="2000" dirty="0" smtClean="0">
              <a:latin typeface="Calibri" pitchFamily="34" charset="0"/>
              <a:cs typeface="Calibri" pitchFamily="34" charset="0"/>
            </a:endParaRPr>
          </a:p>
          <a:p>
            <a:pPr algn="just" eaLnBrk="1" hangingPunct="1">
              <a:buFont typeface="Wingdings" pitchFamily="2" charset="2"/>
              <a:buChar char="Ø"/>
            </a:pPr>
            <a:r>
              <a:rPr lang="vi-VN" sz="2000" dirty="0" smtClean="0">
                <a:latin typeface="Calibri" pitchFamily="34" charset="0"/>
                <a:cs typeface="Calibri" pitchFamily="34" charset="0"/>
              </a:rPr>
              <a:t>Ostvarivanje </a:t>
            </a:r>
            <a:r>
              <a:rPr lang="en-US" sz="2000" dirty="0" err="1" smtClean="0">
                <a:latin typeface="Calibri" pitchFamily="34" charset="0"/>
                <a:cs typeface="Calibri" pitchFamily="34" charset="0"/>
              </a:rPr>
              <a:t>prihoda</a:t>
            </a:r>
            <a:r>
              <a:rPr lang="en-US" sz="2000" dirty="0" smtClean="0">
                <a:latin typeface="Calibri" pitchFamily="34" charset="0"/>
                <a:cs typeface="Calibri" pitchFamily="34" charset="0"/>
              </a:rPr>
              <a:t> </a:t>
            </a:r>
            <a:r>
              <a:rPr lang="vi-VN" sz="2000" dirty="0" smtClean="0">
                <a:latin typeface="Calibri" pitchFamily="34" charset="0"/>
                <a:cs typeface="Calibri" pitchFamily="34" charset="0"/>
              </a:rPr>
              <a:t>osnovni je cilj poslovanja </a:t>
            </a:r>
            <a:r>
              <a:rPr lang="en-US" sz="2000" dirty="0" err="1" smtClean="0">
                <a:latin typeface="Calibri" pitchFamily="34" charset="0"/>
                <a:cs typeface="Calibri" pitchFamily="34" charset="0"/>
              </a:rPr>
              <a:t>jednog</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biznisa</a:t>
            </a:r>
            <a:r>
              <a:rPr lang="vi-VN" sz="2000" dirty="0" smtClean="0">
                <a:latin typeface="Calibri" pitchFamily="34" charset="0"/>
                <a:cs typeface="Calibri" pitchFamily="34" charset="0"/>
              </a:rPr>
              <a:t>, koji zavisi od niza činilaca proizvodnog procesa. Da bi se utvrdila visina dohotka odnosno profita, koji predstavlja merilo efikasnosti korišćenja resursa za proizvodnju određene količine proizvoda (outputa) </a:t>
            </a:r>
            <a:r>
              <a:rPr lang="en-US" sz="2000" dirty="0" smtClean="0">
                <a:latin typeface="Calibri" pitchFamily="34" charset="0"/>
                <a:cs typeface="Calibri" pitchFamily="34" charset="0"/>
              </a:rPr>
              <a:t>u </a:t>
            </a:r>
            <a:r>
              <a:rPr lang="en-US" sz="2000" dirty="0" err="1" smtClean="0">
                <a:latin typeface="Calibri" pitchFamily="34" charset="0"/>
                <a:cs typeface="Calibri" pitchFamily="34" charset="0"/>
              </a:rPr>
              <a:t>biznisu</a:t>
            </a:r>
            <a:r>
              <a:rPr lang="vi-VN" sz="2000" dirty="0" smtClean="0">
                <a:latin typeface="Calibri" pitchFamily="34" charset="0"/>
                <a:cs typeface="Calibri" pitchFamily="34" charset="0"/>
              </a:rPr>
              <a:t>, potrebno je napraviti ekonomsku analizu rezultata svake pojedinačne proizvodnje i poslovanja u celini.</a:t>
            </a:r>
            <a:endParaRPr lang="en-US" sz="2000" dirty="0" smtClean="0">
              <a:latin typeface="Calibri" pitchFamily="34" charset="0"/>
              <a:cs typeface="Calibri" pitchFamily="34" charset="0"/>
            </a:endParaRPr>
          </a:p>
          <a:p>
            <a:pPr algn="just" eaLnBrk="1" hangingPunct="1">
              <a:buFont typeface="Wingdings" pitchFamily="2" charset="2"/>
              <a:buChar char="Ø"/>
            </a:pPr>
            <a:r>
              <a:rPr lang="en-US" sz="2000" dirty="0" err="1" smtClean="0">
                <a:latin typeface="Calibri" pitchFamily="34" charset="0"/>
                <a:cs typeface="Calibri" pitchFamily="34" charset="0"/>
              </a:rPr>
              <a:t>Osnova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za</a:t>
            </a:r>
            <a:r>
              <a:rPr lang="en-US" sz="2000" dirty="0" smtClean="0">
                <a:latin typeface="Calibri" pitchFamily="34" charset="0"/>
                <a:cs typeface="Calibri" pitchFamily="34" charset="0"/>
              </a:rPr>
              <a:t> to </a:t>
            </a:r>
            <a:r>
              <a:rPr lang="en-US" sz="2000" dirty="0" err="1" smtClean="0">
                <a:latin typeface="Calibri" pitchFamily="34" charset="0"/>
                <a:cs typeface="Calibri" pitchFamily="34" charset="0"/>
              </a:rPr>
              <a:t>jesu</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kalkulacije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prihoda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troškova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proizvodnje</a:t>
            </a:r>
            <a:r>
              <a:rPr lang="en-US" sz="2000" dirty="0" smtClean="0">
                <a:latin typeface="Calibri" pitchFamily="34" charset="0"/>
                <a:cs typeface="Calibri" pitchFamily="34" charset="0"/>
              </a:rPr>
              <a:t> u </a:t>
            </a:r>
            <a:r>
              <a:rPr lang="en-US" sz="2000" dirty="0" err="1" smtClean="0">
                <a:latin typeface="Calibri" pitchFamily="34" charset="0"/>
                <a:cs typeface="Calibri" pitchFamily="34" charset="0"/>
              </a:rPr>
              <a:t>čijoj</a:t>
            </a:r>
            <a:r>
              <a:rPr lang="en-US" sz="2000" dirty="0" smtClean="0">
                <a:latin typeface="Calibri" pitchFamily="34" charset="0"/>
                <a:cs typeface="Calibri" pitchFamily="34" charset="0"/>
              </a:rPr>
              <a:t> je </a:t>
            </a:r>
            <a:r>
              <a:rPr lang="en-US" sz="2000" dirty="0" err="1" smtClean="0">
                <a:latin typeface="Calibri" pitchFamily="34" charset="0"/>
                <a:cs typeface="Calibri" pitchFamily="34" charset="0"/>
              </a:rPr>
              <a:t>strukturi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potrebno</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odrediti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proizvodne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rezultate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prinose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prihode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troškove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odnosno</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sirovine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izražene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količinski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za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svaku</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pojedinačnu</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proizvodnju</a:t>
            </a:r>
            <a:r>
              <a:rPr lang="en-US" sz="2000" dirty="0" smtClean="0">
                <a:latin typeface="Calibri" pitchFamily="34" charset="0"/>
                <a:cs typeface="Calibri" pitchFamily="34" charset="0"/>
              </a:rPr>
              <a:t>. </a:t>
            </a:r>
          </a:p>
          <a:p>
            <a:pPr algn="just" eaLnBrk="1" hangingPunct="1">
              <a:buFont typeface="Wingdings" pitchFamily="2" charset="2"/>
              <a:buChar char="Ø"/>
            </a:pPr>
            <a:r>
              <a:rPr lang="en-US" sz="2000" dirty="0" err="1" smtClean="0">
                <a:latin typeface="Calibri" pitchFamily="34" charset="0"/>
                <a:cs typeface="Calibri" pitchFamily="34" charset="0"/>
              </a:rPr>
              <a:t>Ukupna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neto</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dobit</a:t>
            </a:r>
            <a:r>
              <a:rPr lang="en-US" sz="2000" dirty="0" smtClean="0">
                <a:latin typeface="Calibri" pitchFamily="34" charset="0"/>
                <a:cs typeface="Calibri" pitchFamily="34" charset="0"/>
              </a:rPr>
              <a:t> u </a:t>
            </a:r>
            <a:r>
              <a:rPr lang="en-US" sz="2000" dirty="0" err="1" smtClean="0">
                <a:latin typeface="Calibri" pitchFamily="34" charset="0"/>
                <a:cs typeface="Calibri" pitchFamily="34" charset="0"/>
              </a:rPr>
              <a:t>jednom</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biznisu</a:t>
            </a:r>
            <a:r>
              <a:rPr lang="en-US" sz="2000" dirty="0" smtClean="0">
                <a:latin typeface="Calibri" pitchFamily="34" charset="0"/>
                <a:cs typeface="Calibri" pitchFamily="34" charset="0"/>
              </a:rPr>
              <a:t> se </a:t>
            </a:r>
            <a:r>
              <a:rPr lang="en-US" sz="2000" dirty="0" err="1" smtClean="0">
                <a:latin typeface="Calibri" pitchFamily="34" charset="0"/>
                <a:cs typeface="Calibri" pitchFamily="34" charset="0"/>
              </a:rPr>
              <a:t>može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odrediti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kada</a:t>
            </a:r>
            <a:r>
              <a:rPr lang="en-US" sz="2000" dirty="0" smtClean="0">
                <a:latin typeface="Calibri" pitchFamily="34" charset="0"/>
                <a:cs typeface="Calibri" pitchFamily="34" charset="0"/>
              </a:rPr>
              <a:t> se </a:t>
            </a:r>
            <a:r>
              <a:rPr lang="en-US" sz="2000" dirty="0" err="1" smtClean="0">
                <a:latin typeface="Calibri" pitchFamily="34" charset="0"/>
                <a:cs typeface="Calibri" pitchFamily="34" charset="0"/>
              </a:rPr>
              <a:t>od</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ukupnih</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prihoda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odbiju</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varijabilni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fiksni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troškovi</a:t>
            </a:r>
            <a:r>
              <a:rPr lang="en-US" sz="2000" dirty="0" smtClean="0">
                <a:latin typeface="Calibri" pitchFamily="34" charset="0"/>
                <a:cs typeface="Calibri" pitchFamily="34" charset="0"/>
              </a:rPr>
              <a:t>. </a:t>
            </a:r>
          </a:p>
          <a:p>
            <a:pPr>
              <a:buFont typeface="Wingdings" pitchFamily="2" charset="2"/>
              <a:buChar char="Ø"/>
            </a:pP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40116963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65972" y="1062814"/>
            <a:ext cx="8423097" cy="1104893"/>
          </a:xfrm>
        </p:spPr>
        <p:txBody>
          <a:bodyPr/>
          <a:lstStyle/>
          <a:p>
            <a:r>
              <a:rPr lang="en-US" dirty="0" err="1" smtClean="0">
                <a:latin typeface="Calibri" pitchFamily="34" charset="0"/>
                <a:cs typeface="Calibri" pitchFamily="34" charset="0"/>
              </a:rPr>
              <a:t>Formiranje</a:t>
            </a:r>
            <a:r>
              <a:rPr lang="en-US" dirty="0" smtClean="0">
                <a:latin typeface="Calibri" pitchFamily="34" charset="0"/>
                <a:cs typeface="Calibri" pitchFamily="34" charset="0"/>
              </a:rPr>
              <a:t> </a:t>
            </a:r>
            <a:r>
              <a:rPr lang="en-US" dirty="0" err="1" smtClean="0">
                <a:latin typeface="Calibri" pitchFamily="34" charset="0"/>
                <a:cs typeface="Calibri" pitchFamily="34" charset="0"/>
              </a:rPr>
              <a:t>cene</a:t>
            </a:r>
            <a:r>
              <a:rPr lang="en-US" dirty="0" smtClean="0">
                <a:latin typeface="Calibri" pitchFamily="34" charset="0"/>
                <a:cs typeface="Calibri" pitchFamily="34" charset="0"/>
              </a:rPr>
              <a:t> </a:t>
            </a:r>
            <a:r>
              <a:rPr lang="en-US" dirty="0" err="1" smtClean="0">
                <a:latin typeface="Calibri" pitchFamily="34" charset="0"/>
                <a:cs typeface="Calibri" pitchFamily="34" charset="0"/>
              </a:rPr>
              <a:t>proizvoda</a:t>
            </a:r>
            <a:r>
              <a:rPr lang="en-US" dirty="0" smtClean="0">
                <a:latin typeface="Calibri" pitchFamily="34" charset="0"/>
                <a:cs typeface="Calibri" pitchFamily="34" charset="0"/>
              </a:rPr>
              <a:t>/</a:t>
            </a:r>
            <a:r>
              <a:rPr lang="en-US" dirty="0" err="1" smtClean="0">
                <a:latin typeface="Calibri" pitchFamily="34" charset="0"/>
                <a:cs typeface="Calibri" pitchFamily="34" charset="0"/>
              </a:rPr>
              <a:t>usluga</a:t>
            </a:r>
            <a:endParaRPr lang="en-US" dirty="0" smtClean="0">
              <a:latin typeface="Calibri" pitchFamily="34" charset="0"/>
              <a:cs typeface="Calibri" pitchFamily="34" charset="0"/>
            </a:endParaRPr>
          </a:p>
        </p:txBody>
      </p:sp>
      <p:sp>
        <p:nvSpPr>
          <p:cNvPr id="26627" name="Content Placeholder 2"/>
          <p:cNvSpPr>
            <a:spLocks noGrp="1"/>
          </p:cNvSpPr>
          <p:nvPr>
            <p:ph sz="quarter" idx="1"/>
          </p:nvPr>
        </p:nvSpPr>
        <p:spPr>
          <a:xfrm>
            <a:off x="599521" y="1848632"/>
            <a:ext cx="8538946" cy="4548532"/>
          </a:xfrm>
        </p:spPr>
        <p:txBody>
          <a:bodyPr/>
          <a:lstStyle/>
          <a:p>
            <a:pPr eaLnBrk="1" hangingPunct="1"/>
            <a:r>
              <a:rPr lang="sr-Latn-CS" sz="2000" u="sng" dirty="0" smtClean="0">
                <a:latin typeface="Calibri" pitchFamily="34" charset="0"/>
                <a:cs typeface="Calibri" pitchFamily="34" charset="0"/>
              </a:rPr>
              <a:t>Proizvodna cena koštanja </a:t>
            </a:r>
            <a:r>
              <a:rPr lang="sr-Latn-CS" sz="2000" dirty="0" smtClean="0">
                <a:latin typeface="Calibri" pitchFamily="34" charset="0"/>
                <a:cs typeface="Calibri" pitchFamily="34" charset="0"/>
              </a:rPr>
              <a:t>= Troškovi materijala + Troškovi radne snage</a:t>
            </a:r>
          </a:p>
          <a:p>
            <a:pPr eaLnBrk="1" hangingPunct="1"/>
            <a:endParaRPr lang="sr-Latn-CS" sz="2000" u="sng" dirty="0" smtClean="0">
              <a:latin typeface="Calibri" pitchFamily="34" charset="0"/>
              <a:cs typeface="Calibri" pitchFamily="34" charset="0"/>
            </a:endParaRPr>
          </a:p>
          <a:p>
            <a:pPr eaLnBrk="1" hangingPunct="1"/>
            <a:r>
              <a:rPr lang="sr-Latn-CS" sz="2000" u="sng" dirty="0" smtClean="0">
                <a:latin typeface="Calibri" pitchFamily="34" charset="0"/>
                <a:cs typeface="Calibri" pitchFamily="34" charset="0"/>
              </a:rPr>
              <a:t>Komercijalna cena koštanja </a:t>
            </a:r>
            <a:r>
              <a:rPr lang="sr-Latn-CS" sz="2000" dirty="0" smtClean="0">
                <a:latin typeface="Calibri" pitchFamily="34" charset="0"/>
                <a:cs typeface="Calibri" pitchFamily="34" charset="0"/>
              </a:rPr>
              <a:t>= Proizvodna cena koštanja + Troškovi prodaje</a:t>
            </a:r>
            <a:endParaRPr lang="en-US" sz="2000" dirty="0" smtClean="0">
              <a:latin typeface="Calibri" pitchFamily="34" charset="0"/>
              <a:cs typeface="Calibri" pitchFamily="34" charset="0"/>
            </a:endParaRPr>
          </a:p>
          <a:p>
            <a:pPr eaLnBrk="1" hangingPunct="1"/>
            <a:r>
              <a:rPr lang="sr-Latn-CS" sz="2000" dirty="0" smtClean="0">
                <a:latin typeface="Calibri" pitchFamily="34" charset="0"/>
                <a:cs typeface="Calibri" pitchFamily="34" charset="0"/>
              </a:rPr>
              <a:t>Proizvedena i prodata količina se ne podudaraju. Na primer:</a:t>
            </a:r>
          </a:p>
          <a:p>
            <a:pPr eaLnBrk="1" hangingPunct="1">
              <a:buFont typeface="Arial" charset="0"/>
              <a:buChar char="•"/>
            </a:pPr>
            <a:r>
              <a:rPr lang="sr-Latn-CS" sz="2000" dirty="0" smtClean="0">
                <a:latin typeface="Calibri" pitchFamily="34" charset="0"/>
                <a:cs typeface="Calibri" pitchFamily="34" charset="0"/>
              </a:rPr>
              <a:t>Proizvedeno 10.000 komada</a:t>
            </a:r>
          </a:p>
          <a:p>
            <a:pPr eaLnBrk="1" hangingPunct="1">
              <a:buFont typeface="Arial" charset="0"/>
              <a:buChar char="•"/>
            </a:pPr>
            <a:r>
              <a:rPr lang="sr-Latn-CS" sz="2000" dirty="0" smtClean="0">
                <a:latin typeface="Calibri" pitchFamily="34" charset="0"/>
                <a:cs typeface="Calibri" pitchFamily="34" charset="0"/>
              </a:rPr>
              <a:t>Prodato 8.000 komada</a:t>
            </a:r>
            <a:endParaRPr lang="en-US" sz="2000" dirty="0" smtClean="0">
              <a:latin typeface="Calibri" pitchFamily="34" charset="0"/>
              <a:cs typeface="Calibri" pitchFamily="34" charset="0"/>
            </a:endParaRPr>
          </a:p>
          <a:p>
            <a:endParaRPr lang="en-US" sz="2000" dirty="0" smtClean="0"/>
          </a:p>
        </p:txBody>
      </p:sp>
      <p:pic>
        <p:nvPicPr>
          <p:cNvPr id="5" name="Picture 4" descr="formiranje-cene1.png"/>
          <p:cNvPicPr>
            <a:picLocks noChangeAspect="1"/>
          </p:cNvPicPr>
          <p:nvPr/>
        </p:nvPicPr>
        <p:blipFill>
          <a:blip r:embed="rId2"/>
          <a:stretch>
            <a:fillRect/>
          </a:stretch>
        </p:blipFill>
        <p:spPr>
          <a:xfrm>
            <a:off x="4352120" y="5149461"/>
            <a:ext cx="5995194" cy="1976827"/>
          </a:xfrm>
          <a:prstGeom prst="rect">
            <a:avLst/>
          </a:prstGeom>
          <a:ln>
            <a:noFill/>
          </a:ln>
          <a:effectLst>
            <a:softEdge rad="317500"/>
          </a:effectLst>
        </p:spPr>
      </p:pic>
    </p:spTree>
    <p:extLst>
      <p:ext uri="{BB962C8B-B14F-4D97-AF65-F5344CB8AC3E}">
        <p14:creationId xmlns:p14="http://schemas.microsoft.com/office/powerpoint/2010/main" val="2550664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quarter" idx="1"/>
          </p:nvPr>
        </p:nvSpPr>
        <p:spPr>
          <a:xfrm>
            <a:off x="599521" y="1266896"/>
            <a:ext cx="8396070" cy="5130268"/>
          </a:xfrm>
        </p:spPr>
        <p:txBody>
          <a:bodyPr/>
          <a:lstStyle/>
          <a:p>
            <a:pPr eaLnBrk="1" hangingPunct="1">
              <a:lnSpc>
                <a:spcPct val="90000"/>
              </a:lnSpc>
            </a:pPr>
            <a:endParaRPr lang="sr-Latn-CS" sz="2000" dirty="0" smtClean="0">
              <a:latin typeface="Calibri" pitchFamily="34" charset="0"/>
              <a:cs typeface="Calibri" pitchFamily="34" charset="0"/>
            </a:endParaRPr>
          </a:p>
          <a:p>
            <a:pPr eaLnBrk="1" hangingPunct="1">
              <a:lnSpc>
                <a:spcPct val="90000"/>
              </a:lnSpc>
            </a:pPr>
            <a:r>
              <a:rPr lang="sr-Latn-CS" sz="2000" dirty="0" smtClean="0">
                <a:latin typeface="Calibri" pitchFamily="34" charset="0"/>
                <a:cs typeface="Calibri" pitchFamily="34" charset="0"/>
              </a:rPr>
              <a:t>Troškovi proizvodnje 100.000 din</a:t>
            </a:r>
          </a:p>
          <a:p>
            <a:pPr eaLnBrk="1" hangingPunct="1">
              <a:lnSpc>
                <a:spcPct val="90000"/>
              </a:lnSpc>
            </a:pPr>
            <a:r>
              <a:rPr lang="sr-Latn-CS" sz="2000" dirty="0" smtClean="0">
                <a:latin typeface="Calibri" pitchFamily="34" charset="0"/>
                <a:cs typeface="Calibri" pitchFamily="34" charset="0"/>
              </a:rPr>
              <a:t>Troškovi prodaje 24.000 din</a:t>
            </a:r>
          </a:p>
          <a:p>
            <a:pPr eaLnBrk="1" hangingPunct="1">
              <a:lnSpc>
                <a:spcPct val="90000"/>
              </a:lnSpc>
            </a:pPr>
            <a:endParaRPr lang="sr-Latn-CS" sz="2000" dirty="0" smtClean="0">
              <a:latin typeface="Calibri" pitchFamily="34" charset="0"/>
              <a:cs typeface="Calibri" pitchFamily="34" charset="0"/>
            </a:endParaRPr>
          </a:p>
          <a:p>
            <a:pPr eaLnBrk="1" hangingPunct="1">
              <a:lnSpc>
                <a:spcPct val="90000"/>
              </a:lnSpc>
            </a:pPr>
            <a:r>
              <a:rPr lang="sr-Latn-CS" sz="2000" dirty="0" smtClean="0">
                <a:latin typeface="Calibri" pitchFamily="34" charset="0"/>
                <a:cs typeface="Calibri" pitchFamily="34" charset="0"/>
              </a:rPr>
              <a:t>Proizvodna cena koštanja = 100.000/ 10.000 jedinica proizvodnje = </a:t>
            </a:r>
            <a:r>
              <a:rPr lang="sr-Latn-CS" sz="2000" u="sng" dirty="0" smtClean="0">
                <a:latin typeface="Calibri" pitchFamily="34" charset="0"/>
                <a:cs typeface="Calibri" pitchFamily="34" charset="0"/>
              </a:rPr>
              <a:t>10 din </a:t>
            </a:r>
            <a:r>
              <a:rPr lang="sr-Latn-CS" sz="2000" dirty="0" smtClean="0">
                <a:latin typeface="Calibri" pitchFamily="34" charset="0"/>
                <a:cs typeface="Calibri" pitchFamily="34" charset="0"/>
              </a:rPr>
              <a:t>po proizvedenoj jedinici</a:t>
            </a:r>
          </a:p>
          <a:p>
            <a:pPr eaLnBrk="1" hangingPunct="1">
              <a:lnSpc>
                <a:spcPct val="90000"/>
              </a:lnSpc>
            </a:pPr>
            <a:r>
              <a:rPr lang="sr-Latn-CS" sz="2000" dirty="0" smtClean="0">
                <a:latin typeface="Calibri" pitchFamily="34" charset="0"/>
                <a:cs typeface="Calibri" pitchFamily="34" charset="0"/>
              </a:rPr>
              <a:t>Troškovi prodaje po jedinici prodaje = 24.000 din / 8.000 jedinica prodaje = </a:t>
            </a:r>
            <a:r>
              <a:rPr lang="sr-Latn-CS" sz="2000" u="sng" dirty="0" smtClean="0">
                <a:latin typeface="Calibri" pitchFamily="34" charset="0"/>
                <a:cs typeface="Calibri" pitchFamily="34" charset="0"/>
              </a:rPr>
              <a:t>3 din</a:t>
            </a:r>
          </a:p>
          <a:p>
            <a:pPr eaLnBrk="1" hangingPunct="1">
              <a:lnSpc>
                <a:spcPct val="90000"/>
              </a:lnSpc>
            </a:pPr>
            <a:endParaRPr lang="sr-Latn-CS" sz="2000" u="sng" dirty="0" smtClean="0">
              <a:latin typeface="Calibri" pitchFamily="34" charset="0"/>
              <a:cs typeface="Calibri" pitchFamily="34" charset="0"/>
            </a:endParaRPr>
          </a:p>
          <a:p>
            <a:pPr eaLnBrk="1" hangingPunct="1">
              <a:lnSpc>
                <a:spcPct val="90000"/>
              </a:lnSpc>
            </a:pPr>
            <a:r>
              <a:rPr lang="sr-Latn-CS" sz="2000" u="sng" dirty="0" smtClean="0">
                <a:latin typeface="Calibri" pitchFamily="34" charset="0"/>
                <a:cs typeface="Calibri" pitchFamily="34" charset="0"/>
              </a:rPr>
              <a:t>Komercijalna cena koštanja = 10 din + 3 din = 13 din</a:t>
            </a:r>
            <a:endParaRPr lang="en-US" sz="2000" u="sng" dirty="0" smtClean="0">
              <a:latin typeface="Calibri" pitchFamily="34" charset="0"/>
              <a:cs typeface="Calibri" pitchFamily="34" charset="0"/>
            </a:endParaRPr>
          </a:p>
          <a:p>
            <a:endParaRPr lang="en-US" sz="2000" dirty="0" smtClean="0"/>
          </a:p>
        </p:txBody>
      </p:sp>
    </p:spTree>
    <p:extLst>
      <p:ext uri="{BB962C8B-B14F-4D97-AF65-F5344CB8AC3E}">
        <p14:creationId xmlns:p14="http://schemas.microsoft.com/office/powerpoint/2010/main" val="37451896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latin typeface="Calibri" pitchFamily="34" charset="0"/>
              </a:rPr>
              <a:t>Kalkulacija cene koštanja</a:t>
            </a:r>
          </a:p>
        </p:txBody>
      </p:sp>
      <p:sp>
        <p:nvSpPr>
          <p:cNvPr id="27651" name="Content Placeholder 2"/>
          <p:cNvSpPr>
            <a:spLocks noGrp="1"/>
          </p:cNvSpPr>
          <p:nvPr>
            <p:ph sz="quarter" idx="1"/>
          </p:nvPr>
        </p:nvSpPr>
        <p:spPr>
          <a:xfrm>
            <a:off x="599520" y="1266896"/>
            <a:ext cx="10791349" cy="5130268"/>
          </a:xfrm>
        </p:spPr>
        <p:txBody>
          <a:bodyPr/>
          <a:lstStyle/>
          <a:p>
            <a:pPr>
              <a:defRPr/>
            </a:pPr>
            <a:endParaRPr lang="pl-PL" sz="2000" dirty="0" smtClean="0">
              <a:latin typeface="Calibri" pitchFamily="34" charset="0"/>
              <a:cs typeface="Calibri" pitchFamily="34" charset="0"/>
            </a:endParaRPr>
          </a:p>
          <a:p>
            <a:pPr>
              <a:defRPr/>
            </a:pPr>
            <a:endParaRPr lang="pl-PL" sz="2000" dirty="0" smtClean="0">
              <a:latin typeface="Calibri" pitchFamily="34" charset="0"/>
              <a:cs typeface="Calibri" pitchFamily="34" charset="0"/>
            </a:endParaRPr>
          </a:p>
          <a:p>
            <a:pPr>
              <a:defRPr/>
            </a:pPr>
            <a:endParaRPr lang="pl-PL" sz="2000" dirty="0" smtClean="0">
              <a:latin typeface="Calibri" pitchFamily="34" charset="0"/>
              <a:cs typeface="Calibri" pitchFamily="34" charset="0"/>
            </a:endParaRPr>
          </a:p>
          <a:p>
            <a:pPr>
              <a:defRPr/>
            </a:pPr>
            <a:endParaRPr lang="pl-PL" sz="2000" dirty="0" smtClean="0">
              <a:latin typeface="Calibri" pitchFamily="34" charset="0"/>
              <a:cs typeface="Calibri" pitchFamily="34" charset="0"/>
            </a:endParaRPr>
          </a:p>
          <a:p>
            <a:pPr>
              <a:defRPr/>
            </a:pPr>
            <a:endParaRPr lang="pl-PL" sz="2000" dirty="0" smtClean="0">
              <a:latin typeface="Calibri" pitchFamily="34" charset="0"/>
              <a:cs typeface="Calibri" pitchFamily="34" charset="0"/>
            </a:endParaRPr>
          </a:p>
          <a:p>
            <a:pPr>
              <a:defRPr/>
            </a:pPr>
            <a:endParaRPr lang="pl-PL" sz="2000" dirty="0" smtClean="0">
              <a:latin typeface="Calibri" pitchFamily="34" charset="0"/>
              <a:cs typeface="Calibri" pitchFamily="34" charset="0"/>
            </a:endParaRPr>
          </a:p>
          <a:p>
            <a:pPr>
              <a:defRPr/>
            </a:pPr>
            <a:endParaRPr lang="pl-PL" sz="2000" dirty="0" smtClean="0">
              <a:latin typeface="Calibri" pitchFamily="34" charset="0"/>
              <a:cs typeface="Calibri" pitchFamily="34" charset="0"/>
            </a:endParaRPr>
          </a:p>
          <a:p>
            <a:pPr>
              <a:defRPr/>
            </a:pPr>
            <a:r>
              <a:rPr lang="pl-PL" sz="2000" dirty="0" smtClean="0">
                <a:latin typeface="Calibri" pitchFamily="34" charset="0"/>
                <a:cs typeface="Calibri" pitchFamily="34" charset="0"/>
              </a:rPr>
              <a:t>PRODAJNA CENA  	9,16 </a:t>
            </a:r>
          </a:p>
          <a:p>
            <a:pPr>
              <a:defRPr/>
            </a:pPr>
            <a:r>
              <a:rPr lang="pl-PL" sz="2000" dirty="0" smtClean="0">
                <a:latin typeface="Calibri" pitchFamily="34" charset="0"/>
                <a:cs typeface="Calibri" pitchFamily="34" charset="0"/>
              </a:rPr>
              <a:t>CENA KOSTANJA	5,63 </a:t>
            </a:r>
          </a:p>
          <a:p>
            <a:pPr>
              <a:defRPr/>
            </a:pPr>
            <a:r>
              <a:rPr lang="pl-PL" sz="2000" dirty="0" smtClean="0">
                <a:latin typeface="Calibri" pitchFamily="34" charset="0"/>
                <a:cs typeface="Calibri" pitchFamily="34" charset="0"/>
              </a:rPr>
              <a:t>Zarada (Marža)	= 	3,53</a:t>
            </a:r>
            <a:endParaRPr lang="en-US" sz="2000" dirty="0" smtClean="0">
              <a:latin typeface="Calibri" pitchFamily="34" charset="0"/>
              <a:cs typeface="Calibri" pitchFamily="34" charset="0"/>
            </a:endParaRPr>
          </a:p>
        </p:txBody>
      </p:sp>
      <p:graphicFrame>
        <p:nvGraphicFramePr>
          <p:cNvPr id="4" name="Diagram 3"/>
          <p:cNvGraphicFramePr/>
          <p:nvPr/>
        </p:nvGraphicFramePr>
        <p:xfrm>
          <a:off x="1498798" y="1266896"/>
          <a:ext cx="7993592" cy="314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6669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51041" y="1162972"/>
            <a:ext cx="8422935" cy="1105234"/>
          </a:xfrm>
        </p:spPr>
        <p:txBody>
          <a:bodyPr>
            <a:normAutofit/>
          </a:bodyPr>
          <a:lstStyle/>
          <a:p>
            <a:pPr eaLnBrk="1" hangingPunct="1"/>
            <a:r>
              <a:rPr lang="en-US" sz="3900" dirty="0" err="1" smtClean="0">
                <a:latin typeface="Calibri" pitchFamily="34" charset="0"/>
                <a:cs typeface="Calibri" pitchFamily="34" charset="0"/>
              </a:rPr>
              <a:t>Analiza</a:t>
            </a:r>
            <a:r>
              <a:rPr lang="en-US" sz="3900" dirty="0" smtClean="0">
                <a:latin typeface="Calibri" pitchFamily="34" charset="0"/>
                <a:cs typeface="Calibri" pitchFamily="34" charset="0"/>
              </a:rPr>
              <a:t> </a:t>
            </a:r>
            <a:r>
              <a:rPr lang="en-US" sz="3900" dirty="0" err="1" smtClean="0">
                <a:latin typeface="Calibri" pitchFamily="34" charset="0"/>
                <a:cs typeface="Calibri" pitchFamily="34" charset="0"/>
              </a:rPr>
              <a:t>prelomne</a:t>
            </a:r>
            <a:r>
              <a:rPr lang="en-US" sz="3900" dirty="0" smtClean="0">
                <a:latin typeface="Calibri" pitchFamily="34" charset="0"/>
                <a:cs typeface="Calibri" pitchFamily="34" charset="0"/>
              </a:rPr>
              <a:t> </a:t>
            </a:r>
            <a:r>
              <a:rPr lang="en-US" sz="3900" dirty="0" err="1" smtClean="0">
                <a:latin typeface="Calibri" pitchFamily="34" charset="0"/>
                <a:cs typeface="Calibri" pitchFamily="34" charset="0"/>
              </a:rPr>
              <a:t>tačke</a:t>
            </a:r>
            <a:r>
              <a:rPr lang="en-US" sz="3900" dirty="0" smtClean="0">
                <a:latin typeface="Calibri" pitchFamily="34" charset="0"/>
                <a:cs typeface="Calibri" pitchFamily="34" charset="0"/>
              </a:rPr>
              <a:t> </a:t>
            </a:r>
            <a:r>
              <a:rPr lang="en-US" sz="3900" dirty="0" err="1" smtClean="0">
                <a:latin typeface="Calibri" pitchFamily="34" charset="0"/>
                <a:cs typeface="Calibri" pitchFamily="34" charset="0"/>
              </a:rPr>
              <a:t>rentabilnosti</a:t>
            </a:r>
            <a:endParaRPr lang="en-US" sz="3900" dirty="0" smtClean="0">
              <a:latin typeface="Calibri" pitchFamily="34" charset="0"/>
              <a:cs typeface="Calibri" pitchFamily="34" charset="0"/>
            </a:endParaRPr>
          </a:p>
        </p:txBody>
      </p:sp>
      <p:pic>
        <p:nvPicPr>
          <p:cNvPr id="5530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2490" y="2024065"/>
            <a:ext cx="6171615" cy="4331859"/>
          </a:xfrm>
          <a:noFill/>
        </p:spPr>
      </p:pic>
    </p:spTree>
    <p:extLst>
      <p:ext uri="{BB962C8B-B14F-4D97-AF65-F5344CB8AC3E}">
        <p14:creationId xmlns:p14="http://schemas.microsoft.com/office/powerpoint/2010/main" val="30495600"/>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02706" y="1042864"/>
            <a:ext cx="8423097" cy="1104893"/>
          </a:xfrm>
        </p:spPr>
        <p:txBody>
          <a:bodyPr/>
          <a:lstStyle/>
          <a:p>
            <a:pPr eaLnBrk="1" hangingPunct="1"/>
            <a:r>
              <a:rPr lang="en-US" altLang="en-US" dirty="0" err="1" smtClean="0">
                <a:latin typeface="Calibri" pitchFamily="34" charset="0"/>
                <a:cs typeface="Times New Roman" pitchFamily="18" charset="0"/>
              </a:rPr>
              <a:t>Vežba</a:t>
            </a:r>
            <a:r>
              <a:rPr lang="en-US" altLang="en-US" dirty="0" smtClean="0">
                <a:latin typeface="Calibri" pitchFamily="34" charset="0"/>
                <a:cs typeface="Times New Roman" pitchFamily="18" charset="0"/>
              </a:rPr>
              <a:t>. </a:t>
            </a:r>
            <a:r>
              <a:rPr lang="en-US" altLang="en-US" dirty="0" smtClean="0">
                <a:latin typeface="Calibri" pitchFamily="34" charset="0"/>
                <a:cs typeface="Times New Roman" pitchFamily="18" charset="0"/>
              </a:rPr>
              <a:t>- SWOT </a:t>
            </a:r>
            <a:r>
              <a:rPr lang="en-US" altLang="en-US" dirty="0" err="1" smtClean="0">
                <a:latin typeface="Calibri" pitchFamily="34" charset="0"/>
                <a:cs typeface="Times New Roman" pitchFamily="18" charset="0"/>
              </a:rPr>
              <a:t>analiza</a:t>
            </a:r>
            <a:endParaRPr lang="en-US" altLang="en-US" dirty="0" smtClean="0">
              <a:latin typeface="Calibri" pitchFamily="34" charset="0"/>
            </a:endParaRPr>
          </a:p>
        </p:txBody>
      </p:sp>
      <p:sp>
        <p:nvSpPr>
          <p:cNvPr id="23555" name="Rectangle 5"/>
          <p:cNvSpPr>
            <a:spLocks noGrp="1" noChangeArrowheads="1"/>
          </p:cNvSpPr>
          <p:nvPr>
            <p:ph sz="quarter" idx="1"/>
          </p:nvPr>
        </p:nvSpPr>
        <p:spPr>
          <a:xfrm>
            <a:off x="594594" y="2122984"/>
            <a:ext cx="10191830" cy="917294"/>
          </a:xfrm>
        </p:spPr>
        <p:txBody>
          <a:bodyPr numCol="2"/>
          <a:lstStyle/>
          <a:p>
            <a:pPr eaLnBrk="1" hangingPunct="1"/>
            <a:r>
              <a:rPr lang="en-US" altLang="en-US" sz="2000" dirty="0">
                <a:latin typeface="Calibri" pitchFamily="34" charset="0"/>
              </a:rPr>
              <a:t>Strengths - </a:t>
            </a:r>
            <a:r>
              <a:rPr lang="en-US" altLang="en-US" sz="2000" dirty="0" err="1">
                <a:latin typeface="Calibri" pitchFamily="34" charset="0"/>
              </a:rPr>
              <a:t>Prednosti</a:t>
            </a:r>
            <a:r>
              <a:rPr lang="en-US" altLang="en-US" sz="2000" dirty="0">
                <a:latin typeface="Calibri" pitchFamily="34" charset="0"/>
              </a:rPr>
              <a:t> </a:t>
            </a:r>
            <a:endParaRPr lang="en-US" altLang="en-US" sz="2000" dirty="0" smtClean="0">
              <a:latin typeface="Calibri" pitchFamily="34" charset="0"/>
            </a:endParaRPr>
          </a:p>
          <a:p>
            <a:pPr eaLnBrk="1" hangingPunct="1"/>
            <a:r>
              <a:rPr lang="en-US" altLang="en-US" sz="2000" dirty="0">
                <a:latin typeface="Calibri" pitchFamily="34" charset="0"/>
              </a:rPr>
              <a:t>Opportunities - </a:t>
            </a:r>
            <a:r>
              <a:rPr lang="en-US" altLang="en-US" sz="2000" dirty="0" err="1">
                <a:latin typeface="Calibri" pitchFamily="34" charset="0"/>
              </a:rPr>
              <a:t>Mogućnosti</a:t>
            </a:r>
            <a:r>
              <a:rPr lang="en-US" altLang="en-US" sz="2000" dirty="0">
                <a:latin typeface="Calibri" pitchFamily="34" charset="0"/>
              </a:rPr>
              <a:t> </a:t>
            </a:r>
          </a:p>
          <a:p>
            <a:pPr marL="0" indent="0" eaLnBrk="1" hangingPunct="1">
              <a:buNone/>
            </a:pPr>
            <a:endParaRPr lang="en-US" altLang="en-US" sz="2000" dirty="0">
              <a:latin typeface="Calibri" pitchFamily="34" charset="0"/>
            </a:endParaRPr>
          </a:p>
          <a:p>
            <a:pPr eaLnBrk="1" hangingPunct="1"/>
            <a:r>
              <a:rPr lang="en-US" altLang="en-US" sz="2000" dirty="0">
                <a:latin typeface="Calibri" pitchFamily="34" charset="0"/>
              </a:rPr>
              <a:t>Weaknesses - </a:t>
            </a:r>
            <a:r>
              <a:rPr lang="en-US" altLang="en-US" sz="2000" dirty="0" err="1">
                <a:latin typeface="Calibri" pitchFamily="34" charset="0"/>
              </a:rPr>
              <a:t>Slabosti</a:t>
            </a:r>
            <a:r>
              <a:rPr lang="en-US" altLang="en-US" sz="2000" dirty="0">
                <a:latin typeface="Calibri" pitchFamily="34" charset="0"/>
              </a:rPr>
              <a:t> </a:t>
            </a:r>
          </a:p>
          <a:p>
            <a:pPr eaLnBrk="1" hangingPunct="1"/>
            <a:r>
              <a:rPr lang="en-US" altLang="en-US" sz="2000" dirty="0" smtClean="0">
                <a:latin typeface="Calibri" pitchFamily="34" charset="0"/>
              </a:rPr>
              <a:t>Threats </a:t>
            </a:r>
            <a:r>
              <a:rPr lang="en-US" altLang="en-US" sz="2000" dirty="0">
                <a:latin typeface="Calibri" pitchFamily="34" charset="0"/>
              </a:rPr>
              <a:t>- </a:t>
            </a:r>
            <a:r>
              <a:rPr lang="en-US" altLang="en-US" sz="2000" dirty="0" err="1">
                <a:latin typeface="Calibri" pitchFamily="34" charset="0"/>
              </a:rPr>
              <a:t>Pretnje</a:t>
            </a:r>
            <a:endParaRPr lang="en-US" altLang="en-US" sz="2000" dirty="0">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01035517"/>
              </p:ext>
            </p:extLst>
          </p:nvPr>
        </p:nvGraphicFramePr>
        <p:xfrm>
          <a:off x="306562" y="3347120"/>
          <a:ext cx="10691430" cy="2985138"/>
        </p:xfrm>
        <a:graphic>
          <a:graphicData uri="http://schemas.openxmlformats.org/drawingml/2006/table">
            <a:tbl>
              <a:tblPr firstRow="1" bandRow="1">
                <a:tableStyleId>{5C22544A-7EE6-4342-B048-85BDC9FD1C3A}</a:tableStyleId>
              </a:tblPr>
              <a:tblGrid>
                <a:gridCol w="5345715"/>
                <a:gridCol w="5345715"/>
              </a:tblGrid>
              <a:tr h="1366114">
                <a:tc>
                  <a:txBody>
                    <a:bodyPr/>
                    <a:lstStyle/>
                    <a:p>
                      <a:r>
                        <a:rPr lang="vi-VN" sz="2000" b="1" dirty="0" smtClean="0">
                          <a:latin typeface="Calibri" pitchFamily="34" charset="0"/>
                        </a:rPr>
                        <a:t>Prednosti</a:t>
                      </a:r>
                      <a:r>
                        <a:rPr lang="vi-VN" sz="2000" dirty="0" smtClean="0">
                          <a:latin typeface="Calibri" pitchFamily="34" charset="0"/>
                        </a:rPr>
                        <a:t> </a:t>
                      </a:r>
                      <a:r>
                        <a:rPr lang="vi-VN" sz="2000" b="0" dirty="0" smtClean="0">
                          <a:latin typeface="Calibri" pitchFamily="34" charset="0"/>
                        </a:rPr>
                        <a:t>(unutar organizacije) </a:t>
                      </a:r>
                      <a:endParaRPr lang="sr-Latn-RS" sz="2000" b="0" dirty="0" smtClean="0">
                        <a:latin typeface="Calibri" pitchFamily="34" charset="0"/>
                      </a:endParaRPr>
                    </a:p>
                    <a:p>
                      <a:r>
                        <a:rPr lang="vi-VN" sz="2000" b="0" dirty="0" smtClean="0">
                          <a:latin typeface="Calibri" pitchFamily="34" charset="0"/>
                        </a:rPr>
                        <a:t>Koje su ključne prednosti organizacije (i kako ih ojačati)? </a:t>
                      </a:r>
                      <a:endParaRPr lang="en-US" sz="2000" b="0" dirty="0">
                        <a:latin typeface="Calibri" pitchFamily="34" charset="0"/>
                      </a:endParaRPr>
                    </a:p>
                  </a:txBody>
                  <a:tcPr marL="119904" marR="119904" marT="47512" marB="47512"/>
                </a:tc>
                <a:tc>
                  <a:txBody>
                    <a:bodyPr/>
                    <a:lstStyle/>
                    <a:p>
                      <a:r>
                        <a:rPr lang="vi-VN" sz="2000" dirty="0" smtClean="0">
                          <a:latin typeface="Calibri" pitchFamily="34" charset="0"/>
                        </a:rPr>
                        <a:t>Slabosti </a:t>
                      </a:r>
                      <a:r>
                        <a:rPr lang="vi-VN" sz="2000" b="0" dirty="0" smtClean="0">
                          <a:latin typeface="Calibri" pitchFamily="34" charset="0"/>
                        </a:rPr>
                        <a:t>(unutar organizacije) </a:t>
                      </a:r>
                      <a:endParaRPr lang="sr-Latn-RS" sz="2000" b="0" dirty="0" smtClean="0">
                        <a:latin typeface="Calibri" pitchFamily="34" charset="0"/>
                      </a:endParaRPr>
                    </a:p>
                    <a:p>
                      <a:r>
                        <a:rPr lang="vi-VN" sz="2000" b="0" dirty="0" smtClean="0">
                          <a:latin typeface="Calibri" pitchFamily="34" charset="0"/>
                        </a:rPr>
                        <a:t>Koje su ključne slabosti organizacije (i kako možemo da ih prevaziđemo, ili umanjimo njihov efekat)? </a:t>
                      </a:r>
                      <a:endParaRPr lang="en-US" sz="2000" b="0" dirty="0">
                        <a:latin typeface="Calibri" pitchFamily="34" charset="0"/>
                      </a:endParaRPr>
                    </a:p>
                  </a:txBody>
                  <a:tcPr marL="119904" marR="119904" marT="47512" marB="47512"/>
                </a:tc>
              </a:tr>
              <a:tr h="1575130">
                <a:tc>
                  <a:txBody>
                    <a:bodyPr/>
                    <a:lstStyle/>
                    <a:p>
                      <a:r>
                        <a:rPr lang="vi-VN" sz="2000" b="1" dirty="0" smtClean="0">
                          <a:latin typeface="Calibri" pitchFamily="34" charset="0"/>
                        </a:rPr>
                        <a:t>Mogućnosti</a:t>
                      </a:r>
                      <a:r>
                        <a:rPr lang="vi-VN" sz="2000" dirty="0" smtClean="0">
                          <a:latin typeface="Calibri" pitchFamily="34" charset="0"/>
                        </a:rPr>
                        <a:t> (van organizacije) </a:t>
                      </a:r>
                      <a:endParaRPr lang="sr-Latn-RS" sz="2000" dirty="0" smtClean="0">
                        <a:latin typeface="Calibri" pitchFamily="34" charset="0"/>
                      </a:endParaRPr>
                    </a:p>
                    <a:p>
                      <a:r>
                        <a:rPr lang="vi-VN" sz="2000" dirty="0" smtClean="0">
                          <a:latin typeface="Calibri" pitchFamily="34" charset="0"/>
                        </a:rPr>
                        <a:t>Koje mogućnosti možemo da iskoristimo (i kako možemo da razvijemo prednosti koje imamo)? </a:t>
                      </a:r>
                      <a:endParaRPr lang="en-US" sz="2000" dirty="0">
                        <a:latin typeface="Calibri" pitchFamily="34" charset="0"/>
                      </a:endParaRPr>
                    </a:p>
                  </a:txBody>
                  <a:tcPr marL="119904" marR="119904" marT="47512" marB="475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b="1" dirty="0" smtClean="0">
                          <a:latin typeface="Calibri" pitchFamily="34" charset="0"/>
                        </a:rPr>
                        <a:t>Pretnje</a:t>
                      </a:r>
                      <a:r>
                        <a:rPr lang="vi-VN" sz="2000" dirty="0" smtClean="0">
                          <a:latin typeface="Calibri" pitchFamily="34" charset="0"/>
                        </a:rPr>
                        <a:t> (van organizacije) </a:t>
                      </a:r>
                      <a:endParaRPr lang="sr-Latn-RS" sz="200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latin typeface="Calibri" pitchFamily="34" charset="0"/>
                        </a:rPr>
                        <a:t>Koje opasnosti postoje po našu organizaciju (i šta možemo da uradimo da ih izbegnemo ili prevaziđemo)</a:t>
                      </a:r>
                      <a:endParaRPr lang="en-US" sz="2000" dirty="0" smtClean="0">
                        <a:latin typeface="Calibri" pitchFamily="34" charset="0"/>
                      </a:endParaRPr>
                    </a:p>
                    <a:p>
                      <a:endParaRPr lang="en-US" sz="2000" dirty="0">
                        <a:latin typeface="Calibri" pitchFamily="34" charset="0"/>
                      </a:endParaRPr>
                    </a:p>
                  </a:txBody>
                  <a:tcPr marL="119904" marR="119904" marT="47512" marB="47512"/>
                </a:tc>
              </a:tr>
            </a:tbl>
          </a:graphicData>
        </a:graphic>
      </p:graphicFrame>
    </p:spTree>
    <p:extLst>
      <p:ext uri="{BB962C8B-B14F-4D97-AF65-F5344CB8AC3E}">
        <p14:creationId xmlns:p14="http://schemas.microsoft.com/office/powerpoint/2010/main" val="1116536594"/>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280286" y="1062814"/>
            <a:ext cx="8423097" cy="1104893"/>
          </a:xfrm>
        </p:spPr>
        <p:txBody>
          <a:bodyPr/>
          <a:lstStyle/>
          <a:p>
            <a:r>
              <a:rPr lang="en-US" dirty="0" err="1" smtClean="0">
                <a:cs typeface="Times New Roman" pitchFamily="18" charset="0"/>
              </a:rPr>
              <a:t>Prodajni</a:t>
            </a:r>
            <a:r>
              <a:rPr lang="en-US" dirty="0" smtClean="0">
                <a:cs typeface="Times New Roman" pitchFamily="18" charset="0"/>
              </a:rPr>
              <a:t> plan</a:t>
            </a:r>
            <a:endParaRPr lang="en-US" dirty="0" smtClean="0"/>
          </a:p>
        </p:txBody>
      </p:sp>
      <p:sp>
        <p:nvSpPr>
          <p:cNvPr id="108549" name="Rectangle 5"/>
          <p:cNvSpPr>
            <a:spLocks noGrp="1" noChangeArrowheads="1"/>
          </p:cNvSpPr>
          <p:nvPr>
            <p:ph sz="quarter" idx="1"/>
          </p:nvPr>
        </p:nvSpPr>
        <p:spPr>
          <a:xfrm>
            <a:off x="799359" y="2162631"/>
            <a:ext cx="10191830" cy="4275773"/>
          </a:xfrm>
        </p:spPr>
        <p:txBody>
          <a:bodyPr>
            <a:normAutofit/>
          </a:bodyPr>
          <a:lstStyle/>
          <a:p>
            <a:pPr marL="327703" indent="-327703" fontAlgn="auto">
              <a:spcAft>
                <a:spcPts val="0"/>
              </a:spcAft>
              <a:buFont typeface="Wingdings 3"/>
              <a:buChar char=""/>
              <a:defRPr/>
            </a:pPr>
            <a:r>
              <a:rPr lang="en-US" sz="2000" dirty="0" err="1" smtClean="0">
                <a:latin typeface="Calibri" pitchFamily="34" charset="0"/>
                <a:cs typeface="Calibri" pitchFamily="34" charset="0"/>
              </a:rPr>
              <a:t>Kome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prodati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robu</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šta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ponuditi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kako</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kada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gde</a:t>
            </a:r>
            <a:r>
              <a:rPr lang="en-US" sz="2000" dirty="0" smtClean="0">
                <a:latin typeface="Calibri" pitchFamily="34" charset="0"/>
                <a:cs typeface="Calibri" pitchFamily="34" charset="0"/>
              </a:rPr>
              <a:t>.</a:t>
            </a:r>
          </a:p>
          <a:p>
            <a:pPr marL="327703" indent="-327703" fontAlgn="auto">
              <a:spcAft>
                <a:spcPts val="0"/>
              </a:spcAft>
              <a:buFont typeface="Wingdings 3"/>
              <a:buChar char=""/>
              <a:defRPr/>
            </a:pPr>
            <a:r>
              <a:rPr lang="en-US" sz="2000" dirty="0" err="1" smtClean="0">
                <a:latin typeface="Calibri" pitchFamily="34" charset="0"/>
                <a:cs typeface="Calibri" pitchFamily="34" charset="0"/>
              </a:rPr>
              <a:t>Izgradnja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cenovnih</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necenovnih</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faktora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konkurentnosti</a:t>
            </a:r>
            <a:endParaRPr lang="en-US" sz="2000" dirty="0" smtClean="0">
              <a:latin typeface="Calibri" pitchFamily="34" charset="0"/>
              <a:cs typeface="Calibri" pitchFamily="34" charset="0"/>
            </a:endParaRPr>
          </a:p>
          <a:p>
            <a:pPr marL="327703" indent="-327703" fontAlgn="auto">
              <a:spcAft>
                <a:spcPts val="0"/>
              </a:spcAft>
              <a:buFont typeface="Wingdings 3"/>
              <a:buChar char=""/>
              <a:defRPr/>
            </a:pPr>
            <a:r>
              <a:rPr lang="en-US" sz="2000" dirty="0" err="1" smtClean="0">
                <a:latin typeface="Calibri" pitchFamily="34" charset="0"/>
                <a:cs typeface="Calibri" pitchFamily="34" charset="0"/>
              </a:rPr>
              <a:t>Organizacija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prodaje</a:t>
            </a:r>
            <a:endParaRPr lang="en-US" sz="2000" dirty="0" smtClean="0">
              <a:latin typeface="Calibri" pitchFamily="34" charset="0"/>
              <a:cs typeface="Calibri" pitchFamily="34" charset="0"/>
            </a:endParaRPr>
          </a:p>
          <a:p>
            <a:pPr marL="327703" indent="-327703" fontAlgn="auto">
              <a:spcAft>
                <a:spcPts val="0"/>
              </a:spcAft>
              <a:buFont typeface="Wingdings 3"/>
              <a:buChar char=""/>
              <a:defRPr/>
            </a:pPr>
            <a:r>
              <a:rPr lang="en-US" sz="2000" dirty="0" err="1" smtClean="0">
                <a:latin typeface="Calibri" pitchFamily="34" charset="0"/>
                <a:cs typeface="Calibri" pitchFamily="34" charset="0"/>
              </a:rPr>
              <a:t>Predvideti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više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scenarija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prodaje</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325096221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500" fill="hold"/>
                                        <p:tgtEl>
                                          <p:spTgt spid="108546"/>
                                        </p:tgtEl>
                                        <p:attrNameLst>
                                          <p:attrName>ppt_w</p:attrName>
                                        </p:attrNameLst>
                                      </p:cBhvr>
                                      <p:tavLst>
                                        <p:tav tm="0">
                                          <p:val>
                                            <p:fltVal val="0"/>
                                          </p:val>
                                        </p:tav>
                                        <p:tav tm="100000">
                                          <p:val>
                                            <p:strVal val="#ppt_w"/>
                                          </p:val>
                                        </p:tav>
                                      </p:tavLst>
                                    </p:anim>
                                    <p:anim calcmode="lin" valueType="num">
                                      <p:cBhvr>
                                        <p:cTn id="8" dur="500" fill="hold"/>
                                        <p:tgtEl>
                                          <p:spTgt spid="108546"/>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8549">
                                            <p:txEl>
                                              <p:pRg st="0" end="0"/>
                                            </p:txEl>
                                          </p:spTgt>
                                        </p:tgtEl>
                                        <p:attrNameLst>
                                          <p:attrName>style.visibility</p:attrName>
                                        </p:attrNameLst>
                                      </p:cBhvr>
                                      <p:to>
                                        <p:strVal val="visible"/>
                                      </p:to>
                                    </p:set>
                                    <p:anim calcmode="lin" valueType="num">
                                      <p:cBhvr additive="base">
                                        <p:cTn id="11" dur="500" fill="hold"/>
                                        <p:tgtEl>
                                          <p:spTgt spid="10854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854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8549">
                                            <p:txEl>
                                              <p:pRg st="1" end="1"/>
                                            </p:txEl>
                                          </p:spTgt>
                                        </p:tgtEl>
                                        <p:attrNameLst>
                                          <p:attrName>style.visibility</p:attrName>
                                        </p:attrNameLst>
                                      </p:cBhvr>
                                      <p:to>
                                        <p:strVal val="visible"/>
                                      </p:to>
                                    </p:set>
                                    <p:anim calcmode="lin" valueType="num">
                                      <p:cBhvr additive="base">
                                        <p:cTn id="15" dur="500" fill="hold"/>
                                        <p:tgtEl>
                                          <p:spTgt spid="10854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854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8549">
                                            <p:txEl>
                                              <p:pRg st="2" end="2"/>
                                            </p:txEl>
                                          </p:spTgt>
                                        </p:tgtEl>
                                        <p:attrNameLst>
                                          <p:attrName>style.visibility</p:attrName>
                                        </p:attrNameLst>
                                      </p:cBhvr>
                                      <p:to>
                                        <p:strVal val="visible"/>
                                      </p:to>
                                    </p:set>
                                    <p:anim calcmode="lin" valueType="num">
                                      <p:cBhvr additive="base">
                                        <p:cTn id="19" dur="500" fill="hold"/>
                                        <p:tgtEl>
                                          <p:spTgt spid="1085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8549">
                                            <p:txEl>
                                              <p:pRg st="3" end="3"/>
                                            </p:txEl>
                                          </p:spTgt>
                                        </p:tgtEl>
                                        <p:attrNameLst>
                                          <p:attrName>style.visibility</p:attrName>
                                        </p:attrNameLst>
                                      </p:cBhvr>
                                      <p:to>
                                        <p:strVal val="visible"/>
                                      </p:to>
                                    </p:set>
                                    <p:anim calcmode="lin" valueType="num">
                                      <p:cBhvr additive="base">
                                        <p:cTn id="23" dur="500" fill="hold"/>
                                        <p:tgtEl>
                                          <p:spTgt spid="10854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854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9"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err="1" smtClean="0"/>
              <a:t>Kanali</a:t>
            </a:r>
            <a:r>
              <a:rPr lang="en-US" dirty="0" smtClean="0"/>
              <a:t> </a:t>
            </a:r>
            <a:r>
              <a:rPr lang="en-US" dirty="0" err="1" smtClean="0"/>
              <a:t>distribucije</a:t>
            </a:r>
            <a:endParaRPr lang="en-US" dirty="0" smtClean="0"/>
          </a:p>
        </p:txBody>
      </p:sp>
      <p:sp>
        <p:nvSpPr>
          <p:cNvPr id="5" name="AutoShape 5"/>
          <p:cNvSpPr>
            <a:spLocks noChangeArrowheads="1"/>
          </p:cNvSpPr>
          <p:nvPr/>
        </p:nvSpPr>
        <p:spPr bwMode="auto">
          <a:xfrm>
            <a:off x="926530" y="2741002"/>
            <a:ext cx="1686148" cy="418999"/>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spcBef>
                <a:spcPct val="20000"/>
              </a:spcBef>
              <a:buClr>
                <a:schemeClr val="tx1"/>
              </a:buClr>
              <a:buSzPct val="75000"/>
              <a:buFont typeface="Monotype Sorts"/>
              <a:buNone/>
            </a:pPr>
            <a:r>
              <a:rPr lang="sr-Latn-CS" dirty="0">
                <a:solidFill>
                  <a:srgbClr val="000000"/>
                </a:solidFill>
                <a:effectLst>
                  <a:outerShdw blurRad="38100" dist="38100" dir="2700000" algn="tl">
                    <a:srgbClr val="FFFFFF"/>
                  </a:outerShdw>
                </a:effectLst>
                <a:latin typeface="Arial" pitchFamily="34" charset="0"/>
                <a:cs typeface="Arial" pitchFamily="34" charset="0"/>
              </a:rPr>
              <a:t>Proizvođač</a:t>
            </a:r>
            <a:endParaRPr lang="en-US" dirty="0">
              <a:solidFill>
                <a:srgbClr val="000000"/>
              </a:solidFill>
              <a:effectLst>
                <a:outerShdw blurRad="38100" dist="38100" dir="2700000" algn="tl">
                  <a:srgbClr val="FFFFFF"/>
                </a:outerShdw>
              </a:effectLst>
              <a:cs typeface="Arial" pitchFamily="34" charset="0"/>
            </a:endParaRPr>
          </a:p>
        </p:txBody>
      </p:sp>
      <p:sp>
        <p:nvSpPr>
          <p:cNvPr id="6" name="AutoShape 6"/>
          <p:cNvSpPr>
            <a:spLocks noChangeArrowheads="1"/>
          </p:cNvSpPr>
          <p:nvPr/>
        </p:nvSpPr>
        <p:spPr bwMode="auto">
          <a:xfrm>
            <a:off x="2815641" y="2741002"/>
            <a:ext cx="1686148" cy="418999"/>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spcBef>
                <a:spcPct val="20000"/>
              </a:spcBef>
              <a:buClr>
                <a:schemeClr val="tx1"/>
              </a:buClr>
              <a:buSzPct val="75000"/>
              <a:buFont typeface="Monotype Sorts"/>
              <a:buNone/>
            </a:pPr>
            <a:r>
              <a:rPr lang="sr-Latn-CS" dirty="0">
                <a:solidFill>
                  <a:srgbClr val="000000"/>
                </a:solidFill>
                <a:latin typeface="Arial" pitchFamily="34" charset="0"/>
                <a:cs typeface="Arial" pitchFamily="34" charset="0"/>
              </a:rPr>
              <a:t>Proizvođač</a:t>
            </a:r>
            <a:endParaRPr lang="en-US" dirty="0">
              <a:solidFill>
                <a:srgbClr val="000000"/>
              </a:solidFill>
              <a:effectLst>
                <a:outerShdw blurRad="38100" dist="38100" dir="2700000" algn="tl">
                  <a:srgbClr val="FFFFFF"/>
                </a:outerShdw>
              </a:effectLst>
              <a:cs typeface="Arial" pitchFamily="34" charset="0"/>
            </a:endParaRPr>
          </a:p>
        </p:txBody>
      </p:sp>
      <p:sp>
        <p:nvSpPr>
          <p:cNvPr id="7" name="AutoShape 7"/>
          <p:cNvSpPr>
            <a:spLocks noChangeArrowheads="1"/>
          </p:cNvSpPr>
          <p:nvPr/>
        </p:nvSpPr>
        <p:spPr bwMode="auto">
          <a:xfrm>
            <a:off x="4770324" y="2741002"/>
            <a:ext cx="1686148" cy="418999"/>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spcBef>
                <a:spcPct val="20000"/>
              </a:spcBef>
              <a:buClr>
                <a:schemeClr val="tx1"/>
              </a:buClr>
              <a:buSzPct val="75000"/>
              <a:buFont typeface="Monotype Sorts"/>
              <a:buNone/>
            </a:pPr>
            <a:r>
              <a:rPr lang="sr-Latn-CS">
                <a:solidFill>
                  <a:srgbClr val="000000"/>
                </a:solidFill>
                <a:effectLst>
                  <a:outerShdw blurRad="38100" dist="38100" dir="2700000" algn="tl">
                    <a:srgbClr val="FFFFFF"/>
                  </a:outerShdw>
                </a:effectLst>
                <a:latin typeface="Arial" pitchFamily="34" charset="0"/>
                <a:cs typeface="Arial" pitchFamily="34" charset="0"/>
              </a:rPr>
              <a:t>Proizvođač</a:t>
            </a:r>
            <a:endParaRPr lang="en-US">
              <a:solidFill>
                <a:srgbClr val="000000"/>
              </a:solidFill>
              <a:effectLst>
                <a:outerShdw blurRad="38100" dist="38100" dir="2700000" algn="tl">
                  <a:srgbClr val="FFFFFF"/>
                </a:outerShdw>
              </a:effectLst>
              <a:cs typeface="Arial" pitchFamily="34" charset="0"/>
            </a:endParaRPr>
          </a:p>
        </p:txBody>
      </p:sp>
      <p:sp>
        <p:nvSpPr>
          <p:cNvPr id="8" name="AutoShape 8"/>
          <p:cNvSpPr>
            <a:spLocks noChangeArrowheads="1"/>
          </p:cNvSpPr>
          <p:nvPr/>
        </p:nvSpPr>
        <p:spPr bwMode="auto">
          <a:xfrm>
            <a:off x="6659435" y="2741002"/>
            <a:ext cx="1686148" cy="418999"/>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a:spcBef>
                <a:spcPct val="20000"/>
              </a:spcBef>
              <a:buClr>
                <a:schemeClr val="tx1"/>
              </a:buClr>
              <a:buSzPct val="75000"/>
              <a:buFont typeface="Monotype Sorts"/>
              <a:buNone/>
            </a:pPr>
            <a:r>
              <a:rPr lang="sr-Latn-CS">
                <a:solidFill>
                  <a:srgbClr val="000000"/>
                </a:solidFill>
                <a:effectLst>
                  <a:outerShdw blurRad="38100" dist="38100" dir="2700000" algn="tl">
                    <a:srgbClr val="FFFFFF"/>
                  </a:outerShdw>
                </a:effectLst>
                <a:latin typeface="Arial" pitchFamily="34" charset="0"/>
                <a:cs typeface="Arial" pitchFamily="34" charset="0"/>
              </a:rPr>
              <a:t>Proizvođač</a:t>
            </a:r>
            <a:endParaRPr lang="en-US">
              <a:solidFill>
                <a:srgbClr val="000000"/>
              </a:solidFill>
              <a:effectLst>
                <a:outerShdw blurRad="38100" dist="38100" dir="2700000" algn="tl">
                  <a:srgbClr val="FFFFFF"/>
                </a:outerShdw>
              </a:effectLst>
              <a:cs typeface="Arial" pitchFamily="34" charset="0"/>
            </a:endParaRPr>
          </a:p>
        </p:txBody>
      </p:sp>
      <p:sp>
        <p:nvSpPr>
          <p:cNvPr id="9" name="AutoShape 9"/>
          <p:cNvSpPr>
            <a:spLocks noChangeArrowheads="1"/>
          </p:cNvSpPr>
          <p:nvPr/>
        </p:nvSpPr>
        <p:spPr bwMode="auto">
          <a:xfrm>
            <a:off x="940582" y="6437764"/>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pitchFamily="2" charset="2"/>
              <a:buNone/>
              <a:defRPr/>
            </a:pPr>
            <a:r>
              <a:rPr lang="sr-Latn-CS" dirty="0">
                <a:solidFill>
                  <a:schemeClr val="tx1"/>
                </a:solidFill>
                <a:latin typeface="Arial" pitchFamily="34" charset="0"/>
                <a:cs typeface="Arial" pitchFamily="34" charset="0"/>
              </a:rPr>
              <a:t>Potrošač</a:t>
            </a:r>
            <a:endParaRPr lang="en-US" dirty="0">
              <a:solidFill>
                <a:schemeClr val="tx1"/>
              </a:solidFill>
              <a:latin typeface="Arial" pitchFamily="34" charset="0"/>
              <a:cs typeface="Arial" pitchFamily="34" charset="0"/>
            </a:endParaRPr>
          </a:p>
        </p:txBody>
      </p:sp>
      <p:sp>
        <p:nvSpPr>
          <p:cNvPr id="10" name="AutoShape 10"/>
          <p:cNvSpPr>
            <a:spLocks noChangeArrowheads="1"/>
          </p:cNvSpPr>
          <p:nvPr/>
        </p:nvSpPr>
        <p:spPr bwMode="auto">
          <a:xfrm>
            <a:off x="2815641" y="6437764"/>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a:buNone/>
              <a:defRPr/>
            </a:pPr>
            <a:r>
              <a:rPr lang="sr-Latn-CS" dirty="0">
                <a:solidFill>
                  <a:schemeClr val="tx1"/>
                </a:solidFill>
                <a:latin typeface="Arial" pitchFamily="34" charset="0"/>
                <a:cs typeface="Arial" pitchFamily="34" charset="0"/>
              </a:rPr>
              <a:t>Potrošač</a:t>
            </a:r>
            <a:endParaRPr lang="en-US" dirty="0">
              <a:solidFill>
                <a:schemeClr val="tx1"/>
              </a:solidFill>
              <a:latin typeface="Arial" pitchFamily="34" charset="0"/>
              <a:cs typeface="Arial" pitchFamily="34" charset="0"/>
            </a:endParaRPr>
          </a:p>
        </p:txBody>
      </p:sp>
      <p:sp>
        <p:nvSpPr>
          <p:cNvPr id="11" name="AutoShape 11"/>
          <p:cNvSpPr>
            <a:spLocks noChangeArrowheads="1"/>
          </p:cNvSpPr>
          <p:nvPr/>
        </p:nvSpPr>
        <p:spPr bwMode="auto">
          <a:xfrm>
            <a:off x="4770324" y="6437764"/>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a:buNone/>
              <a:defRPr/>
            </a:pPr>
            <a:r>
              <a:rPr lang="sr-Latn-CS">
                <a:solidFill>
                  <a:schemeClr val="tx1"/>
                </a:solidFill>
                <a:latin typeface="Arial" pitchFamily="34" charset="0"/>
                <a:cs typeface="Arial" pitchFamily="34" charset="0"/>
              </a:rPr>
              <a:t>Potrošač</a:t>
            </a:r>
            <a:endParaRPr lang="en-US">
              <a:solidFill>
                <a:schemeClr val="tx1"/>
              </a:solidFill>
              <a:latin typeface="Arial" pitchFamily="34" charset="0"/>
              <a:cs typeface="Arial" pitchFamily="34" charset="0"/>
            </a:endParaRPr>
          </a:p>
        </p:txBody>
      </p:sp>
      <p:sp>
        <p:nvSpPr>
          <p:cNvPr id="12" name="AutoShape 12"/>
          <p:cNvSpPr>
            <a:spLocks noChangeArrowheads="1"/>
          </p:cNvSpPr>
          <p:nvPr/>
        </p:nvSpPr>
        <p:spPr bwMode="auto">
          <a:xfrm>
            <a:off x="6659435" y="6437764"/>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a:buNone/>
              <a:defRPr/>
            </a:pPr>
            <a:r>
              <a:rPr lang="sr-Latn-CS" dirty="0">
                <a:solidFill>
                  <a:schemeClr val="tx1"/>
                </a:solidFill>
                <a:latin typeface="Arial" pitchFamily="34" charset="0"/>
                <a:cs typeface="Arial" pitchFamily="34" charset="0"/>
              </a:rPr>
              <a:t>Potrošač</a:t>
            </a:r>
            <a:endParaRPr lang="en-US" dirty="0">
              <a:solidFill>
                <a:schemeClr val="tx1"/>
              </a:solidFill>
              <a:latin typeface="Arial" pitchFamily="34" charset="0"/>
              <a:cs typeface="Arial" pitchFamily="34" charset="0"/>
            </a:endParaRPr>
          </a:p>
        </p:txBody>
      </p:sp>
      <p:sp>
        <p:nvSpPr>
          <p:cNvPr id="13" name="AutoShape 13"/>
          <p:cNvSpPr>
            <a:spLocks noChangeArrowheads="1"/>
          </p:cNvSpPr>
          <p:nvPr/>
        </p:nvSpPr>
        <p:spPr bwMode="auto">
          <a:xfrm>
            <a:off x="2815641" y="5711938"/>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a:buNone/>
              <a:defRPr/>
            </a:pPr>
            <a:r>
              <a:rPr lang="sr-Latn-CS" dirty="0">
                <a:solidFill>
                  <a:schemeClr val="tx1"/>
                </a:solidFill>
                <a:latin typeface="Arial" pitchFamily="34" charset="0"/>
                <a:cs typeface="Arial" pitchFamily="34" charset="0"/>
              </a:rPr>
              <a:t>Maloprodaja</a:t>
            </a:r>
            <a:endParaRPr lang="en-US" dirty="0">
              <a:solidFill>
                <a:schemeClr val="tx1"/>
              </a:solidFill>
              <a:latin typeface="Arial" pitchFamily="34" charset="0"/>
              <a:cs typeface="Arial" pitchFamily="34" charset="0"/>
            </a:endParaRPr>
          </a:p>
        </p:txBody>
      </p:sp>
      <p:sp>
        <p:nvSpPr>
          <p:cNvPr id="14" name="AutoShape 14"/>
          <p:cNvSpPr>
            <a:spLocks noChangeArrowheads="1"/>
          </p:cNvSpPr>
          <p:nvPr/>
        </p:nvSpPr>
        <p:spPr bwMode="auto">
          <a:xfrm>
            <a:off x="4770324" y="5711938"/>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a:buNone/>
              <a:defRPr/>
            </a:pPr>
            <a:r>
              <a:rPr lang="sr-Latn-CS">
                <a:solidFill>
                  <a:schemeClr val="tx1"/>
                </a:solidFill>
                <a:latin typeface="Arial" pitchFamily="34" charset="0"/>
                <a:cs typeface="Arial" pitchFamily="34" charset="0"/>
              </a:rPr>
              <a:t>Maloprodaja</a:t>
            </a:r>
            <a:endParaRPr lang="en-US">
              <a:solidFill>
                <a:schemeClr val="tx1"/>
              </a:solidFill>
              <a:latin typeface="Arial" pitchFamily="34" charset="0"/>
              <a:cs typeface="Arial" pitchFamily="34" charset="0"/>
            </a:endParaRPr>
          </a:p>
        </p:txBody>
      </p:sp>
      <p:sp>
        <p:nvSpPr>
          <p:cNvPr id="15" name="AutoShape 15"/>
          <p:cNvSpPr>
            <a:spLocks noChangeArrowheads="1"/>
          </p:cNvSpPr>
          <p:nvPr/>
        </p:nvSpPr>
        <p:spPr bwMode="auto">
          <a:xfrm>
            <a:off x="6659435" y="5711938"/>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a:buNone/>
              <a:defRPr/>
            </a:pPr>
            <a:r>
              <a:rPr lang="sr-Latn-CS">
                <a:solidFill>
                  <a:schemeClr val="tx1"/>
                </a:solidFill>
                <a:latin typeface="Arial" pitchFamily="34" charset="0"/>
                <a:cs typeface="Arial" pitchFamily="34" charset="0"/>
              </a:rPr>
              <a:t>Maloprodaja</a:t>
            </a:r>
            <a:endParaRPr lang="en-US">
              <a:solidFill>
                <a:schemeClr val="tx1"/>
              </a:solidFill>
              <a:latin typeface="Arial" pitchFamily="34" charset="0"/>
              <a:cs typeface="Arial" pitchFamily="34" charset="0"/>
            </a:endParaRPr>
          </a:p>
        </p:txBody>
      </p:sp>
      <p:sp>
        <p:nvSpPr>
          <p:cNvPr id="16" name="AutoShape 16"/>
          <p:cNvSpPr>
            <a:spLocks noChangeArrowheads="1"/>
          </p:cNvSpPr>
          <p:nvPr/>
        </p:nvSpPr>
        <p:spPr bwMode="auto">
          <a:xfrm>
            <a:off x="4770324" y="4972916"/>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a:buNone/>
              <a:defRPr/>
            </a:pPr>
            <a:r>
              <a:rPr lang="sr-Latn-CS" dirty="0">
                <a:latin typeface="Arial" pitchFamily="34" charset="0"/>
                <a:cs typeface="Arial" pitchFamily="34" charset="0"/>
              </a:rPr>
              <a:t>Veleprodaja</a:t>
            </a:r>
            <a:endParaRPr lang="en-US" dirty="0">
              <a:latin typeface="Arial" pitchFamily="34" charset="0"/>
              <a:cs typeface="Arial" pitchFamily="34" charset="0"/>
            </a:endParaRPr>
          </a:p>
        </p:txBody>
      </p:sp>
      <p:sp>
        <p:nvSpPr>
          <p:cNvPr id="17" name="AutoShape 17"/>
          <p:cNvSpPr>
            <a:spLocks noChangeArrowheads="1"/>
          </p:cNvSpPr>
          <p:nvPr/>
        </p:nvSpPr>
        <p:spPr bwMode="auto">
          <a:xfrm>
            <a:off x="6659435" y="4972916"/>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a:buNone/>
              <a:defRPr/>
            </a:pPr>
            <a:r>
              <a:rPr lang="sr-Latn-CS" dirty="0">
                <a:latin typeface="Arial" pitchFamily="34" charset="0"/>
                <a:cs typeface="Arial" pitchFamily="34" charset="0"/>
              </a:rPr>
              <a:t>Veleprodaja</a:t>
            </a:r>
            <a:endParaRPr lang="en-US" dirty="0">
              <a:latin typeface="Arial" pitchFamily="34" charset="0"/>
              <a:cs typeface="Arial" pitchFamily="34" charset="0"/>
            </a:endParaRPr>
          </a:p>
        </p:txBody>
      </p:sp>
      <p:sp>
        <p:nvSpPr>
          <p:cNvPr id="18" name="AutoShape 18"/>
          <p:cNvSpPr>
            <a:spLocks noChangeArrowheads="1"/>
          </p:cNvSpPr>
          <p:nvPr/>
        </p:nvSpPr>
        <p:spPr bwMode="auto">
          <a:xfrm>
            <a:off x="6671925" y="4233894"/>
            <a:ext cx="1686148" cy="420648"/>
          </a:xfrm>
          <a:prstGeom prst="roundRect">
            <a:avLst>
              <a:gd name="adj" fmla="val 16667"/>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algn="ctr" fontAlgn="auto">
              <a:spcBef>
                <a:spcPct val="20000"/>
              </a:spcBef>
              <a:spcAft>
                <a:spcPts val="0"/>
              </a:spcAft>
              <a:buClr>
                <a:schemeClr val="tx1"/>
              </a:buClr>
              <a:buSzPct val="75000"/>
              <a:buFont typeface="Monotype Sorts"/>
              <a:buNone/>
              <a:defRPr/>
            </a:pPr>
            <a:r>
              <a:rPr lang="en-US" dirty="0">
                <a:latin typeface="Arial" pitchFamily="34" charset="0"/>
                <a:cs typeface="Arial" pitchFamily="34" charset="0"/>
              </a:rPr>
              <a:t>Agent</a:t>
            </a:r>
          </a:p>
        </p:txBody>
      </p:sp>
      <p:sp>
        <p:nvSpPr>
          <p:cNvPr id="19" name="Line 19"/>
          <p:cNvSpPr>
            <a:spLocks noChangeShapeType="1"/>
          </p:cNvSpPr>
          <p:nvPr/>
        </p:nvSpPr>
        <p:spPr bwMode="auto">
          <a:xfrm>
            <a:off x="1675930" y="3295268"/>
            <a:ext cx="0" cy="3167239"/>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0" name="Line 20"/>
          <p:cNvSpPr>
            <a:spLocks noChangeShapeType="1"/>
          </p:cNvSpPr>
          <p:nvPr/>
        </p:nvSpPr>
        <p:spPr bwMode="auto">
          <a:xfrm flipH="1">
            <a:off x="3624368" y="3295268"/>
            <a:ext cx="0" cy="2375429"/>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1" name="Line 21"/>
          <p:cNvSpPr>
            <a:spLocks noChangeShapeType="1"/>
          </p:cNvSpPr>
          <p:nvPr/>
        </p:nvSpPr>
        <p:spPr bwMode="auto">
          <a:xfrm>
            <a:off x="5572806" y="3295268"/>
            <a:ext cx="0" cy="1662801"/>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2" name="Line 22"/>
          <p:cNvSpPr>
            <a:spLocks noChangeShapeType="1"/>
          </p:cNvSpPr>
          <p:nvPr/>
        </p:nvSpPr>
        <p:spPr bwMode="auto">
          <a:xfrm flipH="1">
            <a:off x="7494703" y="3295268"/>
            <a:ext cx="0" cy="950172"/>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3" name="Line 23"/>
          <p:cNvSpPr>
            <a:spLocks noChangeShapeType="1"/>
          </p:cNvSpPr>
          <p:nvPr/>
        </p:nvSpPr>
        <p:spPr bwMode="auto">
          <a:xfrm>
            <a:off x="7480651" y="4674337"/>
            <a:ext cx="1562" cy="315075"/>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4" name="Line 24"/>
          <p:cNvSpPr>
            <a:spLocks noChangeShapeType="1"/>
          </p:cNvSpPr>
          <p:nvPr/>
        </p:nvSpPr>
        <p:spPr bwMode="auto">
          <a:xfrm>
            <a:off x="5558755" y="5410061"/>
            <a:ext cx="1561" cy="315075"/>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5" name="Line 25"/>
          <p:cNvSpPr>
            <a:spLocks noChangeShapeType="1"/>
          </p:cNvSpPr>
          <p:nvPr/>
        </p:nvSpPr>
        <p:spPr bwMode="auto">
          <a:xfrm>
            <a:off x="7446304" y="5410061"/>
            <a:ext cx="1562" cy="315075"/>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6" name="Line 26"/>
          <p:cNvSpPr>
            <a:spLocks noChangeShapeType="1"/>
          </p:cNvSpPr>
          <p:nvPr/>
        </p:nvSpPr>
        <p:spPr bwMode="auto">
          <a:xfrm>
            <a:off x="5558755" y="6145784"/>
            <a:ext cx="1561" cy="315075"/>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7" name="Line 27"/>
          <p:cNvSpPr>
            <a:spLocks noChangeShapeType="1"/>
          </p:cNvSpPr>
          <p:nvPr/>
        </p:nvSpPr>
        <p:spPr bwMode="auto">
          <a:xfrm>
            <a:off x="7446304" y="6145784"/>
            <a:ext cx="1562" cy="315075"/>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8" name="Line 28"/>
          <p:cNvSpPr>
            <a:spLocks noChangeShapeType="1"/>
          </p:cNvSpPr>
          <p:nvPr/>
        </p:nvSpPr>
        <p:spPr bwMode="auto">
          <a:xfrm>
            <a:off x="3602510" y="6145784"/>
            <a:ext cx="1562" cy="315075"/>
          </a:xfrm>
          <a:prstGeom prst="line">
            <a:avLst/>
          </a:prstGeom>
          <a:ln>
            <a:headEnd/>
            <a:tailEnd type="triangle" w="med" len="med"/>
          </a:ln>
        </p:spPr>
        <p:style>
          <a:lnRef idx="2">
            <a:schemeClr val="accent1"/>
          </a:lnRef>
          <a:fillRef idx="1">
            <a:schemeClr val="lt1"/>
          </a:fillRef>
          <a:effectRef idx="0">
            <a:schemeClr val="accent1"/>
          </a:effectRef>
          <a:fontRef idx="minor">
            <a:schemeClr val="dk1"/>
          </a:fontRef>
        </p:style>
        <p:txBody>
          <a:bodyPr wrap="none" lIns="92075" tIns="46038" rIns="92075" bIns="46038" anchor="ctr"/>
          <a:lstStyle/>
          <a:p>
            <a:pPr fontAlgn="auto">
              <a:spcBef>
                <a:spcPts val="0"/>
              </a:spcBef>
              <a:spcAft>
                <a:spcPts val="0"/>
              </a:spcAft>
              <a:defRPr/>
            </a:pPr>
            <a:endParaRPr lang="en-US"/>
          </a:p>
        </p:txBody>
      </p:sp>
      <p:sp>
        <p:nvSpPr>
          <p:cNvPr id="2" name="Rectangle 1"/>
          <p:cNvSpPr/>
          <p:nvPr/>
        </p:nvSpPr>
        <p:spPr>
          <a:xfrm>
            <a:off x="666602" y="1834952"/>
            <a:ext cx="8712968" cy="830997"/>
          </a:xfrm>
          <a:prstGeom prst="rect">
            <a:avLst/>
          </a:prstGeom>
        </p:spPr>
        <p:txBody>
          <a:bodyPr wrap="square">
            <a:spAutoFit/>
          </a:bodyPr>
          <a:lstStyle/>
          <a:p>
            <a:r>
              <a:rPr lang="en-US" sz="2400" dirty="0" err="1">
                <a:latin typeface="Calibri" pitchFamily="34" charset="0"/>
                <a:cs typeface="Calibri" pitchFamily="34" charset="0"/>
              </a:rPr>
              <a:t>Kanali</a:t>
            </a:r>
            <a:r>
              <a:rPr lang="en-US" sz="2400" dirty="0">
                <a:latin typeface="Calibri" pitchFamily="34" charset="0"/>
                <a:cs typeface="Calibri" pitchFamily="34" charset="0"/>
              </a:rPr>
              <a:t> </a:t>
            </a:r>
            <a:r>
              <a:rPr lang="en-US" sz="2400" dirty="0" err="1">
                <a:latin typeface="Calibri" pitchFamily="34" charset="0"/>
                <a:cs typeface="Calibri" pitchFamily="34" charset="0"/>
              </a:rPr>
              <a:t>prodaje</a:t>
            </a:r>
            <a:r>
              <a:rPr lang="en-US" sz="2400" dirty="0">
                <a:latin typeface="Calibri" pitchFamily="34" charset="0"/>
                <a:cs typeface="Calibri" pitchFamily="34" charset="0"/>
              </a:rPr>
              <a:t> </a:t>
            </a:r>
            <a:r>
              <a:rPr lang="en-US" sz="2400" dirty="0" err="1">
                <a:latin typeface="Calibri" pitchFamily="34" charset="0"/>
                <a:cs typeface="Calibri" pitchFamily="34" charset="0"/>
              </a:rPr>
              <a:t>opisuju</a:t>
            </a:r>
            <a:r>
              <a:rPr lang="en-US" sz="2400" dirty="0">
                <a:latin typeface="Calibri" pitchFamily="34" charset="0"/>
                <a:cs typeface="Calibri" pitchFamily="34" charset="0"/>
              </a:rPr>
              <a:t> </a:t>
            </a:r>
            <a:r>
              <a:rPr lang="en-US" sz="2400" dirty="0" err="1">
                <a:latin typeface="Calibri" pitchFamily="34" charset="0"/>
                <a:cs typeface="Calibri" pitchFamily="34" charset="0"/>
              </a:rPr>
              <a:t>kako</a:t>
            </a:r>
            <a:r>
              <a:rPr lang="en-US" sz="2400" dirty="0">
                <a:latin typeface="Calibri" pitchFamily="34" charset="0"/>
                <a:cs typeface="Calibri" pitchFamily="34" charset="0"/>
              </a:rPr>
              <a:t> </a:t>
            </a:r>
            <a:r>
              <a:rPr lang="en-US" sz="2400" dirty="0" err="1">
                <a:latin typeface="Calibri" pitchFamily="34" charset="0"/>
                <a:cs typeface="Calibri" pitchFamily="34" charset="0"/>
              </a:rPr>
              <a:t>kompanija</a:t>
            </a:r>
            <a:r>
              <a:rPr lang="en-US" sz="2400" dirty="0">
                <a:latin typeface="Calibri" pitchFamily="34" charset="0"/>
                <a:cs typeface="Calibri" pitchFamily="34" charset="0"/>
              </a:rPr>
              <a:t> </a:t>
            </a:r>
            <a:r>
              <a:rPr lang="en-US" sz="2400" dirty="0" err="1">
                <a:latin typeface="Calibri" pitchFamily="34" charset="0"/>
                <a:cs typeface="Calibri" pitchFamily="34" charset="0"/>
              </a:rPr>
              <a:t>ostvaruje</a:t>
            </a:r>
            <a:r>
              <a:rPr lang="en-US" sz="2400" dirty="0">
                <a:latin typeface="Calibri" pitchFamily="34" charset="0"/>
                <a:cs typeface="Calibri" pitchFamily="34" charset="0"/>
              </a:rPr>
              <a:t> </a:t>
            </a:r>
            <a:r>
              <a:rPr lang="en-US" sz="2400" dirty="0" err="1">
                <a:latin typeface="Calibri" pitchFamily="34" charset="0"/>
                <a:cs typeface="Calibri" pitchFamily="34" charset="0"/>
              </a:rPr>
              <a:t>komunikaciju</a:t>
            </a:r>
            <a:r>
              <a:rPr lang="en-US" sz="2400" dirty="0">
                <a:latin typeface="Calibri" pitchFamily="34" charset="0"/>
                <a:cs typeface="Calibri" pitchFamily="34" charset="0"/>
              </a:rPr>
              <a:t> </a:t>
            </a:r>
            <a:r>
              <a:rPr lang="en-US" sz="2400" dirty="0" smtClean="0">
                <a:latin typeface="Calibri" pitchFamily="34" charset="0"/>
                <a:cs typeface="Calibri" pitchFamily="34" charset="0"/>
              </a:rPr>
              <a:t>i</a:t>
            </a:r>
            <a:r>
              <a:rPr lang="sr-Latn-RS" sz="2400" dirty="0" smtClean="0">
                <a:latin typeface="Calibri" pitchFamily="34" charset="0"/>
                <a:cs typeface="Calibri" pitchFamily="34" charset="0"/>
              </a:rPr>
              <a:t> </a:t>
            </a:r>
            <a:r>
              <a:rPr lang="en-US" sz="2400" dirty="0" err="1" smtClean="0">
                <a:latin typeface="Calibri" pitchFamily="34" charset="0"/>
                <a:cs typeface="Calibri" pitchFamily="34" charset="0"/>
              </a:rPr>
              <a:t>osvaja</a:t>
            </a:r>
            <a:r>
              <a:rPr lang="en-US" sz="2400" dirty="0" smtClean="0">
                <a:latin typeface="Calibri" pitchFamily="34" charset="0"/>
                <a:cs typeface="Calibri" pitchFamily="34" charset="0"/>
              </a:rPr>
              <a:t> </a:t>
            </a:r>
            <a:r>
              <a:rPr lang="en-US" sz="2400" dirty="0" err="1">
                <a:latin typeface="Calibri" pitchFamily="34" charset="0"/>
                <a:cs typeface="Calibri" pitchFamily="34" charset="0"/>
              </a:rPr>
              <a:t>segmentirane</a:t>
            </a:r>
            <a:r>
              <a:rPr lang="en-US" sz="2400" dirty="0">
                <a:latin typeface="Calibri" pitchFamily="34" charset="0"/>
                <a:cs typeface="Calibri" pitchFamily="34" charset="0"/>
              </a:rPr>
              <a:t> </a:t>
            </a:r>
            <a:r>
              <a:rPr lang="en-US" sz="2400" dirty="0" err="1">
                <a:latin typeface="Calibri" pitchFamily="34" charset="0"/>
                <a:cs typeface="Calibri" pitchFamily="34" charset="0"/>
              </a:rPr>
              <a:t>kupce</a:t>
            </a:r>
            <a:r>
              <a:rPr lang="en-US" sz="2400" dirty="0">
                <a:latin typeface="Calibri" pitchFamily="34" charset="0"/>
                <a:cs typeface="Calibri" pitchFamily="34" charset="0"/>
              </a:rPr>
              <a:t> </a:t>
            </a:r>
            <a:r>
              <a:rPr lang="en-US" sz="2400" dirty="0" err="1" smtClean="0">
                <a:latin typeface="Calibri" pitchFamily="34" charset="0"/>
                <a:cs typeface="Calibri" pitchFamily="34" charset="0"/>
              </a:rPr>
              <a:t>kako</a:t>
            </a:r>
            <a:r>
              <a:rPr lang="en-US" sz="2400" dirty="0" smtClean="0">
                <a:latin typeface="Calibri" pitchFamily="34" charset="0"/>
                <a:cs typeface="Calibri" pitchFamily="34" charset="0"/>
              </a:rPr>
              <a:t> </a:t>
            </a:r>
            <a:r>
              <a:rPr lang="en-US" sz="2400" dirty="0">
                <a:latin typeface="Calibri" pitchFamily="34" charset="0"/>
                <a:cs typeface="Calibri" pitchFamily="34" charset="0"/>
              </a:rPr>
              <a:t>bi </a:t>
            </a:r>
            <a:r>
              <a:rPr lang="en-US" sz="2400" dirty="0" err="1">
                <a:latin typeface="Calibri" pitchFamily="34" charset="0"/>
                <a:cs typeface="Calibri" pitchFamily="34" charset="0"/>
              </a:rPr>
              <a:t>im</a:t>
            </a:r>
            <a:r>
              <a:rPr lang="en-US" sz="2400" dirty="0">
                <a:latin typeface="Calibri" pitchFamily="34" charset="0"/>
                <a:cs typeface="Calibri" pitchFamily="34" charset="0"/>
              </a:rPr>
              <a:t> </a:t>
            </a:r>
            <a:r>
              <a:rPr lang="en-US" sz="2400" dirty="0" err="1">
                <a:latin typeface="Calibri" pitchFamily="34" charset="0"/>
                <a:cs typeface="Calibri" pitchFamily="34" charset="0"/>
              </a:rPr>
              <a:t>dostavila</a:t>
            </a:r>
            <a:r>
              <a:rPr lang="en-US" sz="2400" dirty="0">
                <a:latin typeface="Calibri" pitchFamily="34" charset="0"/>
                <a:cs typeface="Calibri" pitchFamily="34" charset="0"/>
              </a:rPr>
              <a:t> </a:t>
            </a:r>
            <a:r>
              <a:rPr lang="sr-Latn-RS" sz="2400" dirty="0" smtClean="0">
                <a:latin typeface="Calibri" pitchFamily="34" charset="0"/>
                <a:cs typeface="Calibri" pitchFamily="34" charset="0"/>
              </a:rPr>
              <a:t>proizvod/uslugu.</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4633041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2800" dirty="0" smtClean="0">
                <a:solidFill>
                  <a:schemeClr val="tx1"/>
                </a:solidFill>
              </a:rPr>
              <a:t>Korak </a:t>
            </a:r>
            <a:r>
              <a:rPr lang="sr-Latn-RS" sz="2800" dirty="0">
                <a:solidFill>
                  <a:schemeClr val="tx1"/>
                </a:solidFill>
              </a:rPr>
              <a:t>3. potrebna dokumentacija</a:t>
            </a:r>
          </a:p>
          <a:p>
            <a:pPr eaLnBrk="1" hangingPunct="1">
              <a:lnSpc>
                <a:spcPct val="80000"/>
              </a:lnSpc>
            </a:pPr>
            <a:r>
              <a:rPr lang="sr-Latn-RS" sz="2800" dirty="0">
                <a:solidFill>
                  <a:schemeClr val="tx1"/>
                </a:solidFill>
              </a:rPr>
              <a:t>-Kopija lične karte-izvučena iz čitača</a:t>
            </a:r>
          </a:p>
          <a:p>
            <a:pPr eaLnBrk="1" hangingPunct="1">
              <a:lnSpc>
                <a:spcPct val="80000"/>
              </a:lnSpc>
            </a:pPr>
            <a:r>
              <a:rPr lang="sr-Latn-RS" sz="2800" dirty="0">
                <a:solidFill>
                  <a:schemeClr val="tx1"/>
                </a:solidFill>
              </a:rPr>
              <a:t>-Uplata takse na tekući račun  APR-a 1500,00 RSD</a:t>
            </a:r>
          </a:p>
          <a:p>
            <a:pPr eaLnBrk="1" hangingPunct="1">
              <a:lnSpc>
                <a:spcPct val="80000"/>
              </a:lnSpc>
            </a:pPr>
            <a:r>
              <a:rPr lang="sr-Latn-RS" sz="2800" dirty="0">
                <a:solidFill>
                  <a:schemeClr val="tx1"/>
                </a:solidFill>
              </a:rPr>
              <a:t>-Popunjena registraciona prijava</a:t>
            </a:r>
          </a:p>
          <a:p>
            <a:pPr eaLnBrk="1" hangingPunct="1">
              <a:lnSpc>
                <a:spcPct val="80000"/>
              </a:lnSpc>
            </a:pPr>
            <a:r>
              <a:rPr lang="sr-Latn-RS" sz="2800" dirty="0">
                <a:solidFill>
                  <a:schemeClr val="tx1"/>
                </a:solidFill>
              </a:rPr>
              <a:t>-Ukoliko je potrebna dozvola nadležnog organa</a:t>
            </a:r>
          </a:p>
        </p:txBody>
      </p:sp>
      <p:pic>
        <p:nvPicPr>
          <p:cNvPr id="5" name="Picture 2" descr="Резултат слика за founding company">
            <a:extLst>
              <a:ext uri="{FF2B5EF4-FFF2-40B4-BE49-F238E27FC236}">
                <a16:creationId xmlns="" xmlns:a16="http://schemas.microsoft.com/office/drawing/2014/main" id="{F33590B5-0208-4372-95EC-6CCB97E53E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8657" y="5291336"/>
            <a:ext cx="2971731" cy="183495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882626" y="1114872"/>
            <a:ext cx="8280221" cy="1033455"/>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lnSpc>
                <a:spcPct val="80000"/>
              </a:lnSpc>
            </a:pPr>
            <a:r>
              <a:rPr lang="sr-Latn-RS" smtClean="0"/>
              <a:t>Osnivanje Privrednog subjekta</a:t>
            </a:r>
            <a:endParaRPr lang="sr-Latn-RS" dirty="0"/>
          </a:p>
        </p:txBody>
      </p:sp>
    </p:spTree>
    <p:extLst>
      <p:ext uri="{BB962C8B-B14F-4D97-AF65-F5344CB8AC3E}">
        <p14:creationId xmlns:p14="http://schemas.microsoft.com/office/powerpoint/2010/main" val="4263404840"/>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42666" y="1042864"/>
            <a:ext cx="7290096" cy="1104893"/>
          </a:xfrm>
        </p:spPr>
        <p:txBody>
          <a:bodyPr>
            <a:noAutofit/>
          </a:bodyPr>
          <a:lstStyle/>
          <a:p>
            <a:r>
              <a:rPr lang="en-US" sz="3900" dirty="0" err="1" smtClean="0">
                <a:latin typeface="Calibri" pitchFamily="34" charset="0"/>
                <a:cs typeface="Calibri" pitchFamily="34" charset="0"/>
              </a:rPr>
              <a:t>Skup</a:t>
            </a:r>
            <a:r>
              <a:rPr lang="en-US" sz="3900" dirty="0" smtClean="0">
                <a:latin typeface="Calibri" pitchFamily="34" charset="0"/>
                <a:cs typeface="Calibri" pitchFamily="34" charset="0"/>
              </a:rPr>
              <a:t> </a:t>
            </a:r>
            <a:r>
              <a:rPr lang="en-US" sz="3900" dirty="0" err="1" smtClean="0">
                <a:latin typeface="Calibri" pitchFamily="34" charset="0"/>
                <a:cs typeface="Calibri" pitchFamily="34" charset="0"/>
              </a:rPr>
              <a:t>bitnih</a:t>
            </a:r>
            <a:r>
              <a:rPr lang="en-US" sz="3900" dirty="0" smtClean="0">
                <a:latin typeface="Calibri" pitchFamily="34" charset="0"/>
                <a:cs typeface="Calibri" pitchFamily="34" charset="0"/>
              </a:rPr>
              <a:t> </a:t>
            </a:r>
            <a:r>
              <a:rPr lang="en-US" sz="3900" dirty="0" err="1" smtClean="0">
                <a:latin typeface="Calibri" pitchFamily="34" charset="0"/>
                <a:cs typeface="Calibri" pitchFamily="34" charset="0"/>
              </a:rPr>
              <a:t>marketinških</a:t>
            </a:r>
            <a:r>
              <a:rPr lang="en-US" sz="3900" dirty="0" smtClean="0">
                <a:latin typeface="Calibri" pitchFamily="34" charset="0"/>
                <a:cs typeface="Calibri" pitchFamily="34" charset="0"/>
              </a:rPr>
              <a:t> </a:t>
            </a:r>
            <a:r>
              <a:rPr lang="en-US" sz="3900" dirty="0" err="1" smtClean="0">
                <a:latin typeface="Calibri" pitchFamily="34" charset="0"/>
                <a:cs typeface="Calibri" pitchFamily="34" charset="0"/>
              </a:rPr>
              <a:t>instrumenata</a:t>
            </a:r>
            <a:r>
              <a:rPr lang="en-US" sz="3900" dirty="0" smtClean="0">
                <a:latin typeface="Calibri" pitchFamily="34" charset="0"/>
                <a:cs typeface="Calibri" pitchFamily="34" charset="0"/>
              </a:rPr>
              <a:t> </a:t>
            </a:r>
          </a:p>
        </p:txBody>
      </p:sp>
      <p:sp>
        <p:nvSpPr>
          <p:cNvPr id="20483" name="Content Placeholder 2"/>
          <p:cNvSpPr>
            <a:spLocks noGrp="1"/>
          </p:cNvSpPr>
          <p:nvPr>
            <p:ph sz="quarter" idx="1"/>
          </p:nvPr>
        </p:nvSpPr>
        <p:spPr>
          <a:xfrm>
            <a:off x="599521" y="1348566"/>
            <a:ext cx="8896135" cy="5048598"/>
          </a:xfrm>
        </p:spPr>
        <p:txBody>
          <a:bodyPr/>
          <a:lstStyle/>
          <a:p>
            <a:pPr>
              <a:buFont typeface="Arial" charset="0"/>
              <a:buNone/>
            </a:pPr>
            <a:r>
              <a:rPr lang="en-US" sz="2400" dirty="0" smtClean="0">
                <a:latin typeface="Calibri" pitchFamily="34" charset="0"/>
                <a:cs typeface="Calibri" pitchFamily="34" charset="0"/>
              </a:rPr>
              <a:t>	</a:t>
            </a:r>
          </a:p>
          <a:p>
            <a:pPr>
              <a:buFont typeface="Arial" charset="0"/>
              <a:buNone/>
            </a:pPr>
            <a:endParaRPr lang="en-US" sz="2400" dirty="0">
              <a:latin typeface="Calibri" pitchFamily="34" charset="0"/>
              <a:cs typeface="Calibri" pitchFamily="34" charset="0"/>
            </a:endParaRPr>
          </a:p>
          <a:p>
            <a:pPr>
              <a:buFont typeface="Arial" charset="0"/>
              <a:buNone/>
            </a:pPr>
            <a:r>
              <a:rPr lang="sr-Latn-RS" sz="2000" dirty="0" smtClean="0">
                <a:latin typeface="Calibri" pitchFamily="34" charset="0"/>
                <a:cs typeface="Calibri" pitchFamily="34" charset="0"/>
              </a:rPr>
              <a:t>	</a:t>
            </a:r>
            <a:r>
              <a:rPr lang="en-US" sz="2000" dirty="0" smtClean="0">
                <a:latin typeface="Calibri" pitchFamily="34" charset="0"/>
                <a:cs typeface="Calibri" pitchFamily="34" charset="0"/>
              </a:rPr>
              <a:t>“</a:t>
            </a:r>
            <a:r>
              <a:rPr lang="en-US" sz="2000" dirty="0" smtClean="0">
                <a:latin typeface="Calibri" pitchFamily="34" charset="0"/>
                <a:cs typeface="Calibri" pitchFamily="34" charset="0"/>
              </a:rPr>
              <a:t>Marketing Mix” </a:t>
            </a:r>
            <a:r>
              <a:rPr lang="en-US" sz="2000" dirty="0" err="1" smtClean="0">
                <a:latin typeface="Calibri" pitchFamily="34" charset="0"/>
                <a:cs typeface="Calibri" pitchFamily="34" charset="0"/>
              </a:rPr>
              <a:t>predstavlja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skup</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marketinških</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instrumenata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kojima</a:t>
            </a:r>
            <a:r>
              <a:rPr lang="en-US" sz="2000" dirty="0" smtClean="0">
                <a:latin typeface="Calibri" pitchFamily="34" charset="0"/>
                <a:cs typeface="Calibri" pitchFamily="34" charset="0"/>
              </a:rPr>
              <a:t> firma </a:t>
            </a:r>
            <a:r>
              <a:rPr lang="en-US" sz="2000" dirty="0" err="1" smtClean="0">
                <a:latin typeface="Calibri" pitchFamily="34" charset="0"/>
                <a:cs typeface="Calibri" pitchFamily="34" charset="0"/>
              </a:rPr>
              <a:t>upravlja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kako</a:t>
            </a:r>
            <a:r>
              <a:rPr lang="en-US" sz="2000" dirty="0" smtClean="0">
                <a:latin typeface="Calibri" pitchFamily="34" charset="0"/>
                <a:cs typeface="Calibri" pitchFamily="34" charset="0"/>
              </a:rPr>
              <a:t> bi </a:t>
            </a:r>
            <a:r>
              <a:rPr lang="en-US" sz="2000" dirty="0" err="1" smtClean="0">
                <a:latin typeface="Calibri" pitchFamily="34" charset="0"/>
                <a:cs typeface="Calibri" pitchFamily="34" charset="0"/>
              </a:rPr>
              <a:t>postigla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što</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bolju</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reakciju</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na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ciljnom</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tržištu</a:t>
            </a:r>
            <a:r>
              <a:rPr lang="en-US" sz="2000" dirty="0" smtClean="0">
                <a:latin typeface="Calibri" pitchFamily="34" charset="0"/>
                <a:cs typeface="Calibri" pitchFamily="34" charset="0"/>
              </a:rPr>
              <a:t> </a:t>
            </a:r>
          </a:p>
          <a:p>
            <a:pPr algn="just"/>
            <a:r>
              <a:rPr lang="vi-VN" sz="2000" b="1" dirty="0" smtClean="0">
                <a:latin typeface="Calibri" pitchFamily="34" charset="0"/>
                <a:cs typeface="Calibri" pitchFamily="34" charset="0"/>
              </a:rPr>
              <a:t>Proizvod</a:t>
            </a:r>
            <a:r>
              <a:rPr lang="en-US" sz="2000" b="1" dirty="0" smtClean="0">
                <a:latin typeface="Calibri" pitchFamily="34" charset="0"/>
                <a:cs typeface="Calibri" pitchFamily="34" charset="0"/>
              </a:rPr>
              <a:t> </a:t>
            </a:r>
            <a:r>
              <a:rPr lang="vi-VN" sz="2000" dirty="0" smtClean="0">
                <a:latin typeface="Calibri" pitchFamily="34" charset="0"/>
                <a:cs typeface="Calibri" pitchFamily="34" charset="0"/>
              </a:rPr>
              <a:t>– predstavlja sve ono što se tržištu može ponuditi, a može da zadovolji nečije potrebe..</a:t>
            </a:r>
          </a:p>
          <a:p>
            <a:pPr algn="just"/>
            <a:r>
              <a:rPr lang="vi-VN" sz="2000" b="1" dirty="0" smtClean="0">
                <a:latin typeface="Calibri" pitchFamily="34" charset="0"/>
                <a:cs typeface="Calibri" pitchFamily="34" charset="0"/>
              </a:rPr>
              <a:t>Cena</a:t>
            </a:r>
            <a:r>
              <a:rPr lang="en-US" sz="2000" b="1" dirty="0" smtClean="0">
                <a:latin typeface="Calibri" pitchFamily="34" charset="0"/>
                <a:cs typeface="Calibri" pitchFamily="34" charset="0"/>
              </a:rPr>
              <a:t> </a:t>
            </a:r>
            <a:r>
              <a:rPr lang="vi-VN" sz="2000" dirty="0" smtClean="0">
                <a:latin typeface="Calibri" pitchFamily="34" charset="0"/>
                <a:cs typeface="Calibri" pitchFamily="34" charset="0"/>
              </a:rPr>
              <a:t>– predstavlja iznos novca koji se traži za određeni proizvod ili uslugu, koji plaćaju kupci kako bi mogli da koriste ili poseduju određeni proizvod.</a:t>
            </a:r>
          </a:p>
          <a:p>
            <a:pPr algn="just"/>
            <a:r>
              <a:rPr lang="vi-VN" sz="2000" b="1" dirty="0" smtClean="0">
                <a:latin typeface="Calibri" pitchFamily="34" charset="0"/>
                <a:cs typeface="Calibri" pitchFamily="34" charset="0"/>
              </a:rPr>
              <a:t>Distribucija</a:t>
            </a:r>
            <a:r>
              <a:rPr lang="en-US" sz="2000" b="1" dirty="0" smtClean="0">
                <a:latin typeface="Calibri" pitchFamily="34" charset="0"/>
                <a:cs typeface="Calibri" pitchFamily="34" charset="0"/>
              </a:rPr>
              <a:t> (</a:t>
            </a:r>
            <a:r>
              <a:rPr lang="en-US" sz="2000" b="1" dirty="0" err="1" smtClean="0">
                <a:latin typeface="Calibri" pitchFamily="34" charset="0"/>
                <a:cs typeface="Calibri" pitchFamily="34" charset="0"/>
              </a:rPr>
              <a:t>mesto</a:t>
            </a:r>
            <a:r>
              <a:rPr lang="en-US" sz="2000" b="1" dirty="0" smtClean="0">
                <a:latin typeface="Calibri" pitchFamily="34" charset="0"/>
                <a:cs typeface="Calibri" pitchFamily="34" charset="0"/>
              </a:rPr>
              <a:t>) </a:t>
            </a:r>
            <a:r>
              <a:rPr lang="vi-VN" sz="2000" dirty="0" smtClean="0">
                <a:latin typeface="Calibri" pitchFamily="34" charset="0"/>
                <a:cs typeface="Calibri" pitchFamily="34" charset="0"/>
              </a:rPr>
              <a:t>– predstavlja sve aktivnosti koje proizvod približavaju krajnjim korisnicima. </a:t>
            </a:r>
          </a:p>
          <a:p>
            <a:pPr algn="just"/>
            <a:r>
              <a:rPr lang="vi-VN" sz="2000" b="1" dirty="0" smtClean="0">
                <a:latin typeface="Calibri" pitchFamily="34" charset="0"/>
                <a:cs typeface="Calibri" pitchFamily="34" charset="0"/>
              </a:rPr>
              <a:t>Promocija</a:t>
            </a:r>
            <a:r>
              <a:rPr lang="en-US" sz="2000" b="1" dirty="0" smtClean="0">
                <a:latin typeface="Calibri" pitchFamily="34" charset="0"/>
                <a:cs typeface="Calibri" pitchFamily="34" charset="0"/>
              </a:rPr>
              <a:t> </a:t>
            </a:r>
            <a:r>
              <a:rPr lang="vi-VN" sz="2000" dirty="0" smtClean="0">
                <a:latin typeface="Calibri" pitchFamily="34" charset="0"/>
                <a:cs typeface="Calibri" pitchFamily="34" charset="0"/>
              </a:rPr>
              <a:t>– to su aktivnosti koje šalju poruke potrošačima o proizvodu i </a:t>
            </a:r>
            <a:r>
              <a:rPr lang="en-US" sz="2000" dirty="0" err="1" smtClean="0">
                <a:latin typeface="Calibri" pitchFamily="34" charset="0"/>
                <a:cs typeface="Calibri" pitchFamily="34" charset="0"/>
              </a:rPr>
              <a:t>ubeđuju</a:t>
            </a:r>
            <a:r>
              <a:rPr lang="vi-VN" sz="2000" dirty="0" smtClean="0">
                <a:latin typeface="Calibri" pitchFamily="34" charset="0"/>
                <a:cs typeface="Calibri" pitchFamily="34" charset="0"/>
              </a:rPr>
              <a:t> ih da ga kupe. </a:t>
            </a:r>
          </a:p>
        </p:txBody>
      </p:sp>
    </p:spTree>
    <p:extLst>
      <p:ext uri="{BB962C8B-B14F-4D97-AF65-F5344CB8AC3E}">
        <p14:creationId xmlns:p14="http://schemas.microsoft.com/office/powerpoint/2010/main" val="40286486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Marketing MIX</a:t>
            </a:r>
          </a:p>
        </p:txBody>
      </p:sp>
      <p:graphicFrame>
        <p:nvGraphicFramePr>
          <p:cNvPr id="6" name="Content Placeholder 4"/>
          <p:cNvGraphicFramePr>
            <a:graphicFrameLocks noGrp="1"/>
          </p:cNvGraphicFramePr>
          <p:nvPr>
            <p:ph sz="quarter" idx="1"/>
          </p:nvPr>
        </p:nvGraphicFramePr>
        <p:xfrm>
          <a:off x="399680" y="1900344"/>
          <a:ext cx="10891269" cy="3546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3500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280286" y="991376"/>
            <a:ext cx="8423097" cy="1104893"/>
          </a:xfrm>
        </p:spPr>
        <p:txBody>
          <a:bodyPr>
            <a:normAutofit/>
          </a:bodyPr>
          <a:lstStyle/>
          <a:p>
            <a:pPr eaLnBrk="1" fontAlgn="auto" hangingPunct="1">
              <a:spcAft>
                <a:spcPts val="0"/>
              </a:spcAft>
              <a:defRPr/>
            </a:pPr>
            <a:r>
              <a:rPr lang="en-US" sz="3900" dirty="0" smtClean="0">
                <a:latin typeface="Calibri" pitchFamily="34" charset="0"/>
                <a:cs typeface="Calibri" pitchFamily="34" charset="0"/>
              </a:rPr>
              <a:t> Marketing plan</a:t>
            </a:r>
          </a:p>
        </p:txBody>
      </p:sp>
      <p:sp>
        <p:nvSpPr>
          <p:cNvPr id="111619" name="Rectangle 3"/>
          <p:cNvSpPr>
            <a:spLocks noGrp="1" noChangeArrowheads="1"/>
          </p:cNvSpPr>
          <p:nvPr>
            <p:ph sz="quarter" idx="1"/>
          </p:nvPr>
        </p:nvSpPr>
        <p:spPr>
          <a:xfrm>
            <a:off x="938831" y="1491443"/>
            <a:ext cx="8271073" cy="4526312"/>
          </a:xfrm>
        </p:spPr>
        <p:txBody>
          <a:bodyPr>
            <a:normAutofit lnSpcReduction="10000"/>
          </a:bodyPr>
          <a:lstStyle/>
          <a:p>
            <a:pPr marL="327703" indent="-327703" eaLnBrk="1" fontAlgn="auto" hangingPunct="1">
              <a:spcAft>
                <a:spcPts val="0"/>
              </a:spcAft>
              <a:buFont typeface="Wingdings 3"/>
              <a:buChar char=""/>
              <a:defRPr/>
            </a:pPr>
            <a:endParaRPr lang="sr-Latn-RS" sz="2900" dirty="0" smtClean="0">
              <a:latin typeface="Calibri" pitchFamily="34" charset="0"/>
              <a:cs typeface="Calibri" pitchFamily="34" charset="0"/>
            </a:endParaRPr>
          </a:p>
          <a:p>
            <a:pPr eaLnBrk="1" hangingPunct="1">
              <a:lnSpc>
                <a:spcPct val="80000"/>
              </a:lnSpc>
              <a:defRPr/>
            </a:pPr>
            <a:r>
              <a:rPr lang="en-US" sz="2400" dirty="0" err="1" smtClean="0">
                <a:latin typeface="Calibri" pitchFamily="34" charset="0"/>
                <a:cs typeface="Calibri" pitchFamily="34" charset="0"/>
              </a:rPr>
              <a:t>Koja</a:t>
            </a:r>
            <a:r>
              <a:rPr lang="en-US" sz="2400" dirty="0" smtClean="0">
                <a:latin typeface="Calibri" pitchFamily="34" charset="0"/>
                <a:cs typeface="Calibri" pitchFamily="34" charset="0"/>
              </a:rPr>
              <a:t> je </a:t>
            </a:r>
            <a:r>
              <a:rPr lang="en-US" sz="2400" dirty="0" err="1" smtClean="0">
                <a:latin typeface="Calibri" pitchFamily="34" charset="0"/>
                <a:cs typeface="Calibri" pitchFamily="34" charset="0"/>
              </a:rPr>
              <a:t>ciljna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grupa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potencijalni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potrošači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proizvoda</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koje</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će</a:t>
            </a:r>
            <a:r>
              <a:rPr lang="en-US" sz="2400" dirty="0" smtClean="0">
                <a:latin typeface="Calibri" pitchFamily="34" charset="0"/>
                <a:cs typeface="Calibri" pitchFamily="34" charset="0"/>
              </a:rPr>
              <a:t> firma </a:t>
            </a:r>
            <a:r>
              <a:rPr lang="en-US" sz="2400" dirty="0" err="1" smtClean="0">
                <a:latin typeface="Calibri" pitchFamily="34" charset="0"/>
                <a:cs typeface="Calibri" pitchFamily="34" charset="0"/>
              </a:rPr>
              <a:t>ponuditi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tržištu</a:t>
            </a:r>
            <a:r>
              <a:rPr lang="en-US" sz="2400" dirty="0" smtClean="0">
                <a:latin typeface="Calibri" pitchFamily="34" charset="0"/>
                <a:cs typeface="Calibri" pitchFamily="34" charset="0"/>
              </a:rPr>
              <a:t>)?</a:t>
            </a:r>
          </a:p>
          <a:p>
            <a:pPr marL="804085" lvl="1" eaLnBrk="1" hangingPunct="1">
              <a:lnSpc>
                <a:spcPct val="80000"/>
              </a:lnSpc>
              <a:defRPr/>
            </a:pPr>
            <a:r>
              <a:rPr lang="en-US" sz="1800" dirty="0" err="1" smtClean="0">
                <a:latin typeface="Calibri" pitchFamily="34" charset="0"/>
                <a:cs typeface="Calibri" pitchFamily="34" charset="0"/>
              </a:rPr>
              <a:t>Fizička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lica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trgovinske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radnje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pijace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mlađa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populacija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starija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populacija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žene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muškarci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itd</a:t>
            </a:r>
            <a:r>
              <a:rPr lang="en-US" sz="1800" dirty="0" smtClean="0">
                <a:latin typeface="Calibri" pitchFamily="34" charset="0"/>
                <a:cs typeface="Calibri" pitchFamily="34" charset="0"/>
              </a:rPr>
              <a:t>.</a:t>
            </a:r>
          </a:p>
          <a:p>
            <a:pPr eaLnBrk="1" hangingPunct="1">
              <a:lnSpc>
                <a:spcPct val="80000"/>
              </a:lnSpc>
              <a:defRPr/>
            </a:pPr>
            <a:r>
              <a:rPr lang="en-US" sz="2400" dirty="0" smtClean="0">
                <a:latin typeface="Calibri" pitchFamily="34" charset="0"/>
                <a:cs typeface="Calibri" pitchFamily="34" charset="0"/>
              </a:rPr>
              <a:t>Koji </a:t>
            </a:r>
            <a:r>
              <a:rPr lang="en-US" sz="2400" dirty="0" err="1" smtClean="0">
                <a:latin typeface="Calibri" pitchFamily="34" charset="0"/>
                <a:cs typeface="Calibri" pitchFamily="34" charset="0"/>
              </a:rPr>
              <a:t>su</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cenovni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necenovni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faktori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konkurentnosti</a:t>
            </a:r>
            <a:r>
              <a:rPr lang="en-US" sz="2400" dirty="0" smtClean="0">
                <a:latin typeface="Calibri" pitchFamily="34" charset="0"/>
                <a:cs typeface="Calibri" pitchFamily="34" charset="0"/>
              </a:rPr>
              <a:t>?</a:t>
            </a:r>
          </a:p>
          <a:p>
            <a:pPr marL="804085" lvl="1" eaLnBrk="1" hangingPunct="1">
              <a:lnSpc>
                <a:spcPct val="80000"/>
              </a:lnSpc>
              <a:defRPr/>
            </a:pPr>
            <a:r>
              <a:rPr lang="en-US" sz="1800" dirty="0" err="1" smtClean="0">
                <a:latin typeface="Calibri" pitchFamily="34" charset="0"/>
                <a:cs typeface="Calibri" pitchFamily="34" charset="0"/>
              </a:rPr>
              <a:t>Pri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kupovini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više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proizvoda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kupcu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ponuditi</a:t>
            </a:r>
            <a:r>
              <a:rPr lang="en-US" sz="1800" dirty="0" smtClean="0">
                <a:latin typeface="Calibri" pitchFamily="34" charset="0"/>
                <a:cs typeface="Calibri" pitchFamily="34" charset="0"/>
              </a:rPr>
              <a:t> gratis </a:t>
            </a:r>
            <a:r>
              <a:rPr lang="en-US" sz="1800" dirty="0" err="1" smtClean="0">
                <a:latin typeface="Calibri" pitchFamily="34" charset="0"/>
                <a:cs typeface="Calibri" pitchFamily="34" charset="0"/>
              </a:rPr>
              <a:t>proizvod</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Npr</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kupovini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saksijskog</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cveća</a:t>
            </a:r>
            <a:r>
              <a:rPr lang="en-US" sz="1800" dirty="0" smtClean="0">
                <a:latin typeface="Calibri" pitchFamily="34" charset="0"/>
                <a:cs typeface="Calibri" pitchFamily="34" charset="0"/>
              </a:rPr>
              <a:t> u </a:t>
            </a:r>
            <a:r>
              <a:rPr lang="en-US" sz="1800" dirty="0" err="1" smtClean="0">
                <a:latin typeface="Calibri" pitchFamily="34" charset="0"/>
                <a:cs typeface="Calibri" pitchFamily="34" charset="0"/>
              </a:rPr>
              <a:t>vrednosti</a:t>
            </a:r>
            <a:r>
              <a:rPr lang="en-US" sz="1800" dirty="0" smtClean="0">
                <a:latin typeface="Calibri" pitchFamily="34" charset="0"/>
                <a:cs typeface="Calibri" pitchFamily="34" charset="0"/>
              </a:rPr>
              <a:t> od 2000din </a:t>
            </a:r>
            <a:r>
              <a:rPr lang="en-US" sz="1800" dirty="0" err="1" smtClean="0">
                <a:latin typeface="Calibri" pitchFamily="34" charset="0"/>
                <a:cs typeface="Calibri" pitchFamily="34" charset="0"/>
              </a:rPr>
              <a:t>poklon</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tečno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đubrivo</a:t>
            </a:r>
            <a:r>
              <a:rPr lang="en-US" sz="1800" dirty="0" smtClean="0">
                <a:latin typeface="Calibri" pitchFamily="34" charset="0"/>
                <a:cs typeface="Calibri" pitchFamily="34" charset="0"/>
              </a:rPr>
              <a:t> od 250ml </a:t>
            </a:r>
          </a:p>
          <a:p>
            <a:pPr eaLnBrk="1" hangingPunct="1">
              <a:lnSpc>
                <a:spcPct val="80000"/>
              </a:lnSpc>
              <a:defRPr/>
            </a:pPr>
            <a:r>
              <a:rPr lang="en-US" sz="2400" dirty="0" err="1" smtClean="0">
                <a:latin typeface="Calibri" pitchFamily="34" charset="0"/>
                <a:cs typeface="Calibri" pitchFamily="34" charset="0"/>
              </a:rPr>
              <a:t>Kako</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promovisati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proizvod</a:t>
            </a:r>
            <a:r>
              <a:rPr lang="en-US" sz="2400" dirty="0" smtClean="0">
                <a:latin typeface="Calibri" pitchFamily="34" charset="0"/>
                <a:cs typeface="Calibri" pitchFamily="34" charset="0"/>
              </a:rPr>
              <a:t>?</a:t>
            </a:r>
          </a:p>
          <a:p>
            <a:pPr marL="804085" lvl="1" eaLnBrk="1" hangingPunct="1">
              <a:lnSpc>
                <a:spcPct val="80000"/>
              </a:lnSpc>
              <a:defRPr/>
            </a:pPr>
            <a:r>
              <a:rPr lang="en-US" sz="1800" dirty="0" smtClean="0">
                <a:latin typeface="Calibri" pitchFamily="34" charset="0"/>
                <a:cs typeface="Calibri" pitchFamily="34" charset="0"/>
              </a:rPr>
              <a:t>TV, radio, </a:t>
            </a:r>
            <a:r>
              <a:rPr lang="en-US" sz="1800" dirty="0" err="1" smtClean="0">
                <a:latin typeface="Calibri" pitchFamily="34" charset="0"/>
                <a:cs typeface="Calibri" pitchFamily="34" charset="0"/>
              </a:rPr>
              <a:t>novine</a:t>
            </a:r>
            <a:r>
              <a:rPr lang="en-US" sz="1800" dirty="0" smtClean="0">
                <a:latin typeface="Calibri" pitchFamily="34" charset="0"/>
                <a:cs typeface="Calibri" pitchFamily="34" charset="0"/>
              </a:rPr>
              <a:t>, internet, web site, </a:t>
            </a:r>
            <a:r>
              <a:rPr lang="en-US" sz="1800" dirty="0" err="1" smtClean="0">
                <a:latin typeface="Calibri" pitchFamily="34" charset="0"/>
                <a:cs typeface="Calibri" pitchFamily="34" charset="0"/>
              </a:rPr>
              <a:t>facebook</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reklamni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posteri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flajeri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promocija</a:t>
            </a:r>
            <a:r>
              <a:rPr lang="en-US" sz="1800" dirty="0" smtClean="0">
                <a:latin typeface="Calibri" pitchFamily="34" charset="0"/>
                <a:cs typeface="Calibri" pitchFamily="34" charset="0"/>
              </a:rPr>
              <a:t> u </a:t>
            </a:r>
            <a:r>
              <a:rPr lang="en-US" sz="1800" dirty="0" err="1" smtClean="0">
                <a:latin typeface="Calibri" pitchFamily="34" charset="0"/>
                <a:cs typeface="Calibri" pitchFamily="34" charset="0"/>
              </a:rPr>
              <a:t>maloprodajnom</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objektu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deljenje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besplatnih</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uzoraka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itd</a:t>
            </a:r>
            <a:r>
              <a:rPr lang="en-US" sz="1800" dirty="0" smtClean="0">
                <a:latin typeface="Calibri" pitchFamily="34" charset="0"/>
                <a:cs typeface="Calibri" pitchFamily="34" charset="0"/>
              </a:rPr>
              <a:t>.</a:t>
            </a:r>
          </a:p>
          <a:p>
            <a:pPr eaLnBrk="1" hangingPunct="1">
              <a:lnSpc>
                <a:spcPct val="80000"/>
              </a:lnSpc>
              <a:defRPr/>
            </a:pPr>
            <a:r>
              <a:rPr lang="en-US" sz="2400" dirty="0" smtClean="0">
                <a:latin typeface="Calibri" pitchFamily="34" charset="0"/>
                <a:cs typeface="Calibri" pitchFamily="34" charset="0"/>
              </a:rPr>
              <a:t>Koji </a:t>
            </a:r>
            <a:r>
              <a:rPr lang="en-US" sz="2400" dirty="0" err="1" smtClean="0">
                <a:latin typeface="Calibri" pitchFamily="34" charset="0"/>
                <a:cs typeface="Calibri" pitchFamily="34" charset="0"/>
              </a:rPr>
              <a:t>su</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kanali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distribucije</a:t>
            </a:r>
            <a:r>
              <a:rPr lang="en-US" sz="2400" dirty="0" smtClean="0">
                <a:latin typeface="Calibri" pitchFamily="34" charset="0"/>
                <a:cs typeface="Calibri" pitchFamily="34" charset="0"/>
              </a:rPr>
              <a:t>?</a:t>
            </a:r>
          </a:p>
          <a:p>
            <a:pPr marL="804085" lvl="1" eaLnBrk="1" hangingPunct="1">
              <a:lnSpc>
                <a:spcPct val="80000"/>
              </a:lnSpc>
              <a:defRPr/>
            </a:pPr>
            <a:r>
              <a:rPr lang="en-US" sz="1800" dirty="0" err="1" smtClean="0">
                <a:latin typeface="Calibri" pitchFamily="34" charset="0"/>
                <a:cs typeface="Calibri" pitchFamily="34" charset="0"/>
              </a:rPr>
              <a:t>Direktna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prodaja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Prodaja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preko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malorodaja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Prodaja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preko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veleprodaja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Angažovanje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agenta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prodaje</a:t>
            </a:r>
            <a:endParaRPr lang="en-US" sz="3200" dirty="0" smtClean="0">
              <a:latin typeface="Calibri" pitchFamily="34" charset="0"/>
              <a:cs typeface="Calibri" pitchFamily="34" charset="0"/>
            </a:endParaRPr>
          </a:p>
        </p:txBody>
      </p:sp>
    </p:spTree>
    <p:extLst>
      <p:ext uri="{BB962C8B-B14F-4D97-AF65-F5344CB8AC3E}">
        <p14:creationId xmlns:p14="http://schemas.microsoft.com/office/powerpoint/2010/main" val="768059320"/>
      </p:ext>
    </p:extLst>
  </p:cSld>
  <p:clrMapOvr>
    <a:masterClrMapping/>
  </p:clrMapOvr>
  <p:transition>
    <p:spli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82145" y="2498600"/>
            <a:ext cx="7638499" cy="2551270"/>
          </a:xfrm>
        </p:spPr>
        <p:txBody>
          <a:bodyPr/>
          <a:lstStyle/>
          <a:p>
            <a:pPr algn="ctr"/>
            <a:r>
              <a:rPr lang="sr-Latn-RS" dirty="0" smtClean="0"/>
              <a:t>Elektronsko poslovanje</a:t>
            </a:r>
            <a:endParaRPr lang="sr-Latn-RS" dirty="0"/>
          </a:p>
        </p:txBody>
      </p:sp>
      <p:sp>
        <p:nvSpPr>
          <p:cNvPr id="7" name="Footer Placeholder 3"/>
          <p:cNvSpPr>
            <a:spLocks noGrp="1"/>
          </p:cNvSpPr>
          <p:nvPr>
            <p:ph type="ftr" sz="quarter" idx="11"/>
          </p:nvPr>
        </p:nvSpPr>
        <p:spPr>
          <a:xfrm>
            <a:off x="666654" y="6278395"/>
            <a:ext cx="6193472" cy="379409"/>
          </a:xfrm>
        </p:spPr>
        <p:txBody>
          <a:body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smtClean="0">
              <a:solidFill>
                <a:prstClr val="black">
                  <a:tint val="75000"/>
                </a:prstClr>
              </a:solidFill>
            </a:endParaRPr>
          </a:p>
        </p:txBody>
      </p:sp>
      <p:sp>
        <p:nvSpPr>
          <p:cNvPr id="8" name="Title 4"/>
          <p:cNvSpPr txBox="1">
            <a:spLocks/>
          </p:cNvSpPr>
          <p:nvPr/>
        </p:nvSpPr>
        <p:spPr bwMode="auto">
          <a:xfrm>
            <a:off x="5131099" y="5049870"/>
            <a:ext cx="4248472" cy="745522"/>
          </a:xfrm>
          <a:prstGeom prst="rect">
            <a:avLst/>
          </a:prstGeom>
          <a:noFill/>
          <a:ln w="9525">
            <a:noFill/>
            <a:miter lim="800000"/>
            <a:headEnd/>
            <a:tailEnd/>
          </a:ln>
        </p:spPr>
        <p:txBody>
          <a:bodyPr vert="horz" wrap="square" lIns="91757" tIns="45879" rIns="91757" bIns="45879" numCol="1" anchor="b" anchorCtr="0" compatLnSpc="1">
            <a:prstTxWarp prst="textNoShape">
              <a:avLst/>
            </a:prstTxWarp>
            <a:noAutofit/>
          </a:bodyPr>
          <a:lstStyle>
            <a:lvl1pPr algn="r" defTabSz="458786" rtl="0" eaLnBrk="0" fontAlgn="base" hangingPunct="0">
              <a:spcBef>
                <a:spcPct val="0"/>
              </a:spcBef>
              <a:spcAft>
                <a:spcPct val="0"/>
              </a:spcAft>
              <a:defRPr sz="54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000" dirty="0" smtClean="0"/>
              <a:t>Aca Ilić</a:t>
            </a:r>
          </a:p>
          <a:p>
            <a:r>
              <a:rPr lang="sr-Latn-RS" sz="2000" dirty="0" smtClean="0"/>
              <a:t>ENECA</a:t>
            </a:r>
          </a:p>
        </p:txBody>
      </p:sp>
    </p:spTree>
    <p:extLst>
      <p:ext uri="{BB962C8B-B14F-4D97-AF65-F5344CB8AC3E}">
        <p14:creationId xmlns:p14="http://schemas.microsoft.com/office/powerpoint/2010/main" val="197851294"/>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US" dirty="0" err="1" smtClean="0"/>
              <a:t>Značaj</a:t>
            </a:r>
            <a:r>
              <a:rPr lang="en-US" dirty="0" smtClean="0"/>
              <a:t> i </a:t>
            </a:r>
            <a:r>
              <a:rPr lang="en-US" dirty="0" err="1" smtClean="0"/>
              <a:t>prednosti</a:t>
            </a:r>
            <a:r>
              <a:rPr lang="en-US" dirty="0" smtClean="0"/>
              <a:t> e-</a:t>
            </a:r>
            <a:r>
              <a:rPr lang="en-US" dirty="0" err="1" smtClean="0"/>
              <a:t>poslovanja</a:t>
            </a:r>
            <a:r>
              <a:rPr lang="en-US" dirty="0" smtClean="0"/>
              <a:t> i e-</a:t>
            </a:r>
            <a:r>
              <a:rPr lang="en-US" dirty="0" err="1" smtClean="0"/>
              <a:t>marketinga</a:t>
            </a:r>
            <a:endParaRPr lang="en-US" dirty="0" smtClean="0"/>
          </a:p>
        </p:txBody>
      </p:sp>
      <p:sp>
        <p:nvSpPr>
          <p:cNvPr id="3" name="Content Placeholder 2"/>
          <p:cNvSpPr>
            <a:spLocks noGrp="1"/>
          </p:cNvSpPr>
          <p:nvPr>
            <p:ph idx="1"/>
          </p:nvPr>
        </p:nvSpPr>
        <p:spPr>
          <a:xfrm>
            <a:off x="666653" y="1900344"/>
            <a:ext cx="8454160" cy="4378048"/>
          </a:xfrm>
        </p:spPr>
        <p:txBody>
          <a:bodyPr rtlCol="0">
            <a:noAutofit/>
          </a:bodyPr>
          <a:lstStyle/>
          <a:p>
            <a:pPr algn="just" eaLnBrk="1" fontAlgn="auto" hangingPunct="1">
              <a:spcAft>
                <a:spcPts val="0"/>
              </a:spcAft>
              <a:buFont typeface="Wingdings 3" charset="2"/>
              <a:buChar char=""/>
              <a:defRPr/>
            </a:pPr>
            <a:endParaRPr lang="sr-Latn-RS" sz="2000" dirty="0" smtClean="0">
              <a:solidFill>
                <a:schemeClr val="tx1">
                  <a:lumMod val="75000"/>
                  <a:lumOff val="25000"/>
                </a:schemeClr>
              </a:solidFill>
              <a:latin typeface="Calibri" pitchFamily="34" charset="0"/>
              <a:cs typeface="Calibri" pitchFamily="34" charset="0"/>
            </a:endParaRPr>
          </a:p>
          <a:p>
            <a:pPr algn="just" eaLnBrk="1" fontAlgn="auto" hangingPunct="1">
              <a:spcAft>
                <a:spcPts val="0"/>
              </a:spcAft>
              <a:buFont typeface="Wingdings 3" charset="2"/>
              <a:buChar char=""/>
              <a:defRPr/>
            </a:pPr>
            <a:r>
              <a:rPr lang="vi-VN" sz="2000" dirty="0" smtClean="0">
                <a:solidFill>
                  <a:schemeClr val="tx1">
                    <a:lumMod val="75000"/>
                    <a:lumOff val="25000"/>
                  </a:schemeClr>
                </a:solidFill>
                <a:latin typeface="Calibri" pitchFamily="34" charset="0"/>
                <a:cs typeface="Calibri" pitchFamily="34" charset="0"/>
              </a:rPr>
              <a:t>Elektronsko </a:t>
            </a:r>
            <a:r>
              <a:rPr lang="vi-VN" sz="2000" dirty="0" smtClean="0">
                <a:solidFill>
                  <a:schemeClr val="tx1">
                    <a:lumMod val="75000"/>
                    <a:lumOff val="25000"/>
                  </a:schemeClr>
                </a:solidFill>
                <a:latin typeface="Calibri" pitchFamily="34" charset="0"/>
                <a:cs typeface="Calibri" pitchFamily="34" charset="0"/>
              </a:rPr>
              <a:t>poslovanje (engl. E-business) jeste vođenje poslova na Internetu, što ne podrazumeva samo kupovinu i prodaju, već organizaciju poslovanja firme u mrežnom okruženju, organizovanje poslovne komunikacije prema klijentima i brigu o klijentima</a:t>
            </a:r>
            <a:r>
              <a:rPr lang="sr-Latn-RS" sz="2000" dirty="0" smtClean="0">
                <a:solidFill>
                  <a:schemeClr val="tx1">
                    <a:lumMod val="75000"/>
                    <a:lumOff val="25000"/>
                  </a:schemeClr>
                </a:solidFill>
                <a:latin typeface="Calibri" pitchFamily="34" charset="0"/>
                <a:cs typeface="Calibri" pitchFamily="34" charset="0"/>
              </a:rPr>
              <a:t>.</a:t>
            </a:r>
            <a:endParaRPr lang="sr-Latn-RS" sz="2000" dirty="0" smtClean="0">
              <a:solidFill>
                <a:schemeClr val="tx1">
                  <a:lumMod val="75000"/>
                  <a:lumOff val="25000"/>
                </a:schemeClr>
              </a:solidFill>
              <a:latin typeface="Calibri" pitchFamily="34" charset="0"/>
              <a:cs typeface="Calibri" pitchFamily="34" charset="0"/>
            </a:endParaRPr>
          </a:p>
          <a:p>
            <a:pPr algn="just" eaLnBrk="1" fontAlgn="auto" hangingPunct="1">
              <a:spcAft>
                <a:spcPts val="0"/>
              </a:spcAft>
              <a:buFont typeface="Wingdings 3" charset="2"/>
              <a:buChar char=""/>
              <a:defRPr/>
            </a:pPr>
            <a:r>
              <a:rPr lang="en-US" sz="2000" dirty="0" err="1" smtClean="0">
                <a:solidFill>
                  <a:schemeClr val="tx1">
                    <a:lumMod val="75000"/>
                    <a:lumOff val="25000"/>
                  </a:schemeClr>
                </a:solidFill>
                <a:latin typeface="Calibri" pitchFamily="34" charset="0"/>
                <a:cs typeface="Calibri" pitchFamily="34" charset="0"/>
              </a:rPr>
              <a:t>Munjevitim</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rastom</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digitalnog</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svijeta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ovaj</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oblik</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oglašavanja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postao</a:t>
            </a:r>
            <a:r>
              <a:rPr lang="en-US" sz="2000" dirty="0" smtClean="0">
                <a:solidFill>
                  <a:schemeClr val="tx1">
                    <a:lumMod val="75000"/>
                    <a:lumOff val="25000"/>
                  </a:schemeClr>
                </a:solidFill>
                <a:latin typeface="Calibri" pitchFamily="34" charset="0"/>
                <a:cs typeface="Calibri" pitchFamily="34" charset="0"/>
              </a:rPr>
              <a:t> je ne </a:t>
            </a:r>
            <a:r>
              <a:rPr lang="en-US" sz="2000" dirty="0" err="1" smtClean="0">
                <a:solidFill>
                  <a:schemeClr val="tx1">
                    <a:lumMod val="75000"/>
                    <a:lumOff val="25000"/>
                  </a:schemeClr>
                </a:solidFill>
                <a:latin typeface="Calibri" pitchFamily="34" charset="0"/>
                <a:cs typeface="Calibri" pitchFamily="34" charset="0"/>
              </a:rPr>
              <a:t>samo</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opcija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već</a:t>
            </a:r>
            <a:r>
              <a:rPr lang="en-US" sz="2000" dirty="0" smtClean="0">
                <a:solidFill>
                  <a:schemeClr val="tx1">
                    <a:lumMod val="75000"/>
                    <a:lumOff val="25000"/>
                  </a:schemeClr>
                </a:solidFill>
                <a:latin typeface="Calibri" pitchFamily="34" charset="0"/>
                <a:cs typeface="Calibri" pitchFamily="34" charset="0"/>
              </a:rPr>
              <a:t> i </a:t>
            </a:r>
            <a:r>
              <a:rPr lang="en-US" sz="2000" dirty="0" err="1" smtClean="0">
                <a:solidFill>
                  <a:schemeClr val="tx1">
                    <a:lumMod val="75000"/>
                    <a:lumOff val="25000"/>
                  </a:schemeClr>
                </a:solidFill>
                <a:latin typeface="Calibri" pitchFamily="34" charset="0"/>
                <a:cs typeface="Calibri" pitchFamily="34" charset="0"/>
              </a:rPr>
              <a:t>temelj</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uspješne</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globalne</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marketinške</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kampanje</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Digitalni</a:t>
            </a:r>
            <a:r>
              <a:rPr lang="en-US" sz="2000" dirty="0" smtClean="0">
                <a:solidFill>
                  <a:schemeClr val="tx1">
                    <a:lumMod val="75000"/>
                    <a:lumOff val="25000"/>
                  </a:schemeClr>
                </a:solidFill>
                <a:latin typeface="Calibri" pitchFamily="34" charset="0"/>
                <a:cs typeface="Calibri" pitchFamily="34" charset="0"/>
              </a:rPr>
              <a:t> marketing </a:t>
            </a:r>
            <a:r>
              <a:rPr lang="en-US" sz="2000" dirty="0" err="1" smtClean="0">
                <a:solidFill>
                  <a:schemeClr val="tx1">
                    <a:lumMod val="75000"/>
                    <a:lumOff val="25000"/>
                  </a:schemeClr>
                </a:solidFill>
                <a:latin typeface="Calibri" pitchFamily="34" charset="0"/>
                <a:cs typeface="Calibri" pitchFamily="34" charset="0"/>
              </a:rPr>
              <a:t>lagano</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preuzima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vodstvo</a:t>
            </a:r>
            <a:r>
              <a:rPr lang="en-US" sz="2000" dirty="0" smtClean="0">
                <a:solidFill>
                  <a:schemeClr val="tx1">
                    <a:lumMod val="75000"/>
                    <a:lumOff val="25000"/>
                  </a:schemeClr>
                </a:solidFill>
                <a:latin typeface="Calibri" pitchFamily="34" charset="0"/>
                <a:cs typeface="Calibri" pitchFamily="34" charset="0"/>
              </a:rPr>
              <a:t> u </a:t>
            </a:r>
            <a:r>
              <a:rPr lang="en-US" sz="2000" dirty="0" err="1" smtClean="0">
                <a:solidFill>
                  <a:schemeClr val="tx1">
                    <a:lumMod val="75000"/>
                    <a:lumOff val="25000"/>
                  </a:schemeClr>
                </a:solidFill>
                <a:latin typeface="Calibri" pitchFamily="34" charset="0"/>
                <a:cs typeface="Calibri" pitchFamily="34" charset="0"/>
              </a:rPr>
              <a:t>promociji</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proizvoda</a:t>
            </a:r>
            <a:r>
              <a:rPr lang="en-US" sz="2000" dirty="0" smtClean="0">
                <a:solidFill>
                  <a:schemeClr val="tx1">
                    <a:lumMod val="75000"/>
                    <a:lumOff val="25000"/>
                  </a:schemeClr>
                </a:solidFill>
                <a:latin typeface="Calibri" pitchFamily="34" charset="0"/>
                <a:cs typeface="Calibri" pitchFamily="34" charset="0"/>
              </a:rPr>
              <a:t> i </a:t>
            </a:r>
            <a:r>
              <a:rPr lang="en-US" sz="2000" dirty="0" err="1" smtClean="0">
                <a:solidFill>
                  <a:schemeClr val="tx1">
                    <a:lumMod val="75000"/>
                    <a:lumOff val="25000"/>
                  </a:schemeClr>
                </a:solidFill>
                <a:latin typeface="Calibri" pitchFamily="34" charset="0"/>
                <a:cs typeface="Calibri" pitchFamily="34" charset="0"/>
              </a:rPr>
              <a:t>usluga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nad</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konvencionalnim</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oglašavanjem</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kao</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što</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su</a:t>
            </a:r>
            <a:r>
              <a:rPr lang="en-US" sz="2000" dirty="0" smtClean="0">
                <a:solidFill>
                  <a:schemeClr val="tx1">
                    <a:lumMod val="75000"/>
                    <a:lumOff val="25000"/>
                  </a:schemeClr>
                </a:solidFill>
                <a:latin typeface="Calibri" pitchFamily="34" charset="0"/>
                <a:cs typeface="Calibri" pitchFamily="34" charset="0"/>
              </a:rPr>
              <a:t> TV, radio, </a:t>
            </a:r>
            <a:r>
              <a:rPr lang="en-US" sz="2000" dirty="0" err="1" smtClean="0">
                <a:solidFill>
                  <a:schemeClr val="tx1">
                    <a:lumMod val="75000"/>
                    <a:lumOff val="25000"/>
                  </a:schemeClr>
                </a:solidFill>
                <a:latin typeface="Calibri" pitchFamily="34" charset="0"/>
                <a:cs typeface="Calibri" pitchFamily="34" charset="0"/>
              </a:rPr>
              <a:t>novine</a:t>
            </a:r>
            <a:r>
              <a:rPr lang="en-US" sz="2000" dirty="0" smtClean="0">
                <a:solidFill>
                  <a:schemeClr val="tx1">
                    <a:lumMod val="75000"/>
                    <a:lumOff val="25000"/>
                  </a:schemeClr>
                </a:solidFill>
                <a:latin typeface="Calibri" pitchFamily="34" charset="0"/>
                <a:cs typeface="Calibri" pitchFamily="34" charset="0"/>
              </a:rPr>
              <a:t>…</a:t>
            </a:r>
            <a:endParaRPr lang="sr-Latn-RS" sz="2000" dirty="0" smtClean="0">
              <a:solidFill>
                <a:schemeClr val="tx1">
                  <a:lumMod val="75000"/>
                  <a:lumOff val="25000"/>
                </a:schemeClr>
              </a:solidFill>
              <a:latin typeface="Calibri" pitchFamily="34" charset="0"/>
              <a:cs typeface="Calibri" pitchFamily="34" charset="0"/>
            </a:endParaRPr>
          </a:p>
          <a:p>
            <a:pPr algn="just" eaLnBrk="1" fontAlgn="auto" hangingPunct="1">
              <a:spcAft>
                <a:spcPts val="0"/>
              </a:spcAft>
              <a:buFont typeface="Wingdings 3" charset="2"/>
              <a:buChar char=""/>
              <a:defRPr/>
            </a:pPr>
            <a:r>
              <a:rPr lang="en-US" sz="2000" dirty="0" smtClean="0">
                <a:solidFill>
                  <a:schemeClr val="tx1">
                    <a:lumMod val="75000"/>
                    <a:lumOff val="25000"/>
                  </a:schemeClr>
                </a:solidFill>
                <a:latin typeface="Calibri" pitchFamily="34" charset="0"/>
                <a:cs typeface="Calibri" pitchFamily="34" charset="0"/>
              </a:rPr>
              <a:t>Internet marketing </a:t>
            </a:r>
            <a:r>
              <a:rPr lang="en-US" sz="2000" dirty="0" err="1" smtClean="0">
                <a:solidFill>
                  <a:schemeClr val="tx1">
                    <a:lumMod val="75000"/>
                    <a:lumOff val="25000"/>
                  </a:schemeClr>
                </a:solidFill>
                <a:latin typeface="Calibri" pitchFamily="34" charset="0"/>
                <a:cs typeface="Calibri" pitchFamily="34" charset="0"/>
              </a:rPr>
              <a:t>podrazumeva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prodaju</a:t>
            </a:r>
            <a:r>
              <a:rPr lang="en-US" sz="2000" dirty="0" smtClean="0">
                <a:solidFill>
                  <a:schemeClr val="tx1">
                    <a:lumMod val="75000"/>
                    <a:lumOff val="25000"/>
                  </a:schemeClr>
                </a:solidFill>
                <a:latin typeface="Calibri" pitchFamily="34" charset="0"/>
                <a:cs typeface="Calibri" pitchFamily="34" charset="0"/>
              </a:rPr>
              <a:t> i </a:t>
            </a:r>
            <a:r>
              <a:rPr lang="en-US" sz="2000" dirty="0" err="1" smtClean="0">
                <a:solidFill>
                  <a:schemeClr val="tx1">
                    <a:lumMod val="75000"/>
                    <a:lumOff val="25000"/>
                  </a:schemeClr>
                </a:solidFill>
                <a:latin typeface="Calibri" pitchFamily="34" charset="0"/>
                <a:cs typeface="Calibri" pitchFamily="34" charset="0"/>
              </a:rPr>
              <a:t>reklamiranje</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proizvoda</a:t>
            </a:r>
            <a:r>
              <a:rPr lang="en-US" sz="2000" dirty="0" smtClean="0">
                <a:solidFill>
                  <a:schemeClr val="tx1">
                    <a:lumMod val="75000"/>
                    <a:lumOff val="25000"/>
                  </a:schemeClr>
                </a:solidFill>
                <a:latin typeface="Calibri" pitchFamily="34" charset="0"/>
                <a:cs typeface="Calibri" pitchFamily="34" charset="0"/>
              </a:rPr>
              <a:t> i </a:t>
            </a:r>
            <a:r>
              <a:rPr lang="en-US" sz="2000" dirty="0" err="1" smtClean="0">
                <a:solidFill>
                  <a:schemeClr val="tx1">
                    <a:lumMod val="75000"/>
                    <a:lumOff val="25000"/>
                  </a:schemeClr>
                </a:solidFill>
                <a:latin typeface="Calibri" pitchFamily="34" charset="0"/>
                <a:cs typeface="Calibri" pitchFamily="34" charset="0"/>
              </a:rPr>
              <a:t>usluga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putem</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Interneta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korišćenjem</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interneta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kao</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kanala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prodaja</a:t>
            </a:r>
            <a:r>
              <a:rPr lang="en-US" sz="2000" dirty="0" smtClean="0">
                <a:solidFill>
                  <a:schemeClr val="tx1">
                    <a:lumMod val="75000"/>
                    <a:lumOff val="25000"/>
                  </a:schemeClr>
                </a:solidFill>
                <a:latin typeface="Calibri" pitchFamily="34" charset="0"/>
                <a:cs typeface="Calibri" pitchFamily="34" charset="0"/>
              </a:rPr>
              <a:t> i </a:t>
            </a:r>
            <a:r>
              <a:rPr lang="en-US" sz="2000" dirty="0" err="1" smtClean="0">
                <a:solidFill>
                  <a:schemeClr val="tx1">
                    <a:lumMod val="75000"/>
                    <a:lumOff val="25000"/>
                  </a:schemeClr>
                </a:solidFill>
                <a:latin typeface="Calibri" pitchFamily="34" charset="0"/>
                <a:cs typeface="Calibri" pitchFamily="34" charset="0"/>
              </a:rPr>
              <a:t>komunikacije</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pruža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mogućnosti</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da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Vaš</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biznis</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veoma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brzo</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postane</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prepoznatljiv</a:t>
            </a:r>
            <a:r>
              <a:rPr lang="en-US" sz="2000" dirty="0" smtClean="0">
                <a:solidFill>
                  <a:schemeClr val="tx1">
                    <a:lumMod val="75000"/>
                    <a:lumOff val="25000"/>
                  </a:schemeClr>
                </a:solidFill>
                <a:latin typeface="Calibri" pitchFamily="34" charset="0"/>
                <a:cs typeface="Calibri" pitchFamily="34" charset="0"/>
              </a:rPr>
              <a:t> u </a:t>
            </a:r>
            <a:r>
              <a:rPr lang="en-US" sz="2000" dirty="0" err="1" smtClean="0">
                <a:solidFill>
                  <a:schemeClr val="tx1">
                    <a:lumMod val="75000"/>
                    <a:lumOff val="25000"/>
                  </a:schemeClr>
                </a:solidFill>
                <a:latin typeface="Calibri" pitchFamily="34" charset="0"/>
                <a:cs typeface="Calibri" pitchFamily="34" charset="0"/>
              </a:rPr>
              <a:t>lokalnim</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okvirima</a:t>
            </a:r>
            <a:r>
              <a:rPr lang="en-US" sz="2000" dirty="0" smtClean="0">
                <a:solidFill>
                  <a:schemeClr val="tx1">
                    <a:lumMod val="75000"/>
                    <a:lumOff val="25000"/>
                  </a:schemeClr>
                </a:solidFill>
                <a:latin typeface="Calibri" pitchFamily="34" charset="0"/>
                <a:cs typeface="Calibri" pitchFamily="34" charset="0"/>
              </a:rPr>
              <a:t> </a:t>
            </a:r>
            <a:r>
              <a:rPr lang="en-US" sz="2000" dirty="0" err="1" smtClean="0">
                <a:solidFill>
                  <a:schemeClr val="tx1">
                    <a:lumMod val="75000"/>
                    <a:lumOff val="25000"/>
                  </a:schemeClr>
                </a:solidFill>
                <a:latin typeface="Calibri" pitchFamily="34" charset="0"/>
                <a:cs typeface="Calibri" pitchFamily="34" charset="0"/>
              </a:rPr>
              <a:t>ali</a:t>
            </a:r>
            <a:r>
              <a:rPr lang="en-US" sz="2000" dirty="0" smtClean="0">
                <a:solidFill>
                  <a:schemeClr val="tx1">
                    <a:lumMod val="75000"/>
                    <a:lumOff val="25000"/>
                  </a:schemeClr>
                </a:solidFill>
                <a:latin typeface="Calibri" pitchFamily="34" charset="0"/>
                <a:cs typeface="Calibri" pitchFamily="34" charset="0"/>
              </a:rPr>
              <a:t> i </a:t>
            </a:r>
            <a:r>
              <a:rPr lang="en-US" sz="2000" dirty="0" err="1" smtClean="0">
                <a:solidFill>
                  <a:schemeClr val="tx1">
                    <a:lumMod val="75000"/>
                    <a:lumOff val="25000"/>
                  </a:schemeClr>
                </a:solidFill>
                <a:latin typeface="Calibri" pitchFamily="34" charset="0"/>
                <a:cs typeface="Calibri" pitchFamily="34" charset="0"/>
              </a:rPr>
              <a:t>internacionalno</a:t>
            </a:r>
            <a:r>
              <a:rPr lang="en-US" sz="2000" dirty="0" smtClean="0">
                <a:solidFill>
                  <a:schemeClr val="tx1">
                    <a:lumMod val="75000"/>
                    <a:lumOff val="25000"/>
                  </a:schemeClr>
                </a:solidFill>
                <a:latin typeface="Calibri" pitchFamily="34" charset="0"/>
                <a:cs typeface="Calibri" pitchFamily="34" charset="0"/>
              </a:rPr>
              <a:t>.</a:t>
            </a:r>
          </a:p>
          <a:p>
            <a:pPr algn="just" eaLnBrk="1" fontAlgn="auto" hangingPunct="1">
              <a:spcAft>
                <a:spcPts val="0"/>
              </a:spcAft>
              <a:buFont typeface="Wingdings 3" charset="2"/>
              <a:buChar char=""/>
              <a:defRPr/>
            </a:pPr>
            <a:endParaRPr lang="sr-Latn-RS" sz="2000"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642454330"/>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smtClean="0"/>
              <a:t>Da li je e-poslovanje pravi put za napredak mog preduzeća?</a:t>
            </a:r>
          </a:p>
        </p:txBody>
      </p:sp>
      <p:sp>
        <p:nvSpPr>
          <p:cNvPr id="3" name="Content Placeholder 2"/>
          <p:cNvSpPr>
            <a:spLocks noGrp="1"/>
          </p:cNvSpPr>
          <p:nvPr>
            <p:ph idx="1"/>
          </p:nvPr>
        </p:nvSpPr>
        <p:spPr>
          <a:xfrm>
            <a:off x="666654" y="1971277"/>
            <a:ext cx="8875697" cy="4307115"/>
          </a:xfrm>
        </p:spPr>
        <p:txBody>
          <a:bodyPr rtlCol="0">
            <a:normAutofit fontScale="55000" lnSpcReduction="20000"/>
          </a:bodyPr>
          <a:lstStyle/>
          <a:p>
            <a:pPr algn="ctr" eaLnBrk="1" fontAlgn="auto" hangingPunct="1">
              <a:spcAft>
                <a:spcPts val="0"/>
              </a:spcAft>
              <a:buFont typeface="Wingdings 3" charset="2"/>
              <a:buNone/>
              <a:defRPr/>
            </a:pPr>
            <a:endParaRPr lang="sr-Latn-RS" dirty="0" smtClean="0">
              <a:solidFill>
                <a:schemeClr val="tx1">
                  <a:lumMod val="75000"/>
                  <a:lumOff val="25000"/>
                </a:schemeClr>
              </a:solidFill>
              <a:latin typeface="Calibri" pitchFamily="34" charset="0"/>
              <a:cs typeface="Calibri" pitchFamily="34" charset="0"/>
            </a:endParaRPr>
          </a:p>
          <a:p>
            <a:pPr algn="ctr" eaLnBrk="1" fontAlgn="auto" hangingPunct="1">
              <a:spcAft>
                <a:spcPts val="0"/>
              </a:spcAft>
              <a:buFont typeface="Wingdings 3" charset="2"/>
              <a:buNone/>
              <a:defRPr/>
            </a:pPr>
            <a:r>
              <a:rPr lang="sr-Latn-RS" sz="3300" b="1" dirty="0" smtClean="0">
                <a:solidFill>
                  <a:schemeClr val="tx1">
                    <a:lumMod val="75000"/>
                    <a:lumOff val="25000"/>
                  </a:schemeClr>
                </a:solidFill>
                <a:latin typeface="Calibri" pitchFamily="34" charset="0"/>
                <a:cs typeface="Calibri" pitchFamily="34" charset="0"/>
              </a:rPr>
              <a:t>Šest</a:t>
            </a:r>
            <a:r>
              <a:rPr lang="en-US" sz="3300" b="1" dirty="0" smtClean="0">
                <a:solidFill>
                  <a:schemeClr val="tx1">
                    <a:lumMod val="75000"/>
                    <a:lumOff val="25000"/>
                  </a:schemeClr>
                </a:solidFill>
                <a:latin typeface="Calibri" pitchFamily="34" charset="0"/>
                <a:cs typeface="Calibri" pitchFamily="34" charset="0"/>
              </a:rPr>
              <a:t> </a:t>
            </a:r>
            <a:r>
              <a:rPr lang="en-US" sz="3300" b="1" dirty="0" err="1" smtClean="0">
                <a:solidFill>
                  <a:schemeClr val="tx1">
                    <a:lumMod val="75000"/>
                    <a:lumOff val="25000"/>
                  </a:schemeClr>
                </a:solidFill>
                <a:latin typeface="Calibri" pitchFamily="34" charset="0"/>
                <a:cs typeface="Calibri" pitchFamily="34" charset="0"/>
              </a:rPr>
              <a:t>ključn</a:t>
            </a:r>
            <a:r>
              <a:rPr lang="sr-Latn-RS" sz="3300" b="1" dirty="0" smtClean="0">
                <a:solidFill>
                  <a:schemeClr val="tx1">
                    <a:lumMod val="75000"/>
                    <a:lumOff val="25000"/>
                  </a:schemeClr>
                </a:solidFill>
                <a:latin typeface="Calibri" pitchFamily="34" charset="0"/>
                <a:cs typeface="Calibri" pitchFamily="34" charset="0"/>
              </a:rPr>
              <a:t>ih</a:t>
            </a:r>
            <a:r>
              <a:rPr lang="en-US" sz="3300" b="1" dirty="0" smtClean="0">
                <a:solidFill>
                  <a:schemeClr val="tx1">
                    <a:lumMod val="75000"/>
                    <a:lumOff val="25000"/>
                  </a:schemeClr>
                </a:solidFill>
                <a:latin typeface="Calibri" pitchFamily="34" charset="0"/>
                <a:cs typeface="Calibri" pitchFamily="34" charset="0"/>
              </a:rPr>
              <a:t> </a:t>
            </a:r>
            <a:r>
              <a:rPr lang="en-US" sz="3300" b="1" dirty="0" err="1" smtClean="0">
                <a:solidFill>
                  <a:schemeClr val="tx1">
                    <a:lumMod val="75000"/>
                    <a:lumOff val="25000"/>
                  </a:schemeClr>
                </a:solidFill>
                <a:latin typeface="Calibri" pitchFamily="34" charset="0"/>
                <a:cs typeface="Calibri" pitchFamily="34" charset="0"/>
              </a:rPr>
              <a:t>razloga</a:t>
            </a:r>
            <a:endParaRPr lang="en-US" sz="3300" b="1" dirty="0" smtClean="0">
              <a:solidFill>
                <a:schemeClr val="tx1">
                  <a:lumMod val="75000"/>
                  <a:lumOff val="25000"/>
                </a:schemeClr>
              </a:solidFill>
              <a:latin typeface="Calibri" pitchFamily="34" charset="0"/>
              <a:cs typeface="Calibri" pitchFamily="34" charset="0"/>
            </a:endParaRPr>
          </a:p>
          <a:p>
            <a:pPr eaLnBrk="1" fontAlgn="auto" hangingPunct="1">
              <a:spcAft>
                <a:spcPts val="0"/>
              </a:spcAft>
              <a:buFont typeface="Wingdings 3" charset="2"/>
              <a:buChar char=""/>
              <a:defRPr/>
            </a:pPr>
            <a:r>
              <a:rPr lang="en-US" b="1" dirty="0" err="1" smtClean="0">
                <a:solidFill>
                  <a:schemeClr val="tx1">
                    <a:lumMod val="75000"/>
                    <a:lumOff val="25000"/>
                  </a:schemeClr>
                </a:solidFill>
                <a:latin typeface="Calibri" pitchFamily="34" charset="0"/>
                <a:cs typeface="Calibri" pitchFamily="34" charset="0"/>
              </a:rPr>
              <a:t>Korišćenje</a:t>
            </a:r>
            <a:r>
              <a:rPr lang="en-US" b="1" dirty="0" smtClean="0">
                <a:solidFill>
                  <a:schemeClr val="tx1">
                    <a:lumMod val="75000"/>
                    <a:lumOff val="25000"/>
                  </a:schemeClr>
                </a:solidFill>
                <a:latin typeface="Calibri" pitchFamily="34" charset="0"/>
                <a:cs typeface="Calibri" pitchFamily="34" charset="0"/>
              </a:rPr>
              <a:t> e-</a:t>
            </a:r>
            <a:r>
              <a:rPr lang="en-US" b="1" dirty="0" err="1" smtClean="0">
                <a:solidFill>
                  <a:schemeClr val="tx1">
                    <a:lumMod val="75000"/>
                    <a:lumOff val="25000"/>
                  </a:schemeClr>
                </a:solidFill>
                <a:latin typeface="Calibri" pitchFamily="34" charset="0"/>
                <a:cs typeface="Calibri" pitchFamily="34" charset="0"/>
              </a:rPr>
              <a:t>poslovanja</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za</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organizaciju</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poslovnih</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komunikacijskih</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procesa</a:t>
            </a:r>
            <a:r>
              <a:rPr lang="sr-Latn-R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efikasnije</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komuniciram</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sa</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svojim</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zaposlenima</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kupcima</a:t>
            </a:r>
            <a:r>
              <a:rPr lang="en-US" dirty="0" smtClean="0">
                <a:solidFill>
                  <a:schemeClr val="tx1">
                    <a:lumMod val="75000"/>
                    <a:lumOff val="25000"/>
                  </a:schemeClr>
                </a:solidFill>
                <a:latin typeface="Calibri" pitchFamily="34" charset="0"/>
                <a:cs typeface="Calibri" pitchFamily="34" charset="0"/>
              </a:rPr>
              <a:t> i</a:t>
            </a:r>
            <a:r>
              <a:rPr lang="sr-Latn-R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dobavljačima</a:t>
            </a:r>
            <a:r>
              <a:rPr lang="sr-Latn-RS" dirty="0" smtClean="0">
                <a:solidFill>
                  <a:schemeClr val="tx1">
                    <a:lumMod val="75000"/>
                    <a:lumOff val="25000"/>
                  </a:schemeClr>
                </a:solidFill>
                <a:latin typeface="Calibri" pitchFamily="34" charset="0"/>
                <a:cs typeface="Calibri" pitchFamily="34" charset="0"/>
              </a:rPr>
              <a:t>)</a:t>
            </a:r>
            <a:endParaRPr lang="sr-Latn-RS" dirty="0" smtClean="0">
              <a:solidFill>
                <a:schemeClr val="tx1">
                  <a:lumMod val="75000"/>
                  <a:lumOff val="25000"/>
                </a:schemeClr>
              </a:solidFill>
            </a:endParaRPr>
          </a:p>
          <a:p>
            <a:pPr eaLnBrk="1" fontAlgn="auto" hangingPunct="1">
              <a:spcAft>
                <a:spcPts val="0"/>
              </a:spcAft>
              <a:buFont typeface="Wingdings 3" charset="2"/>
              <a:buChar char=""/>
              <a:defRPr/>
            </a:pPr>
            <a:r>
              <a:rPr lang="en-US" b="1" dirty="0" err="1" smtClean="0">
                <a:solidFill>
                  <a:schemeClr val="tx1">
                    <a:lumMod val="75000"/>
                    <a:lumOff val="25000"/>
                  </a:schemeClr>
                </a:solidFill>
                <a:latin typeface="Calibri" pitchFamily="34" charset="0"/>
                <a:cs typeface="Calibri" pitchFamily="34" charset="0"/>
              </a:rPr>
              <a:t>Korišćenje</a:t>
            </a:r>
            <a:r>
              <a:rPr lang="en-US" b="1" dirty="0" smtClean="0">
                <a:solidFill>
                  <a:schemeClr val="tx1">
                    <a:lumMod val="75000"/>
                    <a:lumOff val="25000"/>
                  </a:schemeClr>
                </a:solidFill>
                <a:latin typeface="Calibri" pitchFamily="34" charset="0"/>
                <a:cs typeface="Calibri" pitchFamily="34" charset="0"/>
              </a:rPr>
              <a:t> e-</a:t>
            </a:r>
            <a:r>
              <a:rPr lang="en-US" b="1" dirty="0" err="1" smtClean="0">
                <a:solidFill>
                  <a:schemeClr val="tx1">
                    <a:lumMod val="75000"/>
                    <a:lumOff val="25000"/>
                  </a:schemeClr>
                </a:solidFill>
                <a:latin typeface="Calibri" pitchFamily="34" charset="0"/>
                <a:cs typeface="Calibri" pitchFamily="34" charset="0"/>
              </a:rPr>
              <a:t>poslovanja</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za</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organizaciju</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poslovnih</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procesa</a:t>
            </a:r>
            <a:r>
              <a:rPr lang="sr-Latn-RS" b="1" dirty="0" smtClean="0">
                <a:solidFill>
                  <a:schemeClr val="tx1">
                    <a:lumMod val="75000"/>
                    <a:lumOff val="25000"/>
                  </a:schemeClr>
                </a:solidFill>
                <a:latin typeface="Calibri" pitchFamily="34" charset="0"/>
                <a:cs typeface="Calibri" pitchFamily="34" charset="0"/>
              </a:rPr>
              <a:t> </a:t>
            </a:r>
            <a:r>
              <a:rPr lang="sr-Latn-RS" dirty="0" smtClean="0">
                <a:solidFill>
                  <a:schemeClr val="tx1">
                    <a:lumMod val="75000"/>
                    <a:lumOff val="25000"/>
                  </a:schemeClr>
                </a:solidFill>
                <a:latin typeface="Calibri" pitchFamily="34" charset="0"/>
                <a:cs typeface="Calibri" pitchFamily="34" charset="0"/>
              </a:rPr>
              <a:t>(efikasnije knjigovodstvo, postupak prijave poreza, teško je pratiti naručivanje putem telefona)</a:t>
            </a:r>
            <a:endParaRPr lang="sr-Cyrl-RS" dirty="0" smtClean="0">
              <a:solidFill>
                <a:schemeClr val="tx1">
                  <a:lumMod val="75000"/>
                  <a:lumOff val="25000"/>
                </a:schemeClr>
              </a:solidFill>
              <a:latin typeface="Calibri" pitchFamily="34" charset="0"/>
              <a:cs typeface="Calibri" pitchFamily="34" charset="0"/>
            </a:endParaRPr>
          </a:p>
          <a:p>
            <a:pPr eaLnBrk="1" fontAlgn="auto" hangingPunct="1">
              <a:spcAft>
                <a:spcPts val="0"/>
              </a:spcAft>
              <a:buFont typeface="Wingdings 3" charset="2"/>
              <a:buChar char=""/>
              <a:defRPr/>
            </a:pPr>
            <a:r>
              <a:rPr lang="sr-Latn-RS" b="1" dirty="0" smtClean="0">
                <a:solidFill>
                  <a:schemeClr val="tx1">
                    <a:lumMod val="75000"/>
                    <a:lumOff val="25000"/>
                  </a:schemeClr>
                </a:solidFill>
                <a:latin typeface="Calibri" pitchFamily="34" charset="0"/>
                <a:cs typeface="Calibri" pitchFamily="34" charset="0"/>
              </a:rPr>
              <a:t>P</a:t>
            </a:r>
            <a:r>
              <a:rPr lang="en-US" b="1" dirty="0" err="1" smtClean="0">
                <a:solidFill>
                  <a:schemeClr val="tx1">
                    <a:lumMod val="75000"/>
                    <a:lumOff val="25000"/>
                  </a:schemeClr>
                </a:solidFill>
                <a:latin typeface="Calibri" pitchFamily="34" charset="0"/>
                <a:cs typeface="Calibri" pitchFamily="34" charset="0"/>
              </a:rPr>
              <a:t>rimena</a:t>
            </a:r>
            <a:r>
              <a:rPr lang="en-US" b="1" dirty="0" smtClean="0">
                <a:solidFill>
                  <a:schemeClr val="tx1">
                    <a:lumMod val="75000"/>
                    <a:lumOff val="25000"/>
                  </a:schemeClr>
                </a:solidFill>
                <a:latin typeface="Calibri" pitchFamily="34" charset="0"/>
                <a:cs typeface="Calibri" pitchFamily="34" charset="0"/>
              </a:rPr>
              <a:t> e-</a:t>
            </a:r>
            <a:r>
              <a:rPr lang="en-US" b="1" dirty="0" err="1" smtClean="0">
                <a:solidFill>
                  <a:schemeClr val="tx1">
                    <a:lumMod val="75000"/>
                    <a:lumOff val="25000"/>
                  </a:schemeClr>
                </a:solidFill>
                <a:latin typeface="Calibri" pitchFamily="34" charset="0"/>
                <a:cs typeface="Calibri" pitchFamily="34" charset="0"/>
              </a:rPr>
              <a:t>poslovanja</a:t>
            </a:r>
            <a:r>
              <a:rPr lang="en-US" b="1" dirty="0" smtClean="0">
                <a:solidFill>
                  <a:schemeClr val="tx1">
                    <a:lumMod val="75000"/>
                    <a:lumOff val="25000"/>
                  </a:schemeClr>
                </a:solidFill>
                <a:latin typeface="Calibri" pitchFamily="34" charset="0"/>
                <a:cs typeface="Calibri" pitchFamily="34" charset="0"/>
              </a:rPr>
              <a:t> u </a:t>
            </a:r>
            <a:r>
              <a:rPr lang="en-US" b="1" dirty="0" err="1" smtClean="0">
                <a:solidFill>
                  <a:schemeClr val="tx1">
                    <a:lumMod val="75000"/>
                    <a:lumOff val="25000"/>
                  </a:schemeClr>
                </a:solidFill>
                <a:latin typeface="Calibri" pitchFamily="34" charset="0"/>
                <a:cs typeface="Calibri" pitchFamily="34" charset="0"/>
              </a:rPr>
              <a:t>oglašavanju</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vašeg</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preduzeća</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prema</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kupcima</a:t>
            </a:r>
            <a:r>
              <a:rPr lang="sr-Latn-RS" b="1" dirty="0" smtClean="0">
                <a:solidFill>
                  <a:schemeClr val="tx1">
                    <a:lumMod val="75000"/>
                    <a:lumOff val="25000"/>
                  </a:schemeClr>
                </a:solidFill>
                <a:latin typeface="Calibri" pitchFamily="34" charset="0"/>
                <a:cs typeface="Calibri" pitchFamily="34" charset="0"/>
              </a:rPr>
              <a:t> </a:t>
            </a:r>
            <a:r>
              <a:rPr lang="sr-Latn-RS" dirty="0" smtClean="0">
                <a:solidFill>
                  <a:schemeClr val="tx1">
                    <a:lumMod val="75000"/>
                    <a:lumOff val="25000"/>
                  </a:schemeClr>
                </a:solidFill>
                <a:latin typeface="Calibri" pitchFamily="34" charset="0"/>
                <a:cs typeface="Calibri" pitchFamily="34" charset="0"/>
              </a:rPr>
              <a:t>(proširenje na druga tržišta osim lokalnog, konkurencija, zainteresovanosti i potreba kupaca, lakše uspostavljanje kontakta)</a:t>
            </a:r>
            <a:endParaRPr lang="sr-Cyrl-RS" dirty="0" smtClean="0">
              <a:solidFill>
                <a:schemeClr val="tx1">
                  <a:lumMod val="75000"/>
                  <a:lumOff val="25000"/>
                </a:schemeClr>
              </a:solidFill>
              <a:latin typeface="Calibri" pitchFamily="34" charset="0"/>
              <a:cs typeface="Calibri" pitchFamily="34" charset="0"/>
            </a:endParaRPr>
          </a:p>
          <a:p>
            <a:pPr eaLnBrk="1" fontAlgn="auto" hangingPunct="1">
              <a:spcAft>
                <a:spcPts val="0"/>
              </a:spcAft>
              <a:buFont typeface="Wingdings 3" charset="2"/>
              <a:buChar char=""/>
              <a:defRPr/>
            </a:pPr>
            <a:r>
              <a:rPr lang="sr-Latn-RS" b="1" dirty="0" smtClean="0">
                <a:solidFill>
                  <a:schemeClr val="tx1">
                    <a:lumMod val="75000"/>
                    <a:lumOff val="25000"/>
                  </a:schemeClr>
                </a:solidFill>
                <a:latin typeface="Calibri" pitchFamily="34" charset="0"/>
                <a:cs typeface="Calibri" pitchFamily="34" charset="0"/>
              </a:rPr>
              <a:t>P</a:t>
            </a:r>
            <a:r>
              <a:rPr lang="en-US" b="1" dirty="0" err="1" smtClean="0">
                <a:solidFill>
                  <a:schemeClr val="tx1">
                    <a:lumMod val="75000"/>
                    <a:lumOff val="25000"/>
                  </a:schemeClr>
                </a:solidFill>
                <a:latin typeface="Calibri" pitchFamily="34" charset="0"/>
                <a:cs typeface="Calibri" pitchFamily="34" charset="0"/>
              </a:rPr>
              <a:t>rodaja</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putem</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interneta</a:t>
            </a:r>
            <a:r>
              <a:rPr lang="sr-Latn-RS" b="1" dirty="0" smtClean="0">
                <a:solidFill>
                  <a:schemeClr val="tx1">
                    <a:lumMod val="75000"/>
                    <a:lumOff val="25000"/>
                  </a:schemeClr>
                </a:solidFill>
                <a:latin typeface="Calibri" pitchFamily="34" charset="0"/>
                <a:cs typeface="Calibri" pitchFamily="34" charset="0"/>
              </a:rPr>
              <a:t> </a:t>
            </a:r>
            <a:r>
              <a:rPr lang="sr-Latn-RS" dirty="0" smtClean="0">
                <a:solidFill>
                  <a:schemeClr val="tx1">
                    <a:lumMod val="75000"/>
                    <a:lumOff val="25000"/>
                  </a:schemeClr>
                </a:solidFill>
                <a:latin typeface="Calibri" pitchFamily="34" charset="0"/>
                <a:cs typeface="Calibri" pitchFamily="34" charset="0"/>
              </a:rPr>
              <a:t>(postojeći i potencijalni kupci su zainteresovani, povećanje prodaje)</a:t>
            </a:r>
            <a:endParaRPr lang="sr-Cyrl-RS" dirty="0" smtClean="0">
              <a:solidFill>
                <a:schemeClr val="tx1">
                  <a:lumMod val="75000"/>
                  <a:lumOff val="25000"/>
                </a:schemeClr>
              </a:solidFill>
              <a:latin typeface="Calibri" pitchFamily="34" charset="0"/>
              <a:cs typeface="Calibri" pitchFamily="34" charset="0"/>
            </a:endParaRPr>
          </a:p>
          <a:p>
            <a:pPr eaLnBrk="1" fontAlgn="auto" hangingPunct="1">
              <a:spcAft>
                <a:spcPts val="0"/>
              </a:spcAft>
              <a:buFont typeface="Wingdings 3" charset="2"/>
              <a:buChar char=""/>
              <a:defRPr/>
            </a:pPr>
            <a:r>
              <a:rPr lang="sr-Latn-RS" b="1" dirty="0" smtClean="0">
                <a:solidFill>
                  <a:schemeClr val="tx1">
                    <a:lumMod val="75000"/>
                    <a:lumOff val="25000"/>
                  </a:schemeClr>
                </a:solidFill>
                <a:latin typeface="Calibri" pitchFamily="34" charset="0"/>
                <a:cs typeface="Calibri" pitchFamily="34" charset="0"/>
              </a:rPr>
              <a:t>P</a:t>
            </a:r>
            <a:r>
              <a:rPr lang="vi-VN" b="1" dirty="0" smtClean="0">
                <a:solidFill>
                  <a:schemeClr val="tx1">
                    <a:lumMod val="75000"/>
                    <a:lumOff val="25000"/>
                  </a:schemeClr>
                </a:solidFill>
                <a:latin typeface="Calibri" pitchFamily="34" charset="0"/>
                <a:cs typeface="Calibri" pitchFamily="34" charset="0"/>
              </a:rPr>
              <a:t>rimena e-poslovanja za potrebe saradnje između preduzeća</a:t>
            </a:r>
            <a:r>
              <a:rPr lang="sr-Latn-RS" b="1"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kroz</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poboljšan</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pristup</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poslovnim</a:t>
            </a:r>
            <a:r>
              <a:rPr lang="sr-Latn-R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informacijama</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proizvodima</a:t>
            </a:r>
            <a:r>
              <a:rPr lang="en-US" dirty="0" smtClean="0">
                <a:solidFill>
                  <a:schemeClr val="tx1">
                    <a:lumMod val="75000"/>
                    <a:lumOff val="25000"/>
                  </a:schemeClr>
                </a:solidFill>
                <a:latin typeface="Calibri" pitchFamily="34" charset="0"/>
                <a:cs typeface="Calibri" pitchFamily="34" charset="0"/>
              </a:rPr>
              <a:t> i </a:t>
            </a:r>
            <a:r>
              <a:rPr lang="en-US" dirty="0" err="1" smtClean="0">
                <a:solidFill>
                  <a:schemeClr val="tx1">
                    <a:lumMod val="75000"/>
                    <a:lumOff val="25000"/>
                  </a:schemeClr>
                </a:solidFill>
                <a:latin typeface="Calibri" pitchFamily="34" charset="0"/>
                <a:cs typeface="Calibri" pitchFamily="34" charset="0"/>
              </a:rPr>
              <a:t>uslugama</a:t>
            </a:r>
            <a:r>
              <a:rPr lang="en-US" dirty="0" smtClean="0">
                <a:solidFill>
                  <a:schemeClr val="tx1">
                    <a:lumMod val="75000"/>
                    <a:lumOff val="25000"/>
                  </a:schemeClr>
                </a:solidFill>
                <a:latin typeface="Calibri" pitchFamily="34" charset="0"/>
                <a:cs typeface="Calibri" pitchFamily="34" charset="0"/>
              </a:rPr>
              <a:t>. Time se </a:t>
            </a:r>
            <a:r>
              <a:rPr lang="en-US" dirty="0" err="1" smtClean="0">
                <a:solidFill>
                  <a:schemeClr val="tx1">
                    <a:lumMod val="75000"/>
                    <a:lumOff val="25000"/>
                  </a:schemeClr>
                </a:solidFill>
                <a:latin typeface="Calibri" pitchFamily="34" charset="0"/>
                <a:cs typeface="Calibri" pitchFamily="34" charset="0"/>
              </a:rPr>
              <a:t>mogu</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smanjiti</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troškovi</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nabavke</a:t>
            </a:r>
            <a:r>
              <a:rPr lang="sr-Latn-RS" dirty="0" smtClean="0">
                <a:solidFill>
                  <a:schemeClr val="tx1">
                    <a:lumMod val="75000"/>
                    <a:lumOff val="25000"/>
                  </a:schemeClr>
                </a:solidFill>
                <a:latin typeface="Calibri" pitchFamily="34" charset="0"/>
                <a:cs typeface="Calibri" pitchFamily="34" charset="0"/>
              </a:rPr>
              <a:t>)</a:t>
            </a:r>
            <a:endParaRPr lang="sr-Cyrl-RS" b="1" dirty="0" smtClean="0">
              <a:solidFill>
                <a:schemeClr val="tx1">
                  <a:lumMod val="75000"/>
                  <a:lumOff val="25000"/>
                </a:schemeClr>
              </a:solidFill>
              <a:latin typeface="Calibri" pitchFamily="34" charset="0"/>
              <a:cs typeface="Calibri" pitchFamily="34" charset="0"/>
            </a:endParaRPr>
          </a:p>
          <a:p>
            <a:pPr eaLnBrk="1" fontAlgn="auto" hangingPunct="1">
              <a:spcAft>
                <a:spcPts val="0"/>
              </a:spcAft>
              <a:buFont typeface="Wingdings 3" charset="2"/>
              <a:buChar char=""/>
              <a:defRPr/>
            </a:pPr>
            <a:r>
              <a:rPr lang="en-US" b="1" dirty="0" err="1" smtClean="0">
                <a:solidFill>
                  <a:schemeClr val="tx1">
                    <a:lumMod val="75000"/>
                    <a:lumOff val="25000"/>
                  </a:schemeClr>
                </a:solidFill>
                <a:latin typeface="Calibri" pitchFamily="34" charset="0"/>
                <a:cs typeface="Calibri" pitchFamily="34" charset="0"/>
              </a:rPr>
              <a:t>Primena</a:t>
            </a:r>
            <a:r>
              <a:rPr lang="en-US" b="1" dirty="0" smtClean="0">
                <a:solidFill>
                  <a:schemeClr val="tx1">
                    <a:lumMod val="75000"/>
                    <a:lumOff val="25000"/>
                  </a:schemeClr>
                </a:solidFill>
                <a:latin typeface="Calibri" pitchFamily="34" charset="0"/>
                <a:cs typeface="Calibri" pitchFamily="34" charset="0"/>
              </a:rPr>
              <a:t> e-</a:t>
            </a:r>
            <a:r>
              <a:rPr lang="en-US" b="1" dirty="0" err="1" smtClean="0">
                <a:solidFill>
                  <a:schemeClr val="tx1">
                    <a:lumMod val="75000"/>
                    <a:lumOff val="25000"/>
                  </a:schemeClr>
                </a:solidFill>
                <a:latin typeface="Calibri" pitchFamily="34" charset="0"/>
                <a:cs typeface="Calibri" pitchFamily="34" charset="0"/>
              </a:rPr>
              <a:t>poslovanja</a:t>
            </a:r>
            <a:r>
              <a:rPr lang="en-US" b="1" dirty="0" smtClean="0">
                <a:solidFill>
                  <a:schemeClr val="tx1">
                    <a:lumMod val="75000"/>
                    <a:lumOff val="25000"/>
                  </a:schemeClr>
                </a:solidFill>
                <a:latin typeface="Calibri" pitchFamily="34" charset="0"/>
                <a:cs typeface="Calibri" pitchFamily="34" charset="0"/>
              </a:rPr>
              <a:t> u </a:t>
            </a:r>
            <a:r>
              <a:rPr lang="en-US" b="1" dirty="0" err="1" smtClean="0">
                <a:solidFill>
                  <a:schemeClr val="tx1">
                    <a:lumMod val="75000"/>
                    <a:lumOff val="25000"/>
                  </a:schemeClr>
                </a:solidFill>
                <a:latin typeface="Calibri" pitchFamily="34" charset="0"/>
                <a:cs typeface="Calibri" pitchFamily="34" charset="0"/>
              </a:rPr>
              <a:t>nabavci</a:t>
            </a:r>
            <a:r>
              <a:rPr lang="en-US" b="1" dirty="0" smtClean="0">
                <a:solidFill>
                  <a:schemeClr val="tx1">
                    <a:lumMod val="75000"/>
                    <a:lumOff val="25000"/>
                  </a:schemeClr>
                </a:solidFill>
                <a:latin typeface="Calibri" pitchFamily="34" charset="0"/>
                <a:cs typeface="Calibri" pitchFamily="34" charset="0"/>
              </a:rPr>
              <a:t> </a:t>
            </a:r>
            <a:r>
              <a:rPr lang="en-US" b="1" dirty="0" err="1" smtClean="0">
                <a:solidFill>
                  <a:schemeClr val="tx1">
                    <a:lumMod val="75000"/>
                    <a:lumOff val="25000"/>
                  </a:schemeClr>
                </a:solidFill>
                <a:latin typeface="Calibri" pitchFamily="34" charset="0"/>
                <a:cs typeface="Calibri" pitchFamily="34" charset="0"/>
              </a:rPr>
              <a:t>putem</a:t>
            </a:r>
            <a:r>
              <a:rPr lang="en-US" b="1" dirty="0" smtClean="0">
                <a:solidFill>
                  <a:schemeClr val="tx1">
                    <a:lumMod val="75000"/>
                    <a:lumOff val="25000"/>
                  </a:schemeClr>
                </a:solidFill>
                <a:latin typeface="Calibri" pitchFamily="34" charset="0"/>
                <a:cs typeface="Calibri" pitchFamily="34" charset="0"/>
              </a:rPr>
              <a:t> internet</a:t>
            </a:r>
            <a:r>
              <a:rPr lang="sr-Latn-RS" b="1" dirty="0" smtClean="0">
                <a:solidFill>
                  <a:schemeClr val="tx1">
                    <a:lumMod val="75000"/>
                    <a:lumOff val="25000"/>
                  </a:schemeClr>
                </a:solidFill>
                <a:latin typeface="Calibri" pitchFamily="34" charset="0"/>
                <a:cs typeface="Calibri" pitchFamily="34" charset="0"/>
              </a:rPr>
              <a:t>a </a:t>
            </a:r>
            <a:r>
              <a:rPr lang="sr-Latn-RS" sz="3600" dirty="0" smtClean="0">
                <a:solidFill>
                  <a:schemeClr val="tx1">
                    <a:lumMod val="75000"/>
                    <a:lumOff val="25000"/>
                  </a:schemeClr>
                </a:solidFill>
                <a:latin typeface="Calibri" pitchFamily="34" charset="0"/>
                <a:cs typeface="Calibri" pitchFamily="34" charset="0"/>
              </a:rPr>
              <a:t>(B2B)</a:t>
            </a:r>
            <a:endParaRPr lang="en-US" sz="3600"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val="3017655558"/>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social-media-icons-the-circle-set.png"/>
          <p:cNvPicPr>
            <a:picLocks noChangeAspect="1"/>
          </p:cNvPicPr>
          <p:nvPr/>
        </p:nvPicPr>
        <p:blipFill>
          <a:blip r:embed="rId2">
            <a:extLst>
              <a:ext uri="{28A0092B-C50C-407E-A947-70E740481C1C}">
                <a14:useLocalDpi xmlns:a14="http://schemas.microsoft.com/office/drawing/2010/main" val="0"/>
              </a:ext>
            </a:extLst>
          </a:blip>
          <a:srcRect t="51125" b="9657"/>
          <a:stretch>
            <a:fillRect/>
          </a:stretch>
        </p:blipFill>
        <p:spPr bwMode="auto">
          <a:xfrm>
            <a:off x="4438630" y="3356944"/>
            <a:ext cx="2415251" cy="69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5" descr="social-media-icons-the-circle-set.png"/>
          <p:cNvPicPr>
            <a:picLocks noChangeAspect="1"/>
          </p:cNvPicPr>
          <p:nvPr/>
        </p:nvPicPr>
        <p:blipFill>
          <a:blip r:embed="rId2">
            <a:extLst>
              <a:ext uri="{28A0092B-C50C-407E-A947-70E740481C1C}">
                <a14:useLocalDpi xmlns:a14="http://schemas.microsoft.com/office/drawing/2010/main" val="0"/>
              </a:ext>
            </a:extLst>
          </a:blip>
          <a:srcRect b="49849"/>
          <a:stretch>
            <a:fillRect/>
          </a:stretch>
        </p:blipFill>
        <p:spPr bwMode="auto">
          <a:xfrm>
            <a:off x="2213850" y="3208480"/>
            <a:ext cx="2393394" cy="8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1"/>
          <p:cNvSpPr>
            <a:spLocks noGrp="1"/>
          </p:cNvSpPr>
          <p:nvPr>
            <p:ph type="title"/>
          </p:nvPr>
        </p:nvSpPr>
        <p:spPr/>
        <p:txBody>
          <a:bodyPr>
            <a:normAutofit fontScale="90000"/>
          </a:bodyPr>
          <a:lstStyle/>
          <a:p>
            <a:pPr eaLnBrk="1" hangingPunct="1"/>
            <a:r>
              <a:rPr lang="en-US" smtClean="0"/>
              <a:t>Značaj i prednosti e-poslovanja i e-marketinga</a:t>
            </a:r>
          </a:p>
        </p:txBody>
      </p:sp>
      <p:sp>
        <p:nvSpPr>
          <p:cNvPr id="38917" name="Content Placeholder 2"/>
          <p:cNvSpPr>
            <a:spLocks noGrp="1"/>
          </p:cNvSpPr>
          <p:nvPr>
            <p:ph idx="1"/>
          </p:nvPr>
        </p:nvSpPr>
        <p:spPr>
          <a:xfrm>
            <a:off x="666653" y="1864052"/>
            <a:ext cx="8454160" cy="4414340"/>
          </a:xfrm>
        </p:spPr>
        <p:txBody>
          <a:bodyPr/>
          <a:lstStyle/>
          <a:p>
            <a:pPr eaLnBrk="1" hangingPunct="1"/>
            <a:endParaRPr lang="sr-Latn-RS" sz="2000" noProof="1" smtClean="0">
              <a:latin typeface="Calibri" pitchFamily="34" charset="0"/>
              <a:cs typeface="Calibri" pitchFamily="34" charset="0"/>
            </a:endParaRPr>
          </a:p>
          <a:p>
            <a:pPr eaLnBrk="1" hangingPunct="1"/>
            <a:r>
              <a:rPr lang="sr-Latn-RS" sz="2000" noProof="1" smtClean="0">
                <a:latin typeface="Calibri" pitchFamily="34" charset="0"/>
                <a:cs typeface="Calibri" pitchFamily="34" charset="0"/>
              </a:rPr>
              <a:t>Pored </a:t>
            </a:r>
            <a:r>
              <a:rPr lang="sr-Latn-RS" sz="2000" noProof="1" smtClean="0">
                <a:latin typeface="Calibri" pitchFamily="34" charset="0"/>
                <a:cs typeface="Calibri" pitchFamily="34" charset="0"/>
              </a:rPr>
              <a:t>„veb sajt-a“ velika pažnja se posvećuje i prezentaciji firme na raznim društvenim mrežama (Facebook, Twitter, Instagram, Flickr, LinkedIn…).</a:t>
            </a:r>
          </a:p>
          <a:p>
            <a:pPr eaLnBrk="1" hangingPunct="1"/>
            <a:endParaRPr lang="sr-Latn-RS" sz="2000" b="1" noProof="1" smtClean="0">
              <a:latin typeface="Calibri" pitchFamily="34" charset="0"/>
              <a:cs typeface="Calibri" pitchFamily="34" charset="0"/>
            </a:endParaRPr>
          </a:p>
          <a:p>
            <a:pPr eaLnBrk="1" hangingPunct="1"/>
            <a:endParaRPr lang="sr-Latn-RS" sz="2000" b="1" noProof="1">
              <a:latin typeface="Calibri" pitchFamily="34" charset="0"/>
              <a:cs typeface="Calibri" pitchFamily="34" charset="0"/>
            </a:endParaRPr>
          </a:p>
          <a:p>
            <a:pPr eaLnBrk="1" hangingPunct="1"/>
            <a:r>
              <a:rPr lang="sr-Latn-RS" sz="2000" b="1" noProof="1" smtClean="0">
                <a:latin typeface="Calibri" pitchFamily="34" charset="0"/>
                <a:cs typeface="Calibri" pitchFamily="34" charset="0"/>
              </a:rPr>
              <a:t>Ključne </a:t>
            </a:r>
            <a:r>
              <a:rPr lang="sr-Latn-RS" sz="2000" b="1" noProof="1" smtClean="0">
                <a:latin typeface="Calibri" pitchFamily="34" charset="0"/>
                <a:cs typeface="Calibri" pitchFamily="34" charset="0"/>
              </a:rPr>
              <a:t>prednosti</a:t>
            </a:r>
            <a:r>
              <a:rPr lang="sr-Latn-RS" sz="2000" noProof="1" smtClean="0">
                <a:latin typeface="Calibri" pitchFamily="34" charset="0"/>
                <a:cs typeface="Calibri" pitchFamily="34" charset="0"/>
              </a:rPr>
              <a:t> jesu: usmena predaja, dvosmerna komunikacija, relativno mali troškovi kampanje i brza povratna informacija.</a:t>
            </a:r>
          </a:p>
          <a:p>
            <a:pPr eaLnBrk="1" hangingPunct="1"/>
            <a:endParaRPr lang="en-US" sz="2000" i="1" dirty="0" smtClean="0">
              <a:latin typeface="Calibri" pitchFamily="34" charset="0"/>
              <a:cs typeface="Calibri" pitchFamily="34" charset="0"/>
            </a:endParaRPr>
          </a:p>
          <a:p>
            <a:pPr eaLnBrk="1" hangingPunct="1"/>
            <a:endParaRPr lang="en-US" sz="2000" dirty="0" smtClean="0">
              <a:latin typeface="Calibri" pitchFamily="34" charset="0"/>
              <a:cs typeface="Calibri" pitchFamily="34" charset="0"/>
            </a:endParaRPr>
          </a:p>
        </p:txBody>
      </p:sp>
      <p:sp>
        <p:nvSpPr>
          <p:cNvPr id="5" name="Rounded Rectangle 4"/>
          <p:cNvSpPr/>
          <p:nvPr/>
        </p:nvSpPr>
        <p:spPr>
          <a:xfrm>
            <a:off x="666602" y="4643264"/>
            <a:ext cx="8372975" cy="2134587"/>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anchor="ctr"/>
          <a:lstStyle/>
          <a:p>
            <a:pPr>
              <a:buFont typeface="Arial" pitchFamily="34" charset="0"/>
              <a:buChar char="•"/>
            </a:pPr>
            <a:r>
              <a:rPr lang="sr-Latn-RS" noProof="1">
                <a:solidFill>
                  <a:srgbClr val="000000"/>
                </a:solidFill>
                <a:latin typeface="Calibri" pitchFamily="34" charset="0"/>
                <a:cs typeface="Calibri" pitchFamily="34" charset="0"/>
              </a:rPr>
              <a:t>Preko 75% svih korisnika interneta koristi društvene mreže</a:t>
            </a:r>
          </a:p>
          <a:p>
            <a:pPr>
              <a:buFont typeface="Arial" pitchFamily="34" charset="0"/>
              <a:buChar char="•"/>
            </a:pPr>
            <a:r>
              <a:rPr lang="vi-VN" noProof="1">
                <a:solidFill>
                  <a:srgbClr val="000000"/>
                </a:solidFill>
                <a:latin typeface="Calibri" pitchFamily="34" charset="0"/>
                <a:cs typeface="Calibri" pitchFamily="34" charset="0"/>
              </a:rPr>
              <a:t>Za mlađe korisnike, Instagram je važniji od Facebook-a i Twitter-a</a:t>
            </a:r>
          </a:p>
          <a:p>
            <a:pPr>
              <a:buFont typeface="Arial" pitchFamily="34" charset="0"/>
              <a:buChar char="•"/>
            </a:pPr>
            <a:r>
              <a:rPr lang="vi-VN" noProof="1">
                <a:solidFill>
                  <a:srgbClr val="000000"/>
                </a:solidFill>
                <a:latin typeface="Calibri" pitchFamily="34" charset="0"/>
                <a:cs typeface="Calibri" pitchFamily="34" charset="0"/>
              </a:rPr>
              <a:t>Do 2020. godine više od pet milijardi ljudi će koristiti društvene mreže, što predstavlja oko dve trećine svetske populacije</a:t>
            </a:r>
          </a:p>
          <a:p>
            <a:pPr>
              <a:buFont typeface="Arial" pitchFamily="34" charset="0"/>
              <a:buChar char="•"/>
            </a:pPr>
            <a:r>
              <a:rPr lang="vi-VN" noProof="1">
                <a:solidFill>
                  <a:srgbClr val="000000"/>
                </a:solidFill>
                <a:latin typeface="Calibri" pitchFamily="34" charset="0"/>
                <a:cs typeface="Calibri" pitchFamily="34" charset="0"/>
              </a:rPr>
              <a:t>68% svih potencijalnih kupaca pre kupovine će pogledati vaš veb sajt, Facebook stranicu ili drugi profil na Internetu</a:t>
            </a:r>
            <a:endParaRPr lang="vi-VN" noProof="1">
              <a:solidFill>
                <a:srgbClr val="000000"/>
              </a:solidFill>
              <a:latin typeface="Trebuchet MS" pitchFamily="34" charset="0"/>
              <a:cs typeface="Arial" pitchFamily="34" charset="0"/>
            </a:endParaRPr>
          </a:p>
        </p:txBody>
      </p:sp>
    </p:spTree>
    <p:extLst>
      <p:ext uri="{BB962C8B-B14F-4D97-AF65-F5344CB8AC3E}">
        <p14:creationId xmlns:p14="http://schemas.microsoft.com/office/powerpoint/2010/main" val="2891535179"/>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pPr eaLnBrk="1" hangingPunct="1"/>
            <a:r>
              <a:rPr lang="sr-Latn-RS" sz="3900" dirty="0">
                <a:latin typeface="Calibri" pitchFamily="34" charset="0"/>
                <a:cs typeface="Calibri" pitchFamily="34" charset="0"/>
              </a:rPr>
              <a:t>Zašto je korisno elektronsko poslovanje</a:t>
            </a:r>
            <a:r>
              <a:rPr lang="sr-Latn-RS" sz="3900" dirty="0" smtClean="0">
                <a:latin typeface="Calibri" pitchFamily="34" charset="0"/>
                <a:cs typeface="Calibri" pitchFamily="34" charset="0"/>
              </a:rPr>
              <a:t>?</a:t>
            </a:r>
            <a:r>
              <a:rPr lang="sr-Latn-RS" sz="3900" dirty="0">
                <a:latin typeface="Calibri" pitchFamily="34" charset="0"/>
                <a:cs typeface="Calibri" pitchFamily="34" charset="0"/>
              </a:rPr>
              <a:t/>
            </a:r>
            <a:br>
              <a:rPr lang="sr-Latn-RS" sz="3900" dirty="0">
                <a:latin typeface="Calibri" pitchFamily="34" charset="0"/>
                <a:cs typeface="Calibri" pitchFamily="34" charset="0"/>
              </a:rPr>
            </a:br>
            <a:endParaRPr lang="en-US" sz="3900"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eaLnBrk="1" hangingPunct="1">
              <a:lnSpc>
                <a:spcPct val="80000"/>
              </a:lnSpc>
            </a:pPr>
            <a:r>
              <a:rPr lang="sr-Latn-RS" sz="3600" dirty="0" smtClean="0">
                <a:solidFill>
                  <a:schemeClr val="tx1"/>
                </a:solidFill>
                <a:latin typeface="Calibri" pitchFamily="34" charset="0"/>
                <a:cs typeface="Calibri" pitchFamily="34" charset="0"/>
              </a:rPr>
              <a:t>Ušteda </a:t>
            </a:r>
            <a:r>
              <a:rPr lang="sr-Latn-RS" sz="3600" dirty="0">
                <a:solidFill>
                  <a:schemeClr val="tx1"/>
                </a:solidFill>
                <a:latin typeface="Calibri" pitchFamily="34" charset="0"/>
                <a:cs typeface="Calibri" pitchFamily="34" charset="0"/>
              </a:rPr>
              <a:t>vremena (ključni resurs današnjice)</a:t>
            </a:r>
          </a:p>
          <a:p>
            <a:pPr eaLnBrk="1" hangingPunct="1">
              <a:lnSpc>
                <a:spcPct val="80000"/>
              </a:lnSpc>
            </a:pPr>
            <a:r>
              <a:rPr lang="sr-Latn-RS" sz="3600" dirty="0">
                <a:solidFill>
                  <a:schemeClr val="tx1"/>
                </a:solidFill>
                <a:latin typeface="Calibri" pitchFamily="34" charset="0"/>
                <a:cs typeface="Calibri" pitchFamily="34" charset="0"/>
              </a:rPr>
              <a:t>Smanjenje korišćenja papira pomoć ekologiji</a:t>
            </a:r>
          </a:p>
          <a:p>
            <a:pPr eaLnBrk="1" hangingPunct="1">
              <a:lnSpc>
                <a:spcPct val="80000"/>
              </a:lnSpc>
            </a:pPr>
            <a:r>
              <a:rPr lang="sr-Latn-RS" sz="3600" dirty="0">
                <a:solidFill>
                  <a:schemeClr val="tx1"/>
                </a:solidFill>
                <a:latin typeface="Calibri" pitchFamily="34" charset="0"/>
                <a:cs typeface="Calibri" pitchFamily="34" charset="0"/>
              </a:rPr>
              <a:t>Smanjenje troškova manipulacije</a:t>
            </a:r>
          </a:p>
          <a:p>
            <a:pPr eaLnBrk="1" hangingPunct="1">
              <a:lnSpc>
                <a:spcPct val="80000"/>
              </a:lnSpc>
            </a:pPr>
            <a:r>
              <a:rPr lang="sr-Latn-RS" sz="3600" dirty="0">
                <a:solidFill>
                  <a:schemeClr val="tx1"/>
                </a:solidFill>
                <a:latin typeface="Calibri" pitchFamily="34" charset="0"/>
                <a:cs typeface="Calibri" pitchFamily="34" charset="0"/>
              </a:rPr>
              <a:t>Uvećanje efikasnosti poslovanja</a:t>
            </a:r>
          </a:p>
          <a:p>
            <a:pPr marL="0" indent="0" eaLnBrk="1" hangingPunct="1">
              <a:lnSpc>
                <a:spcPct val="80000"/>
              </a:lnSpc>
              <a:buNone/>
            </a:pPr>
            <a:endParaRPr lang="sr-Latn-RS" sz="3600" dirty="0">
              <a:solidFill>
                <a:schemeClr val="tx1"/>
              </a:solidFill>
              <a:latin typeface="Calibri" pitchFamily="34" charset="0"/>
              <a:cs typeface="Calibri" pitchFamily="34" charset="0"/>
            </a:endParaRPr>
          </a:p>
        </p:txBody>
      </p:sp>
      <p:pic>
        <p:nvPicPr>
          <p:cNvPr id="27650" name="Picture 2" descr="Резултат слика за e poslovanje">
            <a:extLst>
              <a:ext uri="{FF2B5EF4-FFF2-40B4-BE49-F238E27FC236}">
                <a16:creationId xmlns="" xmlns:a16="http://schemas.microsoft.com/office/drawing/2014/main" id="{EE274D47-D408-41E9-8090-8CEFB03A3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3137" y="4519212"/>
            <a:ext cx="3237743" cy="242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65830"/>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66170" y="276996"/>
            <a:ext cx="8280221" cy="1033455"/>
          </a:xfrm>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a:xfrm>
            <a:off x="666654" y="1186880"/>
            <a:ext cx="6984724" cy="4501768"/>
          </a:xfrm>
        </p:spPr>
        <p:txBody>
          <a:bodyPr>
            <a:normAutofit/>
          </a:bodyPr>
          <a:lstStyle/>
          <a:p>
            <a:pPr marL="0" indent="0" eaLnBrk="1" hangingPunct="1">
              <a:lnSpc>
                <a:spcPct val="80000"/>
              </a:lnSpc>
              <a:buNone/>
            </a:pPr>
            <a:endParaRPr lang="en-US" sz="3600" dirty="0" smtClean="0">
              <a:solidFill>
                <a:schemeClr val="tx1"/>
              </a:solidFill>
              <a:latin typeface="Calibri" pitchFamily="34" charset="0"/>
              <a:cs typeface="Calibri" pitchFamily="34" charset="0"/>
            </a:endParaRPr>
          </a:p>
          <a:p>
            <a:pPr marL="0" indent="0" eaLnBrk="1" hangingPunct="1">
              <a:lnSpc>
                <a:spcPct val="80000"/>
              </a:lnSpc>
              <a:buNone/>
            </a:pPr>
            <a:r>
              <a:rPr lang="sr-Latn-RS" sz="3600" dirty="0" smtClean="0">
                <a:solidFill>
                  <a:schemeClr val="tx1"/>
                </a:solidFill>
                <a:latin typeface="Calibri" pitchFamily="34" charset="0"/>
                <a:cs typeface="Calibri" pitchFamily="34" charset="0"/>
              </a:rPr>
              <a:t>U </a:t>
            </a:r>
            <a:r>
              <a:rPr lang="sr-Latn-RS" sz="3600" dirty="0">
                <a:solidFill>
                  <a:schemeClr val="tx1"/>
                </a:solidFill>
                <a:latin typeface="Calibri" pitchFamily="34" charset="0"/>
                <a:cs typeface="Calibri" pitchFamily="34" charset="0"/>
              </a:rPr>
              <a:t>Srbiji je moguć rad elektronski sa:</a:t>
            </a:r>
          </a:p>
          <a:p>
            <a:pPr eaLnBrk="1" hangingPunct="1">
              <a:lnSpc>
                <a:spcPct val="80000"/>
              </a:lnSpc>
            </a:pPr>
            <a:r>
              <a:rPr lang="sr-Latn-RS" sz="3600" dirty="0">
                <a:solidFill>
                  <a:schemeClr val="tx1"/>
                </a:solidFill>
                <a:latin typeface="Calibri" pitchFamily="34" charset="0"/>
                <a:cs typeface="Calibri" pitchFamily="34" charset="0"/>
              </a:rPr>
              <a:t>Poreskom upravom</a:t>
            </a:r>
          </a:p>
          <a:p>
            <a:pPr eaLnBrk="1" hangingPunct="1">
              <a:lnSpc>
                <a:spcPct val="80000"/>
              </a:lnSpc>
            </a:pPr>
            <a:r>
              <a:rPr lang="sr-Latn-RS" sz="3600" dirty="0">
                <a:solidFill>
                  <a:schemeClr val="tx1"/>
                </a:solidFill>
                <a:latin typeface="Calibri" pitchFamily="34" charset="0"/>
                <a:cs typeface="Calibri" pitchFamily="34" charset="0"/>
              </a:rPr>
              <a:t>Centralnim registrom socijalnog osiguranja</a:t>
            </a:r>
          </a:p>
          <a:p>
            <a:pPr eaLnBrk="1" hangingPunct="1">
              <a:lnSpc>
                <a:spcPct val="80000"/>
              </a:lnSpc>
            </a:pPr>
            <a:r>
              <a:rPr lang="sr-Latn-RS" sz="3600" dirty="0">
                <a:solidFill>
                  <a:schemeClr val="tx1"/>
                </a:solidFill>
                <a:latin typeface="Calibri" pitchFamily="34" charset="0"/>
                <a:cs typeface="Calibri" pitchFamily="34" charset="0"/>
              </a:rPr>
              <a:t>Portalom E uprava</a:t>
            </a:r>
          </a:p>
          <a:p>
            <a:pPr marL="0" indent="0" eaLnBrk="1" hangingPunct="1">
              <a:lnSpc>
                <a:spcPct val="80000"/>
              </a:lnSpc>
              <a:buNone/>
            </a:pPr>
            <a:endParaRPr lang="sr-Latn-RS" sz="3600" dirty="0">
              <a:solidFill>
                <a:schemeClr val="tx1"/>
              </a:solidFill>
              <a:latin typeface="Calibri" pitchFamily="34" charset="0"/>
              <a:cs typeface="Calibri" pitchFamily="34" charset="0"/>
            </a:endParaRPr>
          </a:p>
        </p:txBody>
      </p:sp>
      <p:pic>
        <p:nvPicPr>
          <p:cNvPr id="26626" name="Picture 2" descr="Резултат слика за e poslovanje">
            <a:extLst>
              <a:ext uri="{FF2B5EF4-FFF2-40B4-BE49-F238E27FC236}">
                <a16:creationId xmlns="" xmlns:a16="http://schemas.microsoft.com/office/drawing/2014/main" id="{EC240741-2AA4-4F1E-940D-ABFD15D70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058" y="3419128"/>
            <a:ext cx="4507589" cy="338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48402"/>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68441" y="1186880"/>
            <a:ext cx="8423097" cy="1104893"/>
          </a:xfrm>
        </p:spPr>
        <p:txBody>
          <a:bodyPr>
            <a:noAutofit/>
          </a:bodyPr>
          <a:lstStyle/>
          <a:p>
            <a:pPr eaLnBrk="1" hangingPunct="1"/>
            <a:r>
              <a:rPr lang="sr-Latn-RS" sz="3900" dirty="0">
                <a:latin typeface="Calibri" pitchFamily="34" charset="0"/>
                <a:cs typeface="Calibri" pitchFamily="34" charset="0"/>
              </a:rPr>
              <a:t>Šta je potrebno da bi koristili elektronsko poslovanje</a:t>
            </a:r>
            <a:endParaRPr lang="en-US" sz="3900"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eaLnBrk="1" hangingPunct="1">
              <a:lnSpc>
                <a:spcPct val="80000"/>
              </a:lnSpc>
            </a:pPr>
            <a:endParaRPr lang="en-US" sz="3600" dirty="0" smtClean="0">
              <a:solidFill>
                <a:schemeClr val="tx1"/>
              </a:solidFill>
              <a:latin typeface="Calibri" pitchFamily="34" charset="0"/>
              <a:cs typeface="Calibri" pitchFamily="34" charset="0"/>
            </a:endParaRPr>
          </a:p>
          <a:p>
            <a:pPr eaLnBrk="1" hangingPunct="1">
              <a:lnSpc>
                <a:spcPct val="80000"/>
              </a:lnSpc>
            </a:pPr>
            <a:r>
              <a:rPr lang="sr-Latn-RS" sz="3600" dirty="0" smtClean="0">
                <a:solidFill>
                  <a:schemeClr val="tx1"/>
                </a:solidFill>
                <a:latin typeface="Calibri" pitchFamily="34" charset="0"/>
                <a:cs typeface="Calibri" pitchFamily="34" charset="0"/>
              </a:rPr>
              <a:t>Računar</a:t>
            </a:r>
            <a:endParaRPr lang="sr-Latn-RS" sz="3600" dirty="0">
              <a:solidFill>
                <a:schemeClr val="tx1"/>
              </a:solidFill>
              <a:latin typeface="Calibri" pitchFamily="34" charset="0"/>
              <a:cs typeface="Calibri" pitchFamily="34" charset="0"/>
            </a:endParaRPr>
          </a:p>
          <a:p>
            <a:pPr eaLnBrk="1" hangingPunct="1">
              <a:lnSpc>
                <a:spcPct val="80000"/>
              </a:lnSpc>
            </a:pPr>
            <a:r>
              <a:rPr lang="sr-Latn-RS" sz="3600" dirty="0">
                <a:solidFill>
                  <a:schemeClr val="tx1"/>
                </a:solidFill>
                <a:latin typeface="Calibri" pitchFamily="34" charset="0"/>
                <a:cs typeface="Calibri" pitchFamily="34" charset="0"/>
              </a:rPr>
              <a:t>Internet</a:t>
            </a:r>
          </a:p>
          <a:p>
            <a:pPr eaLnBrk="1" hangingPunct="1">
              <a:lnSpc>
                <a:spcPct val="80000"/>
              </a:lnSpc>
            </a:pPr>
            <a:r>
              <a:rPr lang="sr-Latn-RS" sz="3600" dirty="0">
                <a:solidFill>
                  <a:schemeClr val="tx1"/>
                </a:solidFill>
                <a:latin typeface="Calibri" pitchFamily="34" charset="0"/>
                <a:cs typeface="Calibri" pitchFamily="34" charset="0"/>
              </a:rPr>
              <a:t>Elektronski potpis</a:t>
            </a:r>
          </a:p>
          <a:p>
            <a:pPr eaLnBrk="1" hangingPunct="1">
              <a:lnSpc>
                <a:spcPct val="80000"/>
              </a:lnSpc>
            </a:pPr>
            <a:r>
              <a:rPr lang="sr-Latn-RS" sz="3600" dirty="0">
                <a:solidFill>
                  <a:schemeClr val="tx1"/>
                </a:solidFill>
                <a:latin typeface="Calibri" pitchFamily="34" charset="0"/>
                <a:cs typeface="Calibri" pitchFamily="34" charset="0"/>
              </a:rPr>
              <a:t>Čitač smart kartica</a:t>
            </a:r>
          </a:p>
          <a:p>
            <a:pPr eaLnBrk="1" hangingPunct="1">
              <a:lnSpc>
                <a:spcPct val="80000"/>
              </a:lnSpc>
            </a:pPr>
            <a:r>
              <a:rPr lang="sr-Latn-RS" sz="3600" dirty="0">
                <a:solidFill>
                  <a:schemeClr val="tx1"/>
                </a:solidFill>
                <a:latin typeface="Calibri" pitchFamily="34" charset="0"/>
                <a:cs typeface="Calibri" pitchFamily="34" charset="0"/>
              </a:rPr>
              <a:t>Drajveri i </a:t>
            </a:r>
            <a:r>
              <a:rPr lang="sr-Latn-RS" sz="3600" dirty="0" smtClean="0">
                <a:solidFill>
                  <a:schemeClr val="tx1"/>
                </a:solidFill>
                <a:latin typeface="Calibri" pitchFamily="34" charset="0"/>
                <a:cs typeface="Calibri" pitchFamily="34" charset="0"/>
              </a:rPr>
              <a:t>Java</a:t>
            </a:r>
            <a:endParaRPr lang="sr-Latn-RS" sz="3600" dirty="0">
              <a:solidFill>
                <a:schemeClr val="tx1"/>
              </a:solidFill>
              <a:latin typeface="Calibri" pitchFamily="34" charset="0"/>
              <a:cs typeface="Calibri" pitchFamily="34" charset="0"/>
            </a:endParaRPr>
          </a:p>
        </p:txBody>
      </p:sp>
      <p:pic>
        <p:nvPicPr>
          <p:cNvPr id="28674" name="Picture 2" descr="Резултат слика за e poslovanje">
            <a:extLst>
              <a:ext uri="{FF2B5EF4-FFF2-40B4-BE49-F238E27FC236}">
                <a16:creationId xmlns="" xmlns:a16="http://schemas.microsoft.com/office/drawing/2014/main" id="{F25ADF29-17DD-4583-9A55-F1D13B19C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330" y="3550444"/>
            <a:ext cx="4769996" cy="357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122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eaLnBrk="1" hangingPunct="1">
              <a:lnSpc>
                <a:spcPct val="80000"/>
              </a:lnSpc>
            </a:pPr>
            <a:r>
              <a:rPr lang="en-US" sz="3600" dirty="0" smtClean="0">
                <a:solidFill>
                  <a:schemeClr val="tx1"/>
                </a:solidFill>
              </a:rPr>
              <a:t>R</a:t>
            </a:r>
            <a:r>
              <a:rPr lang="sr-Latn-RS" sz="3600" dirty="0" smtClean="0">
                <a:solidFill>
                  <a:schemeClr val="tx1"/>
                </a:solidFill>
              </a:rPr>
              <a:t>egistraciona </a:t>
            </a:r>
            <a:r>
              <a:rPr lang="sr-Latn-RS" sz="3600" dirty="0">
                <a:solidFill>
                  <a:schemeClr val="tx1"/>
                </a:solidFill>
              </a:rPr>
              <a:t>Prijava</a:t>
            </a:r>
          </a:p>
          <a:p>
            <a:pPr eaLnBrk="1" hangingPunct="1">
              <a:lnSpc>
                <a:spcPct val="80000"/>
              </a:lnSpc>
            </a:pPr>
            <a:r>
              <a:rPr lang="sr-Latn-RS" sz="1800" dirty="0">
                <a:solidFill>
                  <a:schemeClr val="tx1"/>
                </a:solidFill>
              </a:rPr>
              <a:t>Podaci o registrantu-lični podaci preduzetnika</a:t>
            </a:r>
          </a:p>
          <a:p>
            <a:pPr eaLnBrk="1" hangingPunct="1">
              <a:lnSpc>
                <a:spcPct val="80000"/>
              </a:lnSpc>
            </a:pPr>
            <a:r>
              <a:rPr lang="sr-Latn-RS" sz="1800" dirty="0">
                <a:solidFill>
                  <a:schemeClr val="tx1"/>
                </a:solidFill>
              </a:rPr>
              <a:t>Poslovno ime</a:t>
            </a:r>
          </a:p>
          <a:p>
            <a:pPr eaLnBrk="1" hangingPunct="1">
              <a:lnSpc>
                <a:spcPct val="80000"/>
              </a:lnSpc>
            </a:pPr>
            <a:r>
              <a:rPr lang="sr-Latn-RS" sz="1800" dirty="0">
                <a:solidFill>
                  <a:schemeClr val="tx1"/>
                </a:solidFill>
              </a:rPr>
              <a:t>Skraćeno poslovno ime</a:t>
            </a:r>
          </a:p>
          <a:p>
            <a:pPr eaLnBrk="1" hangingPunct="1">
              <a:lnSpc>
                <a:spcPct val="80000"/>
              </a:lnSpc>
            </a:pPr>
            <a:r>
              <a:rPr lang="sr-Latn-RS" sz="1800" dirty="0">
                <a:solidFill>
                  <a:schemeClr val="tx1"/>
                </a:solidFill>
              </a:rPr>
              <a:t>Šifra delatnosti</a:t>
            </a:r>
          </a:p>
          <a:p>
            <a:pPr eaLnBrk="1" hangingPunct="1">
              <a:lnSpc>
                <a:spcPct val="80000"/>
              </a:lnSpc>
            </a:pPr>
            <a:r>
              <a:rPr lang="sr-Latn-RS" sz="1800" dirty="0">
                <a:solidFill>
                  <a:schemeClr val="tx1"/>
                </a:solidFill>
              </a:rPr>
              <a:t>Vreme trajanja preduzetničke radnje</a:t>
            </a:r>
          </a:p>
          <a:p>
            <a:pPr eaLnBrk="1" hangingPunct="1">
              <a:lnSpc>
                <a:spcPct val="80000"/>
              </a:lnSpc>
            </a:pPr>
            <a:r>
              <a:rPr lang="sr-Latn-RS" sz="1800" dirty="0">
                <a:solidFill>
                  <a:schemeClr val="tx1"/>
                </a:solidFill>
              </a:rPr>
              <a:t>Podaci za poresku upravu  telefon-vrsta oporezivanja</a:t>
            </a:r>
          </a:p>
          <a:p>
            <a:pPr eaLnBrk="1" hangingPunct="1">
              <a:lnSpc>
                <a:spcPct val="80000"/>
              </a:lnSpc>
            </a:pPr>
            <a:r>
              <a:rPr lang="sr-Latn-RS" sz="1800" dirty="0">
                <a:solidFill>
                  <a:schemeClr val="tx1"/>
                </a:solidFill>
              </a:rPr>
              <a:t>Podaci preduzetnika za fond PIO-lični podaci,</a:t>
            </a:r>
          </a:p>
          <a:p>
            <a:pPr eaLnBrk="1" hangingPunct="1">
              <a:lnSpc>
                <a:spcPct val="80000"/>
              </a:lnSpc>
            </a:pPr>
            <a:r>
              <a:rPr lang="sr-Latn-RS" sz="1800" dirty="0">
                <a:solidFill>
                  <a:schemeClr val="tx1"/>
                </a:solidFill>
              </a:rPr>
              <a:t>školska sprema</a:t>
            </a:r>
          </a:p>
          <a:p>
            <a:pPr eaLnBrk="1" hangingPunct="1">
              <a:lnSpc>
                <a:spcPct val="80000"/>
              </a:lnSpc>
            </a:pPr>
            <a:r>
              <a:rPr lang="sr-Latn-RS" sz="1800" dirty="0">
                <a:solidFill>
                  <a:schemeClr val="tx1"/>
                </a:solidFill>
              </a:rPr>
              <a:t>Prijava se popunjava i preuzima sa veb sajta APR-a</a:t>
            </a:r>
          </a:p>
          <a:p>
            <a:pPr marL="0" indent="0" eaLnBrk="1" hangingPunct="1">
              <a:lnSpc>
                <a:spcPct val="80000"/>
              </a:lnSpc>
              <a:buNone/>
            </a:pPr>
            <a:endParaRPr lang="sr-Latn-RS" sz="3600" dirty="0">
              <a:solidFill>
                <a:schemeClr val="tx1"/>
              </a:solidFill>
            </a:endParaRPr>
          </a:p>
        </p:txBody>
      </p:sp>
      <p:pic>
        <p:nvPicPr>
          <p:cNvPr id="4098" name="Picture 2" descr="JRPPS PR - Osnivanje 2016 T29022016-page-001">
            <a:extLst>
              <a:ext uri="{FF2B5EF4-FFF2-40B4-BE49-F238E27FC236}">
                <a16:creationId xmlns="" xmlns:a16="http://schemas.microsoft.com/office/drawing/2014/main" id="{9CC34F79-E5F6-4FA8-B85D-AC6402ECF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567" y="1631599"/>
            <a:ext cx="3600400" cy="50920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882626" y="1114872"/>
            <a:ext cx="8280221" cy="1033455"/>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lnSpc>
                <a:spcPct val="80000"/>
              </a:lnSpc>
            </a:pPr>
            <a:r>
              <a:rPr lang="sr-Latn-RS" dirty="0" smtClean="0"/>
              <a:t>Osnivanje P</a:t>
            </a:r>
            <a:r>
              <a:rPr lang="en-US" dirty="0" err="1" smtClean="0"/>
              <a:t>reduzetni</a:t>
            </a:r>
            <a:r>
              <a:rPr lang="sr-Latn-RS" dirty="0" smtClean="0"/>
              <a:t>čke radnje</a:t>
            </a:r>
            <a:endParaRPr lang="sr-Latn-RS" dirty="0"/>
          </a:p>
        </p:txBody>
      </p:sp>
    </p:spTree>
    <p:extLst>
      <p:ext uri="{BB962C8B-B14F-4D97-AF65-F5344CB8AC3E}">
        <p14:creationId xmlns:p14="http://schemas.microsoft.com/office/powerpoint/2010/main" val="1632312297"/>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sr-Latn-RS" sz="3900" dirty="0">
                <a:latin typeface="Calibri" pitchFamily="34" charset="0"/>
                <a:cs typeface="Calibri" pitchFamily="34" charset="0"/>
              </a:rPr>
              <a:t>Elektronski potpis </a:t>
            </a:r>
            <a:endParaRPr lang="en-US" sz="3900" dirty="0">
              <a:latin typeface="Calibri" pitchFamily="34" charset="0"/>
              <a:cs typeface="Calibri" pitchFamily="34" charset="0"/>
            </a:endParaRPr>
          </a:p>
        </p:txBody>
      </p:sp>
      <p:sp>
        <p:nvSpPr>
          <p:cNvPr id="3" name="Content Placeholder 2"/>
          <p:cNvSpPr>
            <a:spLocks noGrp="1"/>
          </p:cNvSpPr>
          <p:nvPr>
            <p:ph idx="1"/>
          </p:nvPr>
        </p:nvSpPr>
        <p:spPr/>
        <p:txBody>
          <a:bodyPr>
            <a:normAutofit fontScale="92500" lnSpcReduction="10000"/>
          </a:bodyPr>
          <a:lstStyle/>
          <a:p>
            <a:pPr marL="0" indent="0" eaLnBrk="1" hangingPunct="1">
              <a:lnSpc>
                <a:spcPct val="80000"/>
              </a:lnSpc>
              <a:buNone/>
            </a:pPr>
            <a:r>
              <a:rPr lang="sr-Latn-RS" sz="3600" dirty="0">
                <a:solidFill>
                  <a:schemeClr val="tx1"/>
                </a:solidFill>
                <a:latin typeface="Calibri" pitchFamily="34" charset="0"/>
                <a:cs typeface="Calibri" pitchFamily="34" charset="0"/>
              </a:rPr>
              <a:t>Elektronski potpis možete dobiti kod sertifikacionih tela:</a:t>
            </a:r>
          </a:p>
          <a:p>
            <a:pPr eaLnBrk="1" hangingPunct="1">
              <a:lnSpc>
                <a:spcPct val="80000"/>
              </a:lnSpc>
            </a:pPr>
            <a:r>
              <a:rPr lang="sr-Latn-RS" sz="3600" dirty="0">
                <a:solidFill>
                  <a:schemeClr val="tx1"/>
                </a:solidFill>
                <a:latin typeface="Calibri" pitchFamily="34" charset="0"/>
                <a:cs typeface="Calibri" pitchFamily="34" charset="0"/>
              </a:rPr>
              <a:t>MUP Republike Srbije -Besplatno</a:t>
            </a:r>
          </a:p>
          <a:p>
            <a:pPr eaLnBrk="1" hangingPunct="1">
              <a:lnSpc>
                <a:spcPct val="80000"/>
              </a:lnSpc>
            </a:pPr>
            <a:r>
              <a:rPr lang="sr-Latn-RS" sz="3600" dirty="0">
                <a:solidFill>
                  <a:schemeClr val="tx1"/>
                </a:solidFill>
                <a:latin typeface="Calibri" pitchFamily="34" charset="0"/>
                <a:cs typeface="Calibri" pitchFamily="34" charset="0"/>
              </a:rPr>
              <a:t>Halcom d.o.o. Beograd</a:t>
            </a:r>
          </a:p>
          <a:p>
            <a:pPr eaLnBrk="1" hangingPunct="1">
              <a:lnSpc>
                <a:spcPct val="80000"/>
              </a:lnSpc>
            </a:pPr>
            <a:r>
              <a:rPr lang="sr-Latn-RS" sz="3600" dirty="0">
                <a:solidFill>
                  <a:schemeClr val="tx1"/>
                </a:solidFill>
                <a:latin typeface="Calibri" pitchFamily="34" charset="0"/>
                <a:cs typeface="Calibri" pitchFamily="34" charset="0"/>
              </a:rPr>
              <a:t>PTT Srbija</a:t>
            </a:r>
          </a:p>
          <a:p>
            <a:pPr eaLnBrk="1" hangingPunct="1">
              <a:lnSpc>
                <a:spcPct val="80000"/>
              </a:lnSpc>
            </a:pPr>
            <a:r>
              <a:rPr lang="sr-Latn-RS" sz="3600" dirty="0">
                <a:solidFill>
                  <a:schemeClr val="tx1"/>
                </a:solidFill>
                <a:latin typeface="Calibri" pitchFamily="34" charset="0"/>
                <a:cs typeface="Calibri" pitchFamily="34" charset="0"/>
              </a:rPr>
              <a:t>Privredna komora </a:t>
            </a:r>
            <a:r>
              <a:rPr lang="sr-Latn-RS" sz="3600" dirty="0" smtClean="0">
                <a:solidFill>
                  <a:schemeClr val="tx1"/>
                </a:solidFill>
                <a:latin typeface="Calibri" pitchFamily="34" charset="0"/>
                <a:cs typeface="Calibri" pitchFamily="34" charset="0"/>
              </a:rPr>
              <a:t>Srbije</a:t>
            </a:r>
            <a:endParaRPr lang="en-US" sz="3600" dirty="0" smtClean="0">
              <a:solidFill>
                <a:schemeClr val="tx1"/>
              </a:solidFill>
              <a:latin typeface="Calibri" pitchFamily="34" charset="0"/>
              <a:cs typeface="Calibri" pitchFamily="34" charset="0"/>
            </a:endParaRPr>
          </a:p>
          <a:p>
            <a:pPr eaLnBrk="1" hangingPunct="1">
              <a:lnSpc>
                <a:spcPct val="80000"/>
              </a:lnSpc>
            </a:pPr>
            <a:endParaRPr lang="sr-Latn-RS" sz="3600" dirty="0">
              <a:solidFill>
                <a:schemeClr val="tx1"/>
              </a:solidFill>
              <a:latin typeface="Calibri" pitchFamily="34" charset="0"/>
              <a:cs typeface="Calibri" pitchFamily="34" charset="0"/>
            </a:endParaRPr>
          </a:p>
          <a:p>
            <a:pPr marL="0" indent="0" eaLnBrk="1" hangingPunct="1">
              <a:lnSpc>
                <a:spcPct val="80000"/>
              </a:lnSpc>
              <a:buNone/>
            </a:pPr>
            <a:r>
              <a:rPr lang="sr-Latn-RS" sz="3600" dirty="0">
                <a:solidFill>
                  <a:schemeClr val="tx1"/>
                </a:solidFill>
                <a:latin typeface="Calibri" pitchFamily="34" charset="0"/>
                <a:cs typeface="Calibri" pitchFamily="34" charset="0"/>
              </a:rPr>
              <a:t>Cena od 3000-4000 </a:t>
            </a:r>
            <a:r>
              <a:rPr lang="sr-Latn-RS" sz="3600" dirty="0" smtClean="0">
                <a:solidFill>
                  <a:schemeClr val="tx1"/>
                </a:solidFill>
                <a:latin typeface="Calibri" pitchFamily="34" charset="0"/>
                <a:cs typeface="Calibri" pitchFamily="34" charset="0"/>
              </a:rPr>
              <a:t>RSD</a:t>
            </a:r>
            <a:endParaRPr lang="sr-Latn-RS" sz="3600" dirty="0">
              <a:solidFill>
                <a:schemeClr val="tx1"/>
              </a:solidFill>
              <a:latin typeface="Calibri" pitchFamily="34" charset="0"/>
              <a:cs typeface="Calibri" pitchFamily="34" charset="0"/>
            </a:endParaRPr>
          </a:p>
        </p:txBody>
      </p:sp>
      <p:pic>
        <p:nvPicPr>
          <p:cNvPr id="29698" name="Picture 2" descr="Резултат слика за smart card">
            <a:extLst>
              <a:ext uri="{FF2B5EF4-FFF2-40B4-BE49-F238E27FC236}">
                <a16:creationId xmlns="" xmlns:a16="http://schemas.microsoft.com/office/drawing/2014/main" id="{06E1B2E0-A614-4607-BB16-254431F84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388" y="4567536"/>
            <a:ext cx="3810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51411"/>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lnSpc>
                <a:spcPct val="80000"/>
              </a:lnSpc>
            </a:pPr>
            <a:r>
              <a:rPr lang="sr-Latn-RS" sz="3900" dirty="0">
                <a:latin typeface="Calibri" pitchFamily="34" charset="0"/>
                <a:cs typeface="Calibri" pitchFamily="34" charset="0"/>
              </a:rPr>
              <a:t>Čitač smart </a:t>
            </a:r>
            <a:r>
              <a:rPr lang="sr-Latn-RS" sz="3900" dirty="0" smtClean="0">
                <a:latin typeface="Calibri" pitchFamily="34" charset="0"/>
                <a:cs typeface="Calibri" pitchFamily="34" charset="0"/>
              </a:rPr>
              <a:t>kartica</a:t>
            </a:r>
            <a:endParaRPr lang="sr-Latn-RS" sz="3900" dirty="0">
              <a:latin typeface="Calibri" pitchFamily="34" charset="0"/>
              <a:cs typeface="Calibri" pitchFamily="34" charset="0"/>
            </a:endParaRPr>
          </a:p>
        </p:txBody>
      </p:sp>
      <p:sp>
        <p:nvSpPr>
          <p:cNvPr id="3" name="Content Placeholder 2"/>
          <p:cNvSpPr>
            <a:spLocks noGrp="1"/>
          </p:cNvSpPr>
          <p:nvPr>
            <p:ph idx="1"/>
          </p:nvPr>
        </p:nvSpPr>
        <p:spPr/>
        <p:txBody>
          <a:bodyPr>
            <a:normAutofit/>
          </a:bodyPr>
          <a:lstStyle/>
          <a:p>
            <a:pPr eaLnBrk="1" hangingPunct="1">
              <a:lnSpc>
                <a:spcPct val="80000"/>
              </a:lnSpc>
            </a:pPr>
            <a:r>
              <a:rPr lang="sr-Latn-RS" sz="3600" dirty="0" smtClean="0">
                <a:solidFill>
                  <a:schemeClr val="tx1"/>
                </a:solidFill>
                <a:latin typeface="Calibri" pitchFamily="34" charset="0"/>
                <a:cs typeface="Calibri" pitchFamily="34" charset="0"/>
              </a:rPr>
              <a:t>Dobijate </a:t>
            </a:r>
            <a:r>
              <a:rPr lang="sr-Latn-RS" sz="3600" dirty="0">
                <a:solidFill>
                  <a:schemeClr val="tx1"/>
                </a:solidFill>
                <a:latin typeface="Calibri" pitchFamily="34" charset="0"/>
                <a:cs typeface="Calibri" pitchFamily="34" charset="0"/>
              </a:rPr>
              <a:t>uz kupovinu elektronskog potpisa</a:t>
            </a:r>
          </a:p>
          <a:p>
            <a:pPr eaLnBrk="1" hangingPunct="1">
              <a:lnSpc>
                <a:spcPct val="80000"/>
              </a:lnSpc>
            </a:pPr>
            <a:r>
              <a:rPr lang="sr-Latn-RS" sz="3600" dirty="0">
                <a:solidFill>
                  <a:schemeClr val="tx1"/>
                </a:solidFill>
                <a:latin typeface="Calibri" pitchFamily="34" charset="0"/>
                <a:cs typeface="Calibri" pitchFamily="34" charset="0"/>
              </a:rPr>
              <a:t>Možete kupiti u radnji za prodaju računarske opreme</a:t>
            </a:r>
          </a:p>
          <a:p>
            <a:pPr eaLnBrk="1" hangingPunct="1">
              <a:lnSpc>
                <a:spcPct val="80000"/>
              </a:lnSpc>
            </a:pPr>
            <a:r>
              <a:rPr lang="sr-Latn-RS" sz="3600" dirty="0">
                <a:solidFill>
                  <a:schemeClr val="tx1"/>
                </a:solidFill>
                <a:latin typeface="Calibri" pitchFamily="34" charset="0"/>
                <a:cs typeface="Calibri" pitchFamily="34" charset="0"/>
              </a:rPr>
              <a:t>Možete koristi bilo koji ako ga već posedujete</a:t>
            </a:r>
          </a:p>
          <a:p>
            <a:pPr marL="0" indent="0" eaLnBrk="1" hangingPunct="1">
              <a:lnSpc>
                <a:spcPct val="80000"/>
              </a:lnSpc>
              <a:buNone/>
            </a:pPr>
            <a:endParaRPr lang="sr-Latn-RS" sz="3600" dirty="0">
              <a:solidFill>
                <a:schemeClr val="tx1"/>
              </a:solidFill>
              <a:latin typeface="Calibri" pitchFamily="34" charset="0"/>
              <a:cs typeface="Calibri" pitchFamily="34" charset="0"/>
            </a:endParaRPr>
          </a:p>
        </p:txBody>
      </p:sp>
      <p:pic>
        <p:nvPicPr>
          <p:cNvPr id="30722" name="Picture 2" descr="Резултат слика за smart card reader">
            <a:extLst>
              <a:ext uri="{FF2B5EF4-FFF2-40B4-BE49-F238E27FC236}">
                <a16:creationId xmlns="" xmlns:a16="http://schemas.microsoft.com/office/drawing/2014/main" id="{F21002E8-D531-4D76-9033-BFD29CEB0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426" y="3187870"/>
            <a:ext cx="3939348" cy="393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58167"/>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66170" y="276996"/>
            <a:ext cx="8280221" cy="1033455"/>
          </a:xfrm>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a:xfrm>
            <a:off x="677666" y="1546920"/>
            <a:ext cx="8454160" cy="4287440"/>
          </a:xfrm>
        </p:spPr>
        <p:txBody>
          <a:bodyPr>
            <a:normAutofit/>
          </a:bodyPr>
          <a:lstStyle/>
          <a:p>
            <a:pPr marL="0" indent="0" eaLnBrk="1" hangingPunct="1">
              <a:lnSpc>
                <a:spcPct val="80000"/>
              </a:lnSpc>
              <a:buNone/>
            </a:pPr>
            <a:r>
              <a:rPr lang="sr-Latn-RS" sz="3600" dirty="0" smtClean="0">
                <a:solidFill>
                  <a:schemeClr val="tx1"/>
                </a:solidFill>
                <a:latin typeface="Calibri" pitchFamily="34" charset="0"/>
                <a:cs typeface="Calibri" pitchFamily="34" charset="0"/>
              </a:rPr>
              <a:t>Na </a:t>
            </a:r>
            <a:r>
              <a:rPr lang="sr-Latn-RS" sz="3600" dirty="0">
                <a:solidFill>
                  <a:schemeClr val="tx1"/>
                </a:solidFill>
                <a:latin typeface="Calibri" pitchFamily="34" charset="0"/>
                <a:cs typeface="Calibri" pitchFamily="34" charset="0"/>
              </a:rPr>
              <a:t>portalu poreske uprave možete:</a:t>
            </a:r>
          </a:p>
          <a:p>
            <a:pPr eaLnBrk="1" hangingPunct="1">
              <a:lnSpc>
                <a:spcPct val="80000"/>
              </a:lnSpc>
            </a:pPr>
            <a:r>
              <a:rPr lang="sr-Latn-RS" sz="3600" dirty="0">
                <a:solidFill>
                  <a:schemeClr val="tx1"/>
                </a:solidFill>
                <a:latin typeface="Calibri" pitchFamily="34" charset="0"/>
                <a:cs typeface="Calibri" pitchFamily="34" charset="0"/>
              </a:rPr>
              <a:t>Poslati sve vrste poreskih prijava (zakonski obavezno elektrosnko stanje)</a:t>
            </a:r>
          </a:p>
          <a:p>
            <a:pPr eaLnBrk="1" hangingPunct="1">
              <a:lnSpc>
                <a:spcPct val="80000"/>
              </a:lnSpc>
            </a:pPr>
            <a:r>
              <a:rPr lang="sr-Latn-RS" sz="3600" dirty="0">
                <a:solidFill>
                  <a:schemeClr val="tx1"/>
                </a:solidFill>
                <a:latin typeface="Calibri" pitchFamily="34" charset="0"/>
                <a:cs typeface="Calibri" pitchFamily="34" charset="0"/>
              </a:rPr>
              <a:t>Izvršiti uvid u poreske kartice</a:t>
            </a:r>
          </a:p>
          <a:p>
            <a:pPr eaLnBrk="1" hangingPunct="1">
              <a:lnSpc>
                <a:spcPct val="80000"/>
              </a:lnSpc>
            </a:pPr>
            <a:r>
              <a:rPr lang="en-US" sz="3600" dirty="0" err="1" smtClean="0">
                <a:solidFill>
                  <a:schemeClr val="tx1"/>
                </a:solidFill>
                <a:latin typeface="Calibri" pitchFamily="34" charset="0"/>
                <a:cs typeface="Calibri" pitchFamily="34" charset="0"/>
              </a:rPr>
              <a:t>Dobiti</a:t>
            </a:r>
            <a:r>
              <a:rPr lang="sr-Latn-RS" sz="3600" dirty="0" smtClean="0">
                <a:solidFill>
                  <a:schemeClr val="tx1"/>
                </a:solidFill>
                <a:latin typeface="Calibri" pitchFamily="34" charset="0"/>
                <a:cs typeface="Calibri" pitchFamily="34" charset="0"/>
              </a:rPr>
              <a:t> </a:t>
            </a:r>
            <a:r>
              <a:rPr lang="sr-Latn-RS" sz="3600" dirty="0">
                <a:solidFill>
                  <a:schemeClr val="tx1"/>
                </a:solidFill>
                <a:latin typeface="Calibri" pitchFamily="34" charset="0"/>
                <a:cs typeface="Calibri" pitchFamily="34" charset="0"/>
              </a:rPr>
              <a:t>razne vrste potvrda za </a:t>
            </a:r>
            <a:r>
              <a:rPr lang="sr-Latn-RS" sz="3600" dirty="0" smtClean="0">
                <a:solidFill>
                  <a:schemeClr val="tx1"/>
                </a:solidFill>
                <a:latin typeface="Calibri" pitchFamily="34" charset="0"/>
                <a:cs typeface="Calibri" pitchFamily="34" charset="0"/>
              </a:rPr>
              <a:t>dalje </a:t>
            </a:r>
            <a:r>
              <a:rPr lang="sr-Latn-RS" sz="3600" dirty="0">
                <a:solidFill>
                  <a:schemeClr val="tx1"/>
                </a:solidFill>
                <a:latin typeface="Calibri" pitchFamily="34" charset="0"/>
                <a:cs typeface="Calibri" pitchFamily="34" charset="0"/>
              </a:rPr>
              <a:t>poslovanje</a:t>
            </a:r>
          </a:p>
          <a:p>
            <a:pPr marL="0" indent="0" eaLnBrk="1" hangingPunct="1">
              <a:lnSpc>
                <a:spcPct val="80000"/>
              </a:lnSpc>
              <a:buNone/>
            </a:pPr>
            <a:r>
              <a:rPr lang="sr-Latn-RS" sz="3600" dirty="0">
                <a:solidFill>
                  <a:srgbClr val="FF0000"/>
                </a:solidFill>
                <a:latin typeface="Calibri" pitchFamily="34" charset="0"/>
                <a:cs typeface="Calibri" pitchFamily="34" charset="0"/>
              </a:rPr>
              <a:t>www.purs.gov.rs</a:t>
            </a:r>
          </a:p>
          <a:p>
            <a:pPr marL="0" indent="0" eaLnBrk="1" hangingPunct="1">
              <a:lnSpc>
                <a:spcPct val="80000"/>
              </a:lnSpc>
              <a:buNone/>
            </a:pPr>
            <a:endParaRPr lang="sr-Latn-RS" sz="3600" dirty="0">
              <a:solidFill>
                <a:schemeClr val="tx1"/>
              </a:solidFill>
              <a:latin typeface="Calibri" pitchFamily="34" charset="0"/>
              <a:cs typeface="Calibri" pitchFamily="34" charset="0"/>
            </a:endParaRPr>
          </a:p>
        </p:txBody>
      </p:sp>
      <p:pic>
        <p:nvPicPr>
          <p:cNvPr id="31746" name="Picture 2" descr="Резултат слика за elektronska predaja poreskoj upravi">
            <a:extLst>
              <a:ext uri="{FF2B5EF4-FFF2-40B4-BE49-F238E27FC236}">
                <a16:creationId xmlns="" xmlns:a16="http://schemas.microsoft.com/office/drawing/2014/main" id="{BCFA4699-8A41-4B59-993F-22ED40570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986" y="4236898"/>
            <a:ext cx="4699050" cy="289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69145"/>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66170" y="276996"/>
            <a:ext cx="8280221" cy="1033455"/>
          </a:xfrm>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a:xfrm>
            <a:off x="677666" y="1332593"/>
            <a:ext cx="8454160" cy="4501768"/>
          </a:xfrm>
        </p:spPr>
        <p:txBody>
          <a:bodyPr>
            <a:normAutofit/>
          </a:bodyPr>
          <a:lstStyle/>
          <a:p>
            <a:pPr marL="0" indent="0" eaLnBrk="1" hangingPunct="1">
              <a:lnSpc>
                <a:spcPct val="80000"/>
              </a:lnSpc>
              <a:buNone/>
            </a:pPr>
            <a:r>
              <a:rPr lang="sr-Latn-RS" sz="3600" dirty="0">
                <a:solidFill>
                  <a:schemeClr val="tx1"/>
                </a:solidFill>
                <a:latin typeface="Calibri" pitchFamily="34" charset="0"/>
                <a:cs typeface="Calibri" pitchFamily="34" charset="0"/>
              </a:rPr>
              <a:t>Na portalu E uprave</a:t>
            </a:r>
            <a:r>
              <a:rPr lang="sr-Latn-RS" sz="3600" dirty="0" smtClean="0">
                <a:solidFill>
                  <a:schemeClr val="tx1"/>
                </a:solidFill>
                <a:latin typeface="Calibri" pitchFamily="34" charset="0"/>
                <a:cs typeface="Calibri" pitchFamily="34" charset="0"/>
              </a:rPr>
              <a:t>:</a:t>
            </a:r>
            <a:endParaRPr lang="en-US" sz="3600" dirty="0" smtClean="0">
              <a:solidFill>
                <a:schemeClr val="tx1"/>
              </a:solidFill>
              <a:latin typeface="Calibri" pitchFamily="34" charset="0"/>
              <a:cs typeface="Calibri" pitchFamily="34" charset="0"/>
            </a:endParaRPr>
          </a:p>
          <a:p>
            <a:pPr marL="0" indent="0" eaLnBrk="1" hangingPunct="1">
              <a:lnSpc>
                <a:spcPct val="80000"/>
              </a:lnSpc>
              <a:buNone/>
            </a:pPr>
            <a:endParaRPr lang="sr-Latn-RS" sz="3600" dirty="0">
              <a:solidFill>
                <a:schemeClr val="tx1"/>
              </a:solidFill>
              <a:latin typeface="Calibri" pitchFamily="34" charset="0"/>
              <a:cs typeface="Calibri" pitchFamily="34" charset="0"/>
            </a:endParaRPr>
          </a:p>
          <a:p>
            <a:pPr eaLnBrk="1" hangingPunct="1">
              <a:lnSpc>
                <a:spcPct val="80000"/>
              </a:lnSpc>
            </a:pPr>
            <a:r>
              <a:rPr lang="sr-Latn-RS" sz="3600" dirty="0">
                <a:solidFill>
                  <a:schemeClr val="tx1"/>
                </a:solidFill>
                <a:latin typeface="Calibri" pitchFamily="34" charset="0"/>
                <a:cs typeface="Calibri" pitchFamily="34" charset="0"/>
              </a:rPr>
              <a:t>Možete podneti veliki broj zahteva (zakazivanje lične karte,vozačke dozvole,građevinske dozvole)</a:t>
            </a:r>
          </a:p>
          <a:p>
            <a:pPr eaLnBrk="1" hangingPunct="1">
              <a:lnSpc>
                <a:spcPct val="80000"/>
              </a:lnSpc>
            </a:pPr>
            <a:r>
              <a:rPr lang="sr-Latn-RS" sz="3600" dirty="0">
                <a:solidFill>
                  <a:schemeClr val="tx1"/>
                </a:solidFill>
                <a:latin typeface="Calibri" pitchFamily="34" charset="0"/>
                <a:cs typeface="Calibri" pitchFamily="34" charset="0"/>
              </a:rPr>
              <a:t>Izvući novu zdravstvenu knjižicu</a:t>
            </a:r>
          </a:p>
          <a:p>
            <a:pPr eaLnBrk="1" hangingPunct="1">
              <a:lnSpc>
                <a:spcPct val="80000"/>
              </a:lnSpc>
            </a:pPr>
            <a:r>
              <a:rPr lang="sr-Latn-RS" sz="3600" dirty="0">
                <a:solidFill>
                  <a:schemeClr val="tx1"/>
                </a:solidFill>
                <a:latin typeface="Calibri" pitchFamily="34" charset="0"/>
                <a:cs typeface="Calibri" pitchFamily="34" charset="0"/>
              </a:rPr>
              <a:t>Izvući potvrde za refundacije</a:t>
            </a:r>
          </a:p>
          <a:p>
            <a:pPr marL="0" indent="0" eaLnBrk="1" hangingPunct="1">
              <a:lnSpc>
                <a:spcPct val="80000"/>
              </a:lnSpc>
              <a:buNone/>
            </a:pPr>
            <a:r>
              <a:rPr lang="sr-Latn-RS" sz="3600" dirty="0">
                <a:solidFill>
                  <a:srgbClr val="FF0000"/>
                </a:solidFill>
                <a:latin typeface="Calibri" pitchFamily="34" charset="0"/>
                <a:cs typeface="Calibri" pitchFamily="34" charset="0"/>
              </a:rPr>
              <a:t>www.euprava.gov.rs</a:t>
            </a:r>
          </a:p>
          <a:p>
            <a:pPr marL="0" indent="0" eaLnBrk="1" hangingPunct="1">
              <a:lnSpc>
                <a:spcPct val="80000"/>
              </a:lnSpc>
              <a:buNone/>
            </a:pPr>
            <a:endParaRPr lang="sr-Latn-RS" sz="3600" dirty="0">
              <a:solidFill>
                <a:schemeClr val="tx1"/>
              </a:solidFill>
              <a:latin typeface="Calibri" pitchFamily="34" charset="0"/>
              <a:cs typeface="Calibri" pitchFamily="34" charset="0"/>
            </a:endParaRPr>
          </a:p>
        </p:txBody>
      </p:sp>
      <p:pic>
        <p:nvPicPr>
          <p:cNvPr id="32770" name="Picture 2" descr="Резултат слика за elektronska predaja poreskoj upravi">
            <a:extLst>
              <a:ext uri="{FF2B5EF4-FFF2-40B4-BE49-F238E27FC236}">
                <a16:creationId xmlns="" xmlns:a16="http://schemas.microsoft.com/office/drawing/2014/main" id="{47EBBF68-5B63-456B-959A-EA7DBA61D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322" y="4034063"/>
            <a:ext cx="4664428" cy="262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9345"/>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66170" y="276996"/>
            <a:ext cx="8280221" cy="1033455"/>
          </a:xfrm>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a:xfrm>
            <a:off x="677666" y="1332593"/>
            <a:ext cx="8454160" cy="4501768"/>
          </a:xfrm>
        </p:spPr>
        <p:txBody>
          <a:bodyPr>
            <a:normAutofit/>
          </a:bodyPr>
          <a:lstStyle/>
          <a:p>
            <a:pPr marL="0" indent="0" eaLnBrk="1" hangingPunct="1">
              <a:lnSpc>
                <a:spcPct val="80000"/>
              </a:lnSpc>
              <a:buNone/>
            </a:pPr>
            <a:r>
              <a:rPr lang="sr-Latn-RS" sz="3600" dirty="0">
                <a:solidFill>
                  <a:schemeClr val="tx1"/>
                </a:solidFill>
                <a:latin typeface="Calibri" pitchFamily="34" charset="0"/>
                <a:cs typeface="Calibri" pitchFamily="34" charset="0"/>
              </a:rPr>
              <a:t>Na portalu Centralnog registra socijalnog osiguranja</a:t>
            </a:r>
            <a:r>
              <a:rPr lang="sr-Latn-RS" sz="3600" dirty="0" smtClean="0">
                <a:solidFill>
                  <a:schemeClr val="tx1"/>
                </a:solidFill>
                <a:latin typeface="Calibri" pitchFamily="34" charset="0"/>
                <a:cs typeface="Calibri" pitchFamily="34" charset="0"/>
              </a:rPr>
              <a:t>:</a:t>
            </a:r>
            <a:endParaRPr lang="en-US" sz="3600" dirty="0" smtClean="0">
              <a:solidFill>
                <a:schemeClr val="tx1"/>
              </a:solidFill>
              <a:latin typeface="Calibri" pitchFamily="34" charset="0"/>
              <a:cs typeface="Calibri" pitchFamily="34" charset="0"/>
            </a:endParaRPr>
          </a:p>
          <a:p>
            <a:pPr marL="0" indent="0" eaLnBrk="1" hangingPunct="1">
              <a:lnSpc>
                <a:spcPct val="80000"/>
              </a:lnSpc>
              <a:buNone/>
            </a:pPr>
            <a:endParaRPr lang="sr-Latn-RS" sz="3600" dirty="0">
              <a:solidFill>
                <a:schemeClr val="tx1"/>
              </a:solidFill>
              <a:latin typeface="Calibri" pitchFamily="34" charset="0"/>
              <a:cs typeface="Calibri" pitchFamily="34" charset="0"/>
            </a:endParaRPr>
          </a:p>
          <a:p>
            <a:pPr eaLnBrk="1" hangingPunct="1">
              <a:lnSpc>
                <a:spcPct val="80000"/>
              </a:lnSpc>
            </a:pPr>
            <a:r>
              <a:rPr lang="sr-Latn-RS" sz="3600" dirty="0">
                <a:solidFill>
                  <a:schemeClr val="tx1"/>
                </a:solidFill>
                <a:latin typeface="Calibri" pitchFamily="34" charset="0"/>
                <a:cs typeface="Calibri" pitchFamily="34" charset="0"/>
              </a:rPr>
              <a:t>Možete izvršiti prijavu radnika</a:t>
            </a:r>
          </a:p>
          <a:p>
            <a:pPr eaLnBrk="1" hangingPunct="1">
              <a:lnSpc>
                <a:spcPct val="80000"/>
              </a:lnSpc>
            </a:pPr>
            <a:r>
              <a:rPr lang="sr-Latn-RS" sz="3600" dirty="0">
                <a:solidFill>
                  <a:schemeClr val="tx1"/>
                </a:solidFill>
                <a:latin typeface="Calibri" pitchFamily="34" charset="0"/>
                <a:cs typeface="Calibri" pitchFamily="34" charset="0"/>
              </a:rPr>
              <a:t>Odjaviti radnika</a:t>
            </a:r>
          </a:p>
          <a:p>
            <a:pPr eaLnBrk="1" hangingPunct="1">
              <a:lnSpc>
                <a:spcPct val="80000"/>
              </a:lnSpc>
            </a:pPr>
            <a:r>
              <a:rPr lang="sr-Latn-RS" sz="3600" dirty="0">
                <a:solidFill>
                  <a:schemeClr val="tx1"/>
                </a:solidFill>
                <a:latin typeface="Calibri" pitchFamily="34" charset="0"/>
                <a:cs typeface="Calibri" pitchFamily="34" charset="0"/>
              </a:rPr>
              <a:t>Uvid u status svih zaposlenih</a:t>
            </a:r>
          </a:p>
          <a:p>
            <a:pPr marL="0" indent="0" eaLnBrk="1" hangingPunct="1">
              <a:lnSpc>
                <a:spcPct val="80000"/>
              </a:lnSpc>
              <a:buNone/>
            </a:pPr>
            <a:r>
              <a:rPr lang="sr-Latn-RS" sz="3600" dirty="0">
                <a:solidFill>
                  <a:srgbClr val="FF0000"/>
                </a:solidFill>
                <a:latin typeface="Calibri" pitchFamily="34" charset="0"/>
                <a:cs typeface="Calibri" pitchFamily="34" charset="0"/>
              </a:rPr>
              <a:t>www.croso.gov.rs</a:t>
            </a:r>
          </a:p>
          <a:p>
            <a:pPr marL="0" indent="0" eaLnBrk="1" hangingPunct="1">
              <a:lnSpc>
                <a:spcPct val="80000"/>
              </a:lnSpc>
              <a:buNone/>
            </a:pPr>
            <a:endParaRPr lang="sr-Latn-RS" sz="3600" dirty="0">
              <a:solidFill>
                <a:schemeClr val="tx1"/>
              </a:solidFill>
              <a:latin typeface="Calibri" pitchFamily="34" charset="0"/>
              <a:cs typeface="Calibri" pitchFamily="34" charset="0"/>
            </a:endParaRPr>
          </a:p>
        </p:txBody>
      </p:sp>
      <p:pic>
        <p:nvPicPr>
          <p:cNvPr id="33794" name="Picture 2" descr="Резултат слика за centralni registar socijalnog osiguranja">
            <a:extLst>
              <a:ext uri="{FF2B5EF4-FFF2-40B4-BE49-F238E27FC236}">
                <a16:creationId xmlns="" xmlns:a16="http://schemas.microsoft.com/office/drawing/2014/main" id="{71D20668-2D7B-49FB-B4EC-9A01879D7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330" y="3203104"/>
            <a:ext cx="4580093" cy="366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89818"/>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sp>
        <p:nvSpPr>
          <p:cNvPr id="3" name="Content Placeholder 2"/>
          <p:cNvSpPr>
            <a:spLocks noGrp="1"/>
          </p:cNvSpPr>
          <p:nvPr>
            <p:ph idx="1"/>
          </p:nvPr>
        </p:nvSpPr>
        <p:spPr/>
        <p:txBody>
          <a:bodyPr/>
          <a:lstStyle/>
          <a:p>
            <a:r>
              <a:rPr lang="en-US" dirty="0" err="1" smtClean="0"/>
              <a:t>Hvala</a:t>
            </a:r>
            <a:r>
              <a:rPr lang="en-US" dirty="0" smtClean="0"/>
              <a:t> </a:t>
            </a:r>
            <a:r>
              <a:rPr lang="en-US" dirty="0" err="1" smtClean="0"/>
              <a:t>na</a:t>
            </a:r>
            <a:r>
              <a:rPr lang="en-US" dirty="0" smtClean="0"/>
              <a:t> pa</a:t>
            </a:r>
            <a:r>
              <a:rPr lang="sr-Latn-RS" dirty="0" smtClean="0"/>
              <a:t>žnji!</a:t>
            </a:r>
            <a:endParaRPr lang="sr-Latn-R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Edukativne radionice za </a:t>
            </a:r>
            <a:r>
              <a:rPr lang="sr-Latn-RS" smtClean="0">
                <a:solidFill>
                  <a:prstClr val="black">
                    <a:tint val="75000"/>
                  </a:prstClr>
                </a:solidFill>
              </a:rPr>
              <a:t>početnike u poslovanju STARTUJ LEGALNO</a:t>
            </a:r>
            <a:endParaRPr lang="en-US" dirty="0" smtClean="0">
              <a:solidFill>
                <a:prstClr val="black">
                  <a:tint val="75000"/>
                </a:prstClr>
              </a:solidFill>
            </a:endParaRPr>
          </a:p>
        </p:txBody>
      </p:sp>
    </p:spTree>
    <p:extLst>
      <p:ext uri="{BB962C8B-B14F-4D97-AF65-F5344CB8AC3E}">
        <p14:creationId xmlns:p14="http://schemas.microsoft.com/office/powerpoint/2010/main" val="34001931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dirty="0" smtClean="0">
                <a:solidFill>
                  <a:schemeClr val="tx1"/>
                </a:solidFill>
              </a:rPr>
              <a:t>Korak </a:t>
            </a:r>
            <a:r>
              <a:rPr lang="sr-Latn-RS" dirty="0">
                <a:solidFill>
                  <a:schemeClr val="tx1"/>
                </a:solidFill>
              </a:rPr>
              <a:t>3.potrebna dokumentacija</a:t>
            </a:r>
          </a:p>
          <a:p>
            <a:pPr eaLnBrk="1" hangingPunct="1">
              <a:lnSpc>
                <a:spcPct val="80000"/>
              </a:lnSpc>
            </a:pPr>
            <a:r>
              <a:rPr lang="sr-Latn-RS" sz="2800" dirty="0">
                <a:solidFill>
                  <a:schemeClr val="tx1"/>
                </a:solidFill>
              </a:rPr>
              <a:t>-Kopija lične karte-iz čitača ličnih karata</a:t>
            </a:r>
          </a:p>
          <a:p>
            <a:pPr eaLnBrk="1" hangingPunct="1">
              <a:lnSpc>
                <a:spcPct val="80000"/>
              </a:lnSpc>
            </a:pPr>
            <a:r>
              <a:rPr lang="sr-Latn-RS" sz="2800" dirty="0">
                <a:solidFill>
                  <a:schemeClr val="tx1"/>
                </a:solidFill>
              </a:rPr>
              <a:t>-Uplata takse 6000 RSD</a:t>
            </a:r>
          </a:p>
          <a:p>
            <a:pPr eaLnBrk="1" hangingPunct="1">
              <a:lnSpc>
                <a:spcPct val="80000"/>
              </a:lnSpc>
            </a:pPr>
            <a:r>
              <a:rPr lang="sr-Latn-RS" sz="2800" dirty="0">
                <a:solidFill>
                  <a:schemeClr val="tx1"/>
                </a:solidFill>
              </a:rPr>
              <a:t>-Popunjena registraciona prijava</a:t>
            </a:r>
          </a:p>
          <a:p>
            <a:pPr eaLnBrk="1" hangingPunct="1">
              <a:lnSpc>
                <a:spcPct val="80000"/>
              </a:lnSpc>
            </a:pPr>
            <a:r>
              <a:rPr lang="sr-Latn-RS" sz="2800" dirty="0">
                <a:solidFill>
                  <a:schemeClr val="tx1"/>
                </a:solidFill>
              </a:rPr>
              <a:t>-Overen OP obrazac-overa kod notara</a:t>
            </a:r>
          </a:p>
          <a:p>
            <a:pPr eaLnBrk="1" hangingPunct="1">
              <a:lnSpc>
                <a:spcPct val="80000"/>
              </a:lnSpc>
            </a:pPr>
            <a:r>
              <a:rPr lang="sr-Latn-RS" sz="2800" dirty="0">
                <a:solidFill>
                  <a:schemeClr val="tx1"/>
                </a:solidFill>
              </a:rPr>
              <a:t>-Potvrda banke o uplati osnovnog kapitala</a:t>
            </a:r>
          </a:p>
          <a:p>
            <a:pPr eaLnBrk="1" hangingPunct="1">
              <a:lnSpc>
                <a:spcPct val="80000"/>
              </a:lnSpc>
            </a:pPr>
            <a:r>
              <a:rPr lang="sr-Latn-RS" sz="2800" dirty="0">
                <a:solidFill>
                  <a:schemeClr val="tx1"/>
                </a:solidFill>
              </a:rPr>
              <a:t>-Statut-overen kod notara</a:t>
            </a:r>
          </a:p>
        </p:txBody>
      </p:sp>
      <p:pic>
        <p:nvPicPr>
          <p:cNvPr id="5" name="Picture 2" descr="Резултат слика за founding company">
            <a:extLst>
              <a:ext uri="{FF2B5EF4-FFF2-40B4-BE49-F238E27FC236}">
                <a16:creationId xmlns="" xmlns:a16="http://schemas.microsoft.com/office/drawing/2014/main" id="{9F01A4E5-5D8B-4443-8212-8D9D066C14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8657" y="5291336"/>
            <a:ext cx="2971731" cy="183495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882626" y="1114872"/>
            <a:ext cx="8280221" cy="1033455"/>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lnSpc>
                <a:spcPct val="80000"/>
              </a:lnSpc>
            </a:pPr>
            <a:r>
              <a:rPr lang="sr-Latn-RS" dirty="0" smtClean="0"/>
              <a:t>Osnivanje DOO</a:t>
            </a:r>
            <a:endParaRPr lang="sr-Latn-RS" dirty="0"/>
          </a:p>
        </p:txBody>
      </p:sp>
    </p:spTree>
    <p:extLst>
      <p:ext uri="{BB962C8B-B14F-4D97-AF65-F5344CB8AC3E}">
        <p14:creationId xmlns:p14="http://schemas.microsoft.com/office/powerpoint/2010/main" val="23848584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3600" dirty="0" smtClean="0">
                <a:solidFill>
                  <a:schemeClr val="tx1"/>
                </a:solidFill>
              </a:rPr>
              <a:t>Registraciona </a:t>
            </a:r>
            <a:r>
              <a:rPr lang="sr-Latn-RS" sz="3600" dirty="0">
                <a:solidFill>
                  <a:schemeClr val="tx1"/>
                </a:solidFill>
              </a:rPr>
              <a:t>prijava</a:t>
            </a:r>
          </a:p>
          <a:p>
            <a:pPr eaLnBrk="1" hangingPunct="1">
              <a:lnSpc>
                <a:spcPct val="80000"/>
              </a:lnSpc>
            </a:pPr>
            <a:r>
              <a:rPr lang="sr-Latn-RS" sz="1800" dirty="0">
                <a:solidFill>
                  <a:schemeClr val="tx1"/>
                </a:solidFill>
              </a:rPr>
              <a:t>Podaci o registrantu-lični podaci vlasnika</a:t>
            </a:r>
          </a:p>
          <a:p>
            <a:pPr eaLnBrk="1" hangingPunct="1">
              <a:lnSpc>
                <a:spcPct val="80000"/>
              </a:lnSpc>
            </a:pPr>
            <a:r>
              <a:rPr lang="sr-Latn-RS" sz="1800" dirty="0">
                <a:solidFill>
                  <a:schemeClr val="tx1"/>
                </a:solidFill>
              </a:rPr>
              <a:t>-Poslovno ime i pravna forma,skraćeno poslovno ime</a:t>
            </a:r>
          </a:p>
          <a:p>
            <a:pPr eaLnBrk="1" hangingPunct="1">
              <a:lnSpc>
                <a:spcPct val="80000"/>
              </a:lnSpc>
            </a:pPr>
            <a:r>
              <a:rPr lang="sr-Latn-RS" sz="1800" dirty="0">
                <a:solidFill>
                  <a:schemeClr val="tx1"/>
                </a:solidFill>
              </a:rPr>
              <a:t>-Vreme trajanja privrednog subjekta</a:t>
            </a:r>
          </a:p>
          <a:p>
            <a:pPr eaLnBrk="1" hangingPunct="1">
              <a:lnSpc>
                <a:spcPct val="80000"/>
              </a:lnSpc>
            </a:pPr>
            <a:r>
              <a:rPr lang="sr-Latn-RS" sz="1800" dirty="0">
                <a:solidFill>
                  <a:schemeClr val="tx1"/>
                </a:solidFill>
              </a:rPr>
              <a:t>-Šifra delatnosti</a:t>
            </a:r>
          </a:p>
          <a:p>
            <a:pPr eaLnBrk="1" hangingPunct="1">
              <a:lnSpc>
                <a:spcPct val="80000"/>
              </a:lnSpc>
            </a:pPr>
            <a:r>
              <a:rPr lang="sr-Latn-RS" sz="1800" dirty="0">
                <a:solidFill>
                  <a:schemeClr val="tx1"/>
                </a:solidFill>
              </a:rPr>
              <a:t>Podaci za poresku upravu-telefon i vrsta oporezivanja</a:t>
            </a:r>
          </a:p>
          <a:p>
            <a:pPr eaLnBrk="1" hangingPunct="1">
              <a:lnSpc>
                <a:spcPct val="80000"/>
              </a:lnSpc>
            </a:pPr>
            <a:r>
              <a:rPr lang="sr-Latn-RS" sz="1800" dirty="0">
                <a:solidFill>
                  <a:schemeClr val="tx1"/>
                </a:solidFill>
              </a:rPr>
              <a:t>Podaci o vlasniku uplaćeni i upisani kapital,novčani i nenovčani</a:t>
            </a:r>
          </a:p>
          <a:p>
            <a:pPr eaLnBrk="1" hangingPunct="1">
              <a:lnSpc>
                <a:spcPct val="80000"/>
              </a:lnSpc>
            </a:pPr>
            <a:r>
              <a:rPr lang="sr-Latn-RS" sz="1800" dirty="0">
                <a:solidFill>
                  <a:schemeClr val="tx1"/>
                </a:solidFill>
              </a:rPr>
              <a:t>Podaci o kapitalu privrednog subjekta ,uplaćeni i upisani kapital novčani</a:t>
            </a:r>
          </a:p>
          <a:p>
            <a:pPr marL="0" indent="0" eaLnBrk="1" hangingPunct="1">
              <a:lnSpc>
                <a:spcPct val="80000"/>
              </a:lnSpc>
              <a:buNone/>
            </a:pPr>
            <a:r>
              <a:rPr lang="sr-Latn-RS" sz="1800" dirty="0">
                <a:solidFill>
                  <a:schemeClr val="tx1"/>
                </a:solidFill>
              </a:rPr>
              <a:t> i nenovčani</a:t>
            </a:r>
          </a:p>
          <a:p>
            <a:pPr eaLnBrk="1" hangingPunct="1">
              <a:lnSpc>
                <a:spcPct val="80000"/>
              </a:lnSpc>
            </a:pPr>
            <a:endParaRPr lang="sr-Latn-RS" sz="1800" dirty="0">
              <a:solidFill>
                <a:schemeClr val="tx1"/>
              </a:solidFill>
            </a:endParaRPr>
          </a:p>
        </p:txBody>
      </p:sp>
      <p:pic>
        <p:nvPicPr>
          <p:cNvPr id="7" name="Picture 2" descr="JRPPS PR - Osnivanje 2016 T29022016-page-001">
            <a:extLst>
              <a:ext uri="{FF2B5EF4-FFF2-40B4-BE49-F238E27FC236}">
                <a16:creationId xmlns="" xmlns:a16="http://schemas.microsoft.com/office/drawing/2014/main" id="{93637C88-BD5A-4363-8F04-7239F4425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490" y="1376040"/>
            <a:ext cx="3600400" cy="50920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882626" y="1114872"/>
            <a:ext cx="8280221" cy="1033455"/>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lnSpc>
                <a:spcPct val="80000"/>
              </a:lnSpc>
            </a:pPr>
            <a:r>
              <a:rPr lang="sr-Latn-RS" dirty="0" smtClean="0"/>
              <a:t>Osnivanje DOO</a:t>
            </a:r>
            <a:endParaRPr lang="sr-Latn-RS" dirty="0"/>
          </a:p>
        </p:txBody>
      </p:sp>
    </p:spTree>
    <p:extLst>
      <p:ext uri="{BB962C8B-B14F-4D97-AF65-F5344CB8AC3E}">
        <p14:creationId xmlns:p14="http://schemas.microsoft.com/office/powerpoint/2010/main" val="31078123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3600" dirty="0" smtClean="0">
                <a:solidFill>
                  <a:schemeClr val="tx1"/>
                </a:solidFill>
              </a:rPr>
              <a:t>Korak </a:t>
            </a:r>
            <a:r>
              <a:rPr lang="sr-Latn-RS" sz="3600" dirty="0">
                <a:solidFill>
                  <a:schemeClr val="tx1"/>
                </a:solidFill>
              </a:rPr>
              <a:t>4. Otvaranje računa u banci</a:t>
            </a:r>
          </a:p>
          <a:p>
            <a:pPr eaLnBrk="1" hangingPunct="1">
              <a:lnSpc>
                <a:spcPct val="80000"/>
              </a:lnSpc>
            </a:pPr>
            <a:r>
              <a:rPr lang="sr-Latn-RS" sz="2800" dirty="0">
                <a:solidFill>
                  <a:schemeClr val="tx1"/>
                </a:solidFill>
              </a:rPr>
              <a:t>Rešenje o osnivanju</a:t>
            </a:r>
          </a:p>
          <a:p>
            <a:pPr eaLnBrk="1" hangingPunct="1">
              <a:lnSpc>
                <a:spcPct val="80000"/>
              </a:lnSpc>
            </a:pPr>
            <a:r>
              <a:rPr lang="sr-Latn-RS" sz="2800" dirty="0">
                <a:solidFill>
                  <a:schemeClr val="tx1"/>
                </a:solidFill>
              </a:rPr>
              <a:t>PIB-poreski identifikacioni broj</a:t>
            </a:r>
          </a:p>
          <a:p>
            <a:pPr eaLnBrk="1" hangingPunct="1">
              <a:lnSpc>
                <a:spcPct val="80000"/>
              </a:lnSpc>
            </a:pPr>
            <a:r>
              <a:rPr lang="sr-Latn-RS" sz="2800" dirty="0">
                <a:solidFill>
                  <a:schemeClr val="tx1"/>
                </a:solidFill>
              </a:rPr>
              <a:t>Pečat-izrađuje se kod pečatoresca</a:t>
            </a:r>
          </a:p>
          <a:p>
            <a:pPr marL="0" indent="0" eaLnBrk="1" hangingPunct="1">
              <a:lnSpc>
                <a:spcPct val="80000"/>
              </a:lnSpc>
              <a:buNone/>
            </a:pPr>
            <a:endParaRPr lang="sr-Latn-RS" sz="3600" dirty="0">
              <a:solidFill>
                <a:schemeClr val="tx1"/>
              </a:solidFill>
            </a:endParaRPr>
          </a:p>
          <a:p>
            <a:pPr marL="0" indent="0" eaLnBrk="1" hangingPunct="1">
              <a:lnSpc>
                <a:spcPct val="80000"/>
              </a:lnSpc>
              <a:buNone/>
            </a:pPr>
            <a:endParaRPr lang="sr-Latn-RS" sz="3600" dirty="0">
              <a:solidFill>
                <a:schemeClr val="tx1"/>
              </a:solidFill>
            </a:endParaRPr>
          </a:p>
          <a:p>
            <a:pPr marL="0" indent="0" eaLnBrk="1" hangingPunct="1">
              <a:lnSpc>
                <a:spcPct val="80000"/>
              </a:lnSpc>
              <a:buNone/>
            </a:pPr>
            <a:endParaRPr lang="sr-Latn-RS" sz="3600" dirty="0">
              <a:solidFill>
                <a:schemeClr val="tx1"/>
              </a:solidFill>
            </a:endParaRPr>
          </a:p>
        </p:txBody>
      </p:sp>
      <p:pic>
        <p:nvPicPr>
          <p:cNvPr id="8194" name="Picture 2" descr="Резултат слика за bank">
            <a:extLst>
              <a:ext uri="{FF2B5EF4-FFF2-40B4-BE49-F238E27FC236}">
                <a16:creationId xmlns="" xmlns:a16="http://schemas.microsoft.com/office/drawing/2014/main" id="{4E6575C5-3419-4497-A8A0-1E497703D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250" y="4131158"/>
            <a:ext cx="5274569" cy="296887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882626" y="1114872"/>
            <a:ext cx="8280221" cy="1033455"/>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lnSpc>
                <a:spcPct val="80000"/>
              </a:lnSpc>
            </a:pPr>
            <a:r>
              <a:rPr lang="sr-Latn-RS" smtClean="0"/>
              <a:t>Osnivanje Privrednog subjekta</a:t>
            </a:r>
            <a:endParaRPr lang="sr-Latn-RS" dirty="0"/>
          </a:p>
        </p:txBody>
      </p:sp>
    </p:spTree>
    <p:extLst>
      <p:ext uri="{BB962C8B-B14F-4D97-AF65-F5344CB8AC3E}">
        <p14:creationId xmlns:p14="http://schemas.microsoft.com/office/powerpoint/2010/main" val="30522585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66170" y="276996"/>
            <a:ext cx="8280221" cy="1033455"/>
          </a:xfrm>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a:xfrm>
            <a:off x="666653" y="1776626"/>
            <a:ext cx="8454160" cy="4501768"/>
          </a:xfrm>
        </p:spPr>
        <p:txBody>
          <a:bodyPr>
            <a:normAutofit/>
          </a:bodyPr>
          <a:lstStyle/>
          <a:p>
            <a:pPr eaLnBrk="1" hangingPunct="1">
              <a:lnSpc>
                <a:spcPct val="80000"/>
              </a:lnSpc>
            </a:pPr>
            <a:r>
              <a:rPr lang="sr-Latn-RS" sz="3600" dirty="0">
                <a:solidFill>
                  <a:schemeClr val="tx1"/>
                </a:solidFill>
              </a:rPr>
              <a:t>Vežba popunjavanje registraciona prijave osnivanja preduzetnika</a:t>
            </a:r>
          </a:p>
          <a:p>
            <a:pPr marL="0" indent="0" eaLnBrk="1" hangingPunct="1">
              <a:lnSpc>
                <a:spcPct val="80000"/>
              </a:lnSpc>
              <a:buNone/>
            </a:pPr>
            <a:endParaRPr lang="sr-Latn-RS" sz="3600" dirty="0">
              <a:solidFill>
                <a:schemeClr val="tx1"/>
              </a:solidFill>
            </a:endParaRPr>
          </a:p>
        </p:txBody>
      </p:sp>
      <p:pic>
        <p:nvPicPr>
          <p:cNvPr id="11266" name="Picture 2" descr="Резултат слика за assessment">
            <a:extLst>
              <a:ext uri="{FF2B5EF4-FFF2-40B4-BE49-F238E27FC236}">
                <a16:creationId xmlns="" xmlns:a16="http://schemas.microsoft.com/office/drawing/2014/main" id="{EF88FA0B-654F-4789-89CC-638BBB5B3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714" y="3107370"/>
            <a:ext cx="5905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515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82145" y="2498600"/>
            <a:ext cx="7638499" cy="2551270"/>
          </a:xfrm>
        </p:spPr>
        <p:txBody>
          <a:bodyPr/>
          <a:lstStyle/>
          <a:p>
            <a:pPr algn="ctr"/>
            <a:r>
              <a:rPr lang="sr-Latn-RS" dirty="0" smtClean="0"/>
              <a:t>Poreski zakoni i administrativne procedure</a:t>
            </a:r>
            <a:endParaRPr lang="sr-Latn-RS" dirty="0"/>
          </a:p>
        </p:txBody>
      </p:sp>
      <p:sp>
        <p:nvSpPr>
          <p:cNvPr id="7" name="Footer Placeholder 3"/>
          <p:cNvSpPr>
            <a:spLocks noGrp="1"/>
          </p:cNvSpPr>
          <p:nvPr>
            <p:ph type="ftr" sz="quarter" idx="11"/>
          </p:nvPr>
        </p:nvSpPr>
        <p:spPr>
          <a:xfrm>
            <a:off x="666654" y="6278395"/>
            <a:ext cx="6193472" cy="379409"/>
          </a:xfrm>
        </p:spPr>
        <p:txBody>
          <a:body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smtClean="0">
              <a:solidFill>
                <a:prstClr val="black">
                  <a:tint val="75000"/>
                </a:prstClr>
              </a:solidFill>
            </a:endParaRPr>
          </a:p>
        </p:txBody>
      </p:sp>
      <p:sp>
        <p:nvSpPr>
          <p:cNvPr id="8" name="Title 4"/>
          <p:cNvSpPr txBox="1">
            <a:spLocks/>
          </p:cNvSpPr>
          <p:nvPr/>
        </p:nvSpPr>
        <p:spPr bwMode="auto">
          <a:xfrm>
            <a:off x="5131099" y="5049870"/>
            <a:ext cx="4248472" cy="745522"/>
          </a:xfrm>
          <a:prstGeom prst="rect">
            <a:avLst/>
          </a:prstGeom>
          <a:noFill/>
          <a:ln w="9525">
            <a:noFill/>
            <a:miter lim="800000"/>
            <a:headEnd/>
            <a:tailEnd/>
          </a:ln>
        </p:spPr>
        <p:txBody>
          <a:bodyPr vert="horz" wrap="square" lIns="91757" tIns="45879" rIns="91757" bIns="45879" numCol="1" anchor="b" anchorCtr="0" compatLnSpc="1">
            <a:prstTxWarp prst="textNoShape">
              <a:avLst/>
            </a:prstTxWarp>
            <a:noAutofit/>
          </a:bodyPr>
          <a:lstStyle>
            <a:lvl1pPr algn="r" defTabSz="458786" rtl="0" eaLnBrk="0" fontAlgn="base" hangingPunct="0">
              <a:spcBef>
                <a:spcPct val="0"/>
              </a:spcBef>
              <a:spcAft>
                <a:spcPct val="0"/>
              </a:spcAft>
              <a:defRPr sz="54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000" dirty="0" smtClean="0"/>
              <a:t>Aca Ilić</a:t>
            </a:r>
          </a:p>
          <a:p>
            <a:r>
              <a:rPr lang="sr-Latn-RS" sz="2000" dirty="0" smtClean="0"/>
              <a:t>ENECA</a:t>
            </a:r>
          </a:p>
        </p:txBody>
      </p:sp>
    </p:spTree>
    <p:extLst>
      <p:ext uri="{BB962C8B-B14F-4D97-AF65-F5344CB8AC3E}">
        <p14:creationId xmlns:p14="http://schemas.microsoft.com/office/powerpoint/2010/main" val="28353550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sr-Latn-RS" dirty="0"/>
              <a:t>Porezi</a:t>
            </a:r>
            <a:endParaRPr lang="en-US" dirty="0"/>
          </a:p>
        </p:txBody>
      </p:sp>
      <p:sp>
        <p:nvSpPr>
          <p:cNvPr id="3" name="Content Placeholder 2"/>
          <p:cNvSpPr>
            <a:spLocks noGrp="1"/>
          </p:cNvSpPr>
          <p:nvPr>
            <p:ph idx="1"/>
          </p:nvPr>
        </p:nvSpPr>
        <p:spPr/>
        <p:txBody>
          <a:bodyPr>
            <a:normAutofit/>
          </a:bodyPr>
          <a:lstStyle/>
          <a:p>
            <a:pPr marL="0" indent="0" algn="ctr" eaLnBrk="1" hangingPunct="1">
              <a:lnSpc>
                <a:spcPct val="80000"/>
              </a:lnSpc>
              <a:buNone/>
            </a:pPr>
            <a:r>
              <a:rPr lang="sr-Latn-RS" sz="3600" dirty="0" smtClean="0">
                <a:solidFill>
                  <a:srgbClr val="FF0000"/>
                </a:solidFill>
              </a:rPr>
              <a:t>Postoje </a:t>
            </a:r>
            <a:r>
              <a:rPr lang="sr-Latn-RS" sz="3600" dirty="0">
                <a:solidFill>
                  <a:srgbClr val="FF0000"/>
                </a:solidFill>
              </a:rPr>
              <a:t>dve osnovne vrste poreza</a:t>
            </a:r>
          </a:p>
          <a:p>
            <a:pPr eaLnBrk="1" hangingPunct="1">
              <a:lnSpc>
                <a:spcPct val="80000"/>
              </a:lnSpc>
            </a:pPr>
            <a:r>
              <a:rPr lang="sr-Latn-RS" dirty="0">
                <a:solidFill>
                  <a:schemeClr val="tx1"/>
                </a:solidFill>
              </a:rPr>
              <a:t>Direktni </a:t>
            </a:r>
            <a:r>
              <a:rPr lang="sr-Latn-RS" dirty="0" smtClean="0">
                <a:solidFill>
                  <a:schemeClr val="tx1"/>
                </a:solidFill>
              </a:rPr>
              <a:t>porezi</a:t>
            </a:r>
            <a:r>
              <a:rPr lang="en-US" dirty="0" smtClean="0">
                <a:solidFill>
                  <a:schemeClr val="tx1"/>
                </a:solidFill>
              </a:rPr>
              <a:t> </a:t>
            </a:r>
            <a:r>
              <a:rPr lang="sr-Latn-RS" dirty="0" smtClean="0">
                <a:solidFill>
                  <a:schemeClr val="tx1"/>
                </a:solidFill>
              </a:rPr>
              <a:t>-</a:t>
            </a:r>
            <a:r>
              <a:rPr lang="en-US" dirty="0" smtClean="0">
                <a:solidFill>
                  <a:schemeClr val="tx1"/>
                </a:solidFill>
              </a:rPr>
              <a:t> </a:t>
            </a:r>
            <a:r>
              <a:rPr lang="sr-Latn-RS" dirty="0" smtClean="0">
                <a:solidFill>
                  <a:schemeClr val="tx1"/>
                </a:solidFill>
              </a:rPr>
              <a:t>direktno </a:t>
            </a:r>
            <a:r>
              <a:rPr lang="sr-Latn-RS" dirty="0">
                <a:solidFill>
                  <a:schemeClr val="tx1"/>
                </a:solidFill>
              </a:rPr>
              <a:t>umanjuju imovnu vaše firme</a:t>
            </a:r>
          </a:p>
          <a:p>
            <a:pPr eaLnBrk="1" hangingPunct="1">
              <a:lnSpc>
                <a:spcPct val="80000"/>
              </a:lnSpc>
            </a:pPr>
            <a:r>
              <a:rPr lang="sr-Latn-RS" dirty="0">
                <a:solidFill>
                  <a:schemeClr val="tx1"/>
                </a:solidFill>
              </a:rPr>
              <a:t>Indirektni </a:t>
            </a:r>
            <a:r>
              <a:rPr lang="sr-Latn-RS" dirty="0" smtClean="0">
                <a:solidFill>
                  <a:schemeClr val="tx1"/>
                </a:solidFill>
              </a:rPr>
              <a:t>porezi</a:t>
            </a:r>
            <a:r>
              <a:rPr lang="en-US" dirty="0" smtClean="0">
                <a:solidFill>
                  <a:schemeClr val="tx1"/>
                </a:solidFill>
              </a:rPr>
              <a:t> </a:t>
            </a:r>
            <a:r>
              <a:rPr lang="sr-Latn-RS" dirty="0" smtClean="0">
                <a:solidFill>
                  <a:schemeClr val="tx1"/>
                </a:solidFill>
              </a:rPr>
              <a:t>-</a:t>
            </a:r>
            <a:r>
              <a:rPr lang="en-US" dirty="0" smtClean="0">
                <a:solidFill>
                  <a:schemeClr val="tx1"/>
                </a:solidFill>
              </a:rPr>
              <a:t> </a:t>
            </a:r>
            <a:r>
              <a:rPr lang="en-US" dirty="0" err="1" smtClean="0">
                <a:solidFill>
                  <a:schemeClr val="tx1"/>
                </a:solidFill>
              </a:rPr>
              <a:t>pr</a:t>
            </a:r>
            <a:r>
              <a:rPr lang="sr-Latn-RS" dirty="0" smtClean="0">
                <a:solidFill>
                  <a:schemeClr val="tx1"/>
                </a:solidFill>
              </a:rPr>
              <a:t>enose </a:t>
            </a:r>
            <a:r>
              <a:rPr lang="sr-Latn-RS" dirty="0">
                <a:solidFill>
                  <a:schemeClr val="tx1"/>
                </a:solidFill>
              </a:rPr>
              <a:t>se na drugog privrednog subjekta</a:t>
            </a:r>
          </a:p>
        </p:txBody>
      </p:sp>
      <p:pic>
        <p:nvPicPr>
          <p:cNvPr id="12290" name="Picture 2" descr="Резултат слика за taxation">
            <a:extLst>
              <a:ext uri="{FF2B5EF4-FFF2-40B4-BE49-F238E27FC236}">
                <a16:creationId xmlns="" xmlns:a16="http://schemas.microsoft.com/office/drawing/2014/main" id="{4904ED9A-58F1-4FDE-8E55-2F3F87AFD1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1323" y="4569917"/>
            <a:ext cx="4843066" cy="253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102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lnSpc>
                <a:spcPct val="80000"/>
              </a:lnSpc>
            </a:pPr>
            <a:r>
              <a:rPr lang="sr-Latn-RS" dirty="0"/>
              <a:t>Porezi-Direktni porezi</a:t>
            </a:r>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3600" dirty="0" smtClean="0">
                <a:solidFill>
                  <a:schemeClr val="tx1"/>
                </a:solidFill>
              </a:rPr>
              <a:t>Najpoznatiji </a:t>
            </a:r>
            <a:r>
              <a:rPr lang="sr-Latn-RS" sz="3600" dirty="0">
                <a:solidFill>
                  <a:schemeClr val="tx1"/>
                </a:solidFill>
              </a:rPr>
              <a:t>direktni porezi su:</a:t>
            </a:r>
          </a:p>
          <a:p>
            <a:pPr eaLnBrk="1" hangingPunct="1">
              <a:lnSpc>
                <a:spcPct val="80000"/>
              </a:lnSpc>
            </a:pPr>
            <a:r>
              <a:rPr lang="sr-Latn-RS" dirty="0">
                <a:solidFill>
                  <a:schemeClr val="tx1"/>
                </a:solidFill>
              </a:rPr>
              <a:t>Porez na dobit</a:t>
            </a:r>
          </a:p>
          <a:p>
            <a:pPr eaLnBrk="1" hangingPunct="1">
              <a:lnSpc>
                <a:spcPct val="80000"/>
              </a:lnSpc>
            </a:pPr>
            <a:r>
              <a:rPr lang="sr-Latn-RS" dirty="0">
                <a:solidFill>
                  <a:schemeClr val="tx1"/>
                </a:solidFill>
              </a:rPr>
              <a:t>Porez na dohodak građana</a:t>
            </a:r>
          </a:p>
          <a:p>
            <a:pPr eaLnBrk="1" hangingPunct="1">
              <a:lnSpc>
                <a:spcPct val="80000"/>
              </a:lnSpc>
            </a:pPr>
            <a:r>
              <a:rPr lang="sr-Latn-RS" dirty="0">
                <a:solidFill>
                  <a:schemeClr val="tx1"/>
                </a:solidFill>
              </a:rPr>
              <a:t>Porez na imovinu</a:t>
            </a:r>
          </a:p>
          <a:p>
            <a:pPr eaLnBrk="1" hangingPunct="1">
              <a:lnSpc>
                <a:spcPct val="80000"/>
              </a:lnSpc>
            </a:pPr>
            <a:r>
              <a:rPr lang="sr-Latn-RS" dirty="0">
                <a:solidFill>
                  <a:schemeClr val="tx1"/>
                </a:solidFill>
              </a:rPr>
              <a:t>Razne takse</a:t>
            </a:r>
          </a:p>
        </p:txBody>
      </p:sp>
      <p:pic>
        <p:nvPicPr>
          <p:cNvPr id="13314" name="Picture 2" descr="Резултат слика за taxation">
            <a:extLst>
              <a:ext uri="{FF2B5EF4-FFF2-40B4-BE49-F238E27FC236}">
                <a16:creationId xmlns="" xmlns:a16="http://schemas.microsoft.com/office/drawing/2014/main" id="{C813211E-2B11-4E86-8E6F-4E28C575F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178" y="3399427"/>
            <a:ext cx="378142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691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82145" y="2498600"/>
            <a:ext cx="7638499" cy="2551270"/>
          </a:xfrm>
        </p:spPr>
        <p:txBody>
          <a:bodyPr/>
          <a:lstStyle/>
          <a:p>
            <a:pPr algn="ctr"/>
            <a:r>
              <a:rPr lang="sr-Latn-RS" sz="4800" dirty="0" smtClean="0"/>
              <a:t>Pravni okvir za mala i srednja preduzeća i preduzetnike</a:t>
            </a:r>
            <a:endParaRPr lang="sr-Latn-RS" sz="4800" dirty="0"/>
          </a:p>
        </p:txBody>
      </p:sp>
      <p:sp>
        <p:nvSpPr>
          <p:cNvPr id="6" name="Title 4"/>
          <p:cNvSpPr txBox="1">
            <a:spLocks/>
          </p:cNvSpPr>
          <p:nvPr/>
        </p:nvSpPr>
        <p:spPr bwMode="auto">
          <a:xfrm>
            <a:off x="5131099" y="5049870"/>
            <a:ext cx="4248472" cy="745522"/>
          </a:xfrm>
          <a:prstGeom prst="rect">
            <a:avLst/>
          </a:prstGeom>
          <a:noFill/>
          <a:ln w="9525">
            <a:noFill/>
            <a:miter lim="800000"/>
            <a:headEnd/>
            <a:tailEnd/>
          </a:ln>
        </p:spPr>
        <p:txBody>
          <a:bodyPr vert="horz" wrap="square" lIns="91757" tIns="45879" rIns="91757" bIns="45879" numCol="1" anchor="b" anchorCtr="0" compatLnSpc="1">
            <a:prstTxWarp prst="textNoShape">
              <a:avLst/>
            </a:prstTxWarp>
            <a:noAutofit/>
          </a:bodyPr>
          <a:lstStyle>
            <a:lvl1pPr algn="r" defTabSz="458786" rtl="0" eaLnBrk="0" fontAlgn="base" hangingPunct="0">
              <a:spcBef>
                <a:spcPct val="0"/>
              </a:spcBef>
              <a:spcAft>
                <a:spcPct val="0"/>
              </a:spcAft>
              <a:defRPr sz="54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000" dirty="0" smtClean="0"/>
              <a:t>Aca Ilić</a:t>
            </a:r>
          </a:p>
          <a:p>
            <a:r>
              <a:rPr lang="sr-Latn-RS" sz="2000" dirty="0" smtClean="0"/>
              <a:t>ENECA</a:t>
            </a:r>
          </a:p>
        </p:txBody>
      </p:sp>
      <p:sp>
        <p:nvSpPr>
          <p:cNvPr id="7" name="Footer Placeholder 3"/>
          <p:cNvSpPr>
            <a:spLocks noGrp="1"/>
          </p:cNvSpPr>
          <p:nvPr>
            <p:ph type="ftr" sz="quarter" idx="11"/>
          </p:nvPr>
        </p:nvSpPr>
        <p:spPr>
          <a:xfrm>
            <a:off x="666654" y="6278395"/>
            <a:ext cx="6193472" cy="379409"/>
          </a:xfrm>
        </p:spPr>
        <p:txBody>
          <a:body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smtClean="0">
              <a:solidFill>
                <a:prstClr val="black">
                  <a:tint val="75000"/>
                </a:prstClr>
              </a:solidFill>
            </a:endParaRPr>
          </a:p>
        </p:txBody>
      </p:sp>
    </p:spTree>
    <p:extLst>
      <p:ext uri="{BB962C8B-B14F-4D97-AF65-F5344CB8AC3E}">
        <p14:creationId xmlns:p14="http://schemas.microsoft.com/office/powerpoint/2010/main" val="293123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lnSpc>
                <a:spcPct val="80000"/>
              </a:lnSpc>
            </a:pPr>
            <a:r>
              <a:rPr lang="sr-Latn-RS" dirty="0"/>
              <a:t>Porez na dobit </a:t>
            </a:r>
          </a:p>
        </p:txBody>
      </p:sp>
      <p:sp>
        <p:nvSpPr>
          <p:cNvPr id="3" name="Content Placeholder 2"/>
          <p:cNvSpPr>
            <a:spLocks noGrp="1"/>
          </p:cNvSpPr>
          <p:nvPr>
            <p:ph idx="1"/>
          </p:nvPr>
        </p:nvSpPr>
        <p:spPr/>
        <p:txBody>
          <a:bodyPr>
            <a:normAutofit/>
          </a:bodyPr>
          <a:lstStyle/>
          <a:p>
            <a:pPr eaLnBrk="1" hangingPunct="1">
              <a:lnSpc>
                <a:spcPct val="80000"/>
              </a:lnSpc>
            </a:pPr>
            <a:r>
              <a:rPr lang="sr-Latn-RS" sz="3600" dirty="0" smtClean="0">
                <a:solidFill>
                  <a:schemeClr val="tx1"/>
                </a:solidFill>
              </a:rPr>
              <a:t>Stopa </a:t>
            </a:r>
            <a:r>
              <a:rPr lang="sr-Latn-RS" sz="3600" dirty="0">
                <a:solidFill>
                  <a:schemeClr val="tx1"/>
                </a:solidFill>
              </a:rPr>
              <a:t>poreza na dobit 15%</a:t>
            </a:r>
          </a:p>
          <a:p>
            <a:pPr eaLnBrk="1" hangingPunct="1">
              <a:lnSpc>
                <a:spcPct val="80000"/>
              </a:lnSpc>
            </a:pPr>
            <a:r>
              <a:rPr lang="sr-Latn-RS" sz="3600" dirty="0">
                <a:solidFill>
                  <a:schemeClr val="tx1"/>
                </a:solidFill>
              </a:rPr>
              <a:t>Plaća se na razliku između prihoda i rashoda</a:t>
            </a:r>
          </a:p>
          <a:p>
            <a:pPr eaLnBrk="1" hangingPunct="1">
              <a:lnSpc>
                <a:spcPct val="80000"/>
              </a:lnSpc>
            </a:pPr>
            <a:r>
              <a:rPr lang="sr-Latn-RS" sz="3600" dirty="0">
                <a:solidFill>
                  <a:schemeClr val="tx1"/>
                </a:solidFill>
              </a:rPr>
              <a:t>Poreska prijava PDP podnosi se elektronski</a:t>
            </a:r>
          </a:p>
          <a:p>
            <a:pPr eaLnBrk="1" hangingPunct="1">
              <a:lnSpc>
                <a:spcPct val="80000"/>
              </a:lnSpc>
            </a:pPr>
            <a:r>
              <a:rPr lang="sr-Latn-RS" sz="3600" dirty="0">
                <a:solidFill>
                  <a:srgbClr val="FF0000"/>
                </a:solidFill>
              </a:rPr>
              <a:t>Plaća se akontaciono na osnovu dobiti prethodne godine</a:t>
            </a:r>
          </a:p>
        </p:txBody>
      </p:sp>
      <p:sp>
        <p:nvSpPr>
          <p:cNvPr id="2" name="AutoShape 4" descr="Резултат слика за incom tax">
            <a:extLst>
              <a:ext uri="{FF2B5EF4-FFF2-40B4-BE49-F238E27FC236}">
                <a16:creationId xmlns="" xmlns:a16="http://schemas.microsoft.com/office/drawing/2014/main" id="{17EE6869-663D-4B55-B29D-893E8FBBF493}"/>
              </a:ext>
            </a:extLst>
          </p:cNvPr>
          <p:cNvSpPr>
            <a:spLocks noChangeAspect="1" noChangeArrowheads="1"/>
          </p:cNvSpPr>
          <p:nvPr/>
        </p:nvSpPr>
        <p:spPr bwMode="auto">
          <a:xfrm>
            <a:off x="5842000" y="3409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RS"/>
          </a:p>
        </p:txBody>
      </p:sp>
      <p:pic>
        <p:nvPicPr>
          <p:cNvPr id="14342" name="Picture 6" descr="Резултат слика за taxation">
            <a:extLst>
              <a:ext uri="{FF2B5EF4-FFF2-40B4-BE49-F238E27FC236}">
                <a16:creationId xmlns="" xmlns:a16="http://schemas.microsoft.com/office/drawing/2014/main" id="{FC74838B-6619-426A-A86D-8540C538E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450" y="5075312"/>
            <a:ext cx="3305120" cy="205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373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Porez na dohodak građana </a:t>
            </a:r>
            <a:r>
              <a:rPr lang="sr-Latn-RS" dirty="0" smtClean="0"/>
              <a:t>Preduzetnik</a:t>
            </a:r>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eaLnBrk="1" hangingPunct="1">
              <a:lnSpc>
                <a:spcPct val="80000"/>
              </a:lnSpc>
            </a:pPr>
            <a:r>
              <a:rPr lang="sr-Latn-RS" sz="3600" dirty="0" smtClean="0">
                <a:solidFill>
                  <a:schemeClr val="tx1"/>
                </a:solidFill>
              </a:rPr>
              <a:t>Stopa </a:t>
            </a:r>
            <a:r>
              <a:rPr lang="sr-Latn-RS" sz="3600" dirty="0">
                <a:solidFill>
                  <a:schemeClr val="tx1"/>
                </a:solidFill>
              </a:rPr>
              <a:t>poreza 10%</a:t>
            </a:r>
          </a:p>
          <a:p>
            <a:pPr eaLnBrk="1" hangingPunct="1">
              <a:lnSpc>
                <a:spcPct val="80000"/>
              </a:lnSpc>
            </a:pPr>
            <a:r>
              <a:rPr lang="sr-Latn-RS" sz="3600" dirty="0">
                <a:solidFill>
                  <a:schemeClr val="tx1"/>
                </a:solidFill>
              </a:rPr>
              <a:t>Plaća se na razliku između prihoda i rashoda</a:t>
            </a:r>
          </a:p>
          <a:p>
            <a:pPr eaLnBrk="1" hangingPunct="1">
              <a:lnSpc>
                <a:spcPct val="80000"/>
              </a:lnSpc>
            </a:pPr>
            <a:r>
              <a:rPr lang="sr-Latn-RS" sz="3600" dirty="0">
                <a:solidFill>
                  <a:schemeClr val="tx1"/>
                </a:solidFill>
              </a:rPr>
              <a:t>Poreska prijava PPDG1S</a:t>
            </a:r>
          </a:p>
          <a:p>
            <a:pPr eaLnBrk="1" hangingPunct="1">
              <a:lnSpc>
                <a:spcPct val="80000"/>
              </a:lnSpc>
            </a:pPr>
            <a:r>
              <a:rPr lang="sr-Latn-RS" sz="3600" dirty="0">
                <a:solidFill>
                  <a:srgbClr val="FF0000"/>
                </a:solidFill>
              </a:rPr>
              <a:t>Plaća se akontaciono na osnovu dobiti od prethode godine</a:t>
            </a:r>
          </a:p>
        </p:txBody>
      </p:sp>
      <p:pic>
        <p:nvPicPr>
          <p:cNvPr id="2" name="Picture 2" descr="Сродна слика">
            <a:extLst>
              <a:ext uri="{FF2B5EF4-FFF2-40B4-BE49-F238E27FC236}">
                <a16:creationId xmlns="" xmlns:a16="http://schemas.microsoft.com/office/drawing/2014/main" id="{C0C3E4D0-7522-4F2C-9B91-63FD6F169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964" y="4585640"/>
            <a:ext cx="3816424" cy="254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890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lnSpc>
                <a:spcPct val="80000"/>
              </a:lnSpc>
            </a:pPr>
            <a:r>
              <a:rPr lang="sr-Latn-RS" dirty="0"/>
              <a:t>Porez na imovinu</a:t>
            </a:r>
          </a:p>
        </p:txBody>
      </p:sp>
      <p:sp>
        <p:nvSpPr>
          <p:cNvPr id="3" name="Content Placeholder 2"/>
          <p:cNvSpPr>
            <a:spLocks noGrp="1"/>
          </p:cNvSpPr>
          <p:nvPr>
            <p:ph idx="1"/>
          </p:nvPr>
        </p:nvSpPr>
        <p:spPr/>
        <p:txBody>
          <a:bodyPr>
            <a:normAutofit/>
          </a:bodyPr>
          <a:lstStyle/>
          <a:p>
            <a:pPr eaLnBrk="1" hangingPunct="1">
              <a:lnSpc>
                <a:spcPct val="80000"/>
              </a:lnSpc>
            </a:pPr>
            <a:r>
              <a:rPr lang="sr-Latn-RS" sz="3600" dirty="0" smtClean="0">
                <a:solidFill>
                  <a:schemeClr val="tx1"/>
                </a:solidFill>
              </a:rPr>
              <a:t>Izvorni </a:t>
            </a:r>
            <a:r>
              <a:rPr lang="sr-Latn-RS" sz="3600" dirty="0">
                <a:solidFill>
                  <a:schemeClr val="tx1"/>
                </a:solidFill>
              </a:rPr>
              <a:t>prihod lokalne samouprave</a:t>
            </a:r>
          </a:p>
          <a:p>
            <a:pPr eaLnBrk="1" hangingPunct="1">
              <a:lnSpc>
                <a:spcPct val="80000"/>
              </a:lnSpc>
            </a:pPr>
            <a:r>
              <a:rPr lang="sr-Latn-RS" sz="3600" dirty="0">
                <a:solidFill>
                  <a:schemeClr val="tx1"/>
                </a:solidFill>
              </a:rPr>
              <a:t>Stopa zavisi od procene lokalnog organa, tj. od tržišne vrednosti nekretnike koja se vodi na firmu</a:t>
            </a:r>
          </a:p>
        </p:txBody>
      </p:sp>
      <p:pic>
        <p:nvPicPr>
          <p:cNvPr id="16386" name="Picture 2" descr="Резултат слика за nekretnine">
            <a:extLst>
              <a:ext uri="{FF2B5EF4-FFF2-40B4-BE49-F238E27FC236}">
                <a16:creationId xmlns="" xmlns:a16="http://schemas.microsoft.com/office/drawing/2014/main" id="{8173531B-F3DB-4738-BEDA-54DF13AA24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379" y="4233829"/>
            <a:ext cx="4339010" cy="289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0786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lnSpc>
                <a:spcPct val="80000"/>
              </a:lnSpc>
            </a:pPr>
            <a:r>
              <a:rPr lang="sr-Latn-RS" dirty="0"/>
              <a:t>PDV porez na dodatu vrednost</a:t>
            </a:r>
          </a:p>
        </p:txBody>
      </p:sp>
      <p:sp>
        <p:nvSpPr>
          <p:cNvPr id="3" name="Content Placeholder 2"/>
          <p:cNvSpPr>
            <a:spLocks noGrp="1"/>
          </p:cNvSpPr>
          <p:nvPr>
            <p:ph idx="1"/>
          </p:nvPr>
        </p:nvSpPr>
        <p:spPr/>
        <p:txBody>
          <a:bodyPr>
            <a:noAutofit/>
          </a:bodyPr>
          <a:lstStyle/>
          <a:p>
            <a:pPr eaLnBrk="1" hangingPunct="1">
              <a:lnSpc>
                <a:spcPct val="80000"/>
              </a:lnSpc>
            </a:pPr>
            <a:r>
              <a:rPr lang="sr-Latn-RS" sz="2800" dirty="0" smtClean="0">
                <a:solidFill>
                  <a:schemeClr val="tx1"/>
                </a:solidFill>
              </a:rPr>
              <a:t>Plaća </a:t>
            </a:r>
            <a:r>
              <a:rPr lang="sr-Latn-RS" sz="2800" dirty="0">
                <a:solidFill>
                  <a:schemeClr val="tx1"/>
                </a:solidFill>
              </a:rPr>
              <a:t>se na novododatu vrednost proizvodu</a:t>
            </a:r>
          </a:p>
          <a:p>
            <a:pPr eaLnBrk="1" hangingPunct="1">
              <a:lnSpc>
                <a:spcPct val="80000"/>
              </a:lnSpc>
            </a:pPr>
            <a:r>
              <a:rPr lang="sr-Latn-RS" sz="2800" dirty="0">
                <a:solidFill>
                  <a:schemeClr val="tx1"/>
                </a:solidFill>
              </a:rPr>
              <a:t>Predstavlja razliku između ulaznog i izlaznog PDV-a</a:t>
            </a:r>
          </a:p>
          <a:p>
            <a:pPr eaLnBrk="1" hangingPunct="1">
              <a:lnSpc>
                <a:spcPct val="80000"/>
              </a:lnSpc>
            </a:pPr>
            <a:r>
              <a:rPr lang="sr-Latn-RS" sz="2800" dirty="0">
                <a:solidFill>
                  <a:schemeClr val="tx1"/>
                </a:solidFill>
              </a:rPr>
              <a:t>Prag za ulazak u PDV 8.000.000 RSD godišnjeg prometa</a:t>
            </a:r>
          </a:p>
          <a:p>
            <a:pPr eaLnBrk="1" hangingPunct="1">
              <a:lnSpc>
                <a:spcPct val="80000"/>
              </a:lnSpc>
            </a:pPr>
            <a:r>
              <a:rPr lang="sr-Latn-RS" sz="2800" dirty="0">
                <a:solidFill>
                  <a:schemeClr val="tx1"/>
                </a:solidFill>
              </a:rPr>
              <a:t>Mesečni obveznici oni koji imaju promet manji od 50.000 dinara</a:t>
            </a:r>
          </a:p>
          <a:p>
            <a:pPr eaLnBrk="1" hangingPunct="1">
              <a:lnSpc>
                <a:spcPct val="80000"/>
              </a:lnSpc>
            </a:pPr>
            <a:r>
              <a:rPr lang="sr-Latn-RS" sz="2800" dirty="0">
                <a:solidFill>
                  <a:schemeClr val="tx1"/>
                </a:solidFill>
              </a:rPr>
              <a:t> </a:t>
            </a:r>
            <a:r>
              <a:rPr lang="sr-Latn-RS" sz="2800" dirty="0" smtClean="0">
                <a:solidFill>
                  <a:schemeClr val="tx1"/>
                </a:solidFill>
              </a:rPr>
              <a:t>Tromesečni </a:t>
            </a:r>
            <a:r>
              <a:rPr lang="sr-Latn-RS" sz="2800" dirty="0">
                <a:solidFill>
                  <a:schemeClr val="tx1"/>
                </a:solidFill>
              </a:rPr>
              <a:t>obveznici imaju promet </a:t>
            </a:r>
            <a:r>
              <a:rPr lang="sr-Latn-RS" sz="2800" dirty="0" smtClean="0">
                <a:solidFill>
                  <a:schemeClr val="tx1"/>
                </a:solidFill>
              </a:rPr>
              <a:t>veći           </a:t>
            </a:r>
            <a:r>
              <a:rPr lang="sr-Latn-RS" sz="2800" dirty="0">
                <a:solidFill>
                  <a:schemeClr val="tx1"/>
                </a:solidFill>
              </a:rPr>
              <a:t>od 50.000.000 RSD</a:t>
            </a:r>
          </a:p>
        </p:txBody>
      </p:sp>
      <p:pic>
        <p:nvPicPr>
          <p:cNvPr id="17410" name="Picture 2" descr="Резултат слика за pdv">
            <a:extLst>
              <a:ext uri="{FF2B5EF4-FFF2-40B4-BE49-F238E27FC236}">
                <a16:creationId xmlns="" xmlns:a16="http://schemas.microsoft.com/office/drawing/2014/main" id="{6FF95A0F-3504-418F-A8CF-9ACF1AE8EE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6980" y="5236362"/>
            <a:ext cx="3883408" cy="188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953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sr-Latn-RS" dirty="0"/>
              <a:t> Kako se obračunava PDV?</a:t>
            </a:r>
            <a:endParaRPr lang="en-US" dirty="0"/>
          </a:p>
        </p:txBody>
      </p:sp>
      <p:sp>
        <p:nvSpPr>
          <p:cNvPr id="3" name="Content Placeholder 2"/>
          <p:cNvSpPr>
            <a:spLocks noGrp="1"/>
          </p:cNvSpPr>
          <p:nvPr>
            <p:ph idx="1"/>
          </p:nvPr>
        </p:nvSpPr>
        <p:spPr/>
        <p:txBody>
          <a:bodyPr>
            <a:normAutofit/>
          </a:bodyPr>
          <a:lstStyle/>
          <a:p>
            <a:pPr marL="0" indent="0" algn="ctr" eaLnBrk="1" hangingPunct="1">
              <a:lnSpc>
                <a:spcPct val="80000"/>
              </a:lnSpc>
              <a:buNone/>
            </a:pPr>
            <a:r>
              <a:rPr lang="sr-Latn-RS" sz="2800" dirty="0" smtClean="0">
                <a:solidFill>
                  <a:srgbClr val="FF0000"/>
                </a:solidFill>
              </a:rPr>
              <a:t>PDV </a:t>
            </a:r>
            <a:r>
              <a:rPr lang="sr-Latn-RS" sz="2800" dirty="0">
                <a:solidFill>
                  <a:srgbClr val="FF0000"/>
                </a:solidFill>
              </a:rPr>
              <a:t>se obračunava kao razlika između ulaznog i izlaznog PDV-a.</a:t>
            </a:r>
          </a:p>
          <a:p>
            <a:pPr marL="0" indent="0" algn="just" eaLnBrk="1" hangingPunct="1">
              <a:lnSpc>
                <a:spcPct val="80000"/>
              </a:lnSpc>
              <a:buNone/>
            </a:pPr>
            <a:r>
              <a:rPr lang="sr-Latn-RS" sz="2800" dirty="0">
                <a:solidFill>
                  <a:schemeClr val="tx1"/>
                </a:solidFill>
              </a:rPr>
              <a:t>Ulazni pdv može biti ulaz robe, </a:t>
            </a:r>
            <a:r>
              <a:rPr lang="sr-Latn-RS" sz="2800" dirty="0" smtClean="0">
                <a:solidFill>
                  <a:schemeClr val="tx1"/>
                </a:solidFill>
              </a:rPr>
              <a:t>materijala, </a:t>
            </a:r>
            <a:r>
              <a:rPr lang="sr-Latn-RS" sz="2800" dirty="0">
                <a:solidFill>
                  <a:schemeClr val="tx1"/>
                </a:solidFill>
              </a:rPr>
              <a:t>osnovnih sredstava i svih troškova vezanih za poslovanje firme</a:t>
            </a:r>
          </a:p>
          <a:p>
            <a:pPr marL="0" indent="0" algn="just" eaLnBrk="1" hangingPunct="1">
              <a:lnSpc>
                <a:spcPct val="80000"/>
              </a:lnSpc>
              <a:buNone/>
            </a:pPr>
            <a:r>
              <a:rPr lang="sr-Latn-RS" sz="2800" dirty="0">
                <a:solidFill>
                  <a:schemeClr val="tx1"/>
                </a:solidFill>
              </a:rPr>
              <a:t>Izlazni pdv se </a:t>
            </a:r>
            <a:r>
              <a:rPr lang="sr-Latn-RS" sz="2800" dirty="0" smtClean="0">
                <a:solidFill>
                  <a:schemeClr val="tx1"/>
                </a:solidFill>
              </a:rPr>
              <a:t>uzima </a:t>
            </a:r>
            <a:r>
              <a:rPr lang="sr-Latn-RS" sz="2800" dirty="0">
                <a:solidFill>
                  <a:schemeClr val="tx1"/>
                </a:solidFill>
              </a:rPr>
              <a:t>iz izdatih računa,otpremnica i fiskalnih računa</a:t>
            </a:r>
          </a:p>
          <a:p>
            <a:pPr marL="0" indent="0" algn="ctr" eaLnBrk="1" hangingPunct="1">
              <a:lnSpc>
                <a:spcPct val="80000"/>
              </a:lnSpc>
              <a:buNone/>
            </a:pPr>
            <a:r>
              <a:rPr lang="sr-Latn-RS" sz="3600" b="1" dirty="0">
                <a:solidFill>
                  <a:schemeClr val="tx1"/>
                </a:solidFill>
              </a:rPr>
              <a:t>Izlazni PDV-Ulazni PDV=Obaveza za plaćanje</a:t>
            </a:r>
          </a:p>
          <a:p>
            <a:pPr marL="0" indent="0" eaLnBrk="1" hangingPunct="1">
              <a:lnSpc>
                <a:spcPct val="80000"/>
              </a:lnSpc>
              <a:buNone/>
            </a:pPr>
            <a:endParaRPr lang="sr-Latn-RS" sz="2800" dirty="0">
              <a:solidFill>
                <a:srgbClr val="FF0000"/>
              </a:solidFill>
            </a:endParaRPr>
          </a:p>
        </p:txBody>
      </p:sp>
    </p:spTree>
    <p:extLst>
      <p:ext uri="{BB962C8B-B14F-4D97-AF65-F5344CB8AC3E}">
        <p14:creationId xmlns:p14="http://schemas.microsoft.com/office/powerpoint/2010/main" val="9098024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sr-Latn-RS" dirty="0"/>
              <a:t> Zarade i porezi na zarade</a:t>
            </a: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3600" dirty="0" smtClean="0">
                <a:solidFill>
                  <a:schemeClr val="tx1"/>
                </a:solidFill>
              </a:rPr>
              <a:t>-</a:t>
            </a:r>
            <a:r>
              <a:rPr lang="sr-Latn-RS" sz="3600" dirty="0">
                <a:solidFill>
                  <a:schemeClr val="tx1"/>
                </a:solidFill>
              </a:rPr>
              <a:t>Porez na dohodak građana 10%</a:t>
            </a:r>
          </a:p>
          <a:p>
            <a:pPr marL="0" indent="0" eaLnBrk="1" hangingPunct="1">
              <a:lnSpc>
                <a:spcPct val="80000"/>
              </a:lnSpc>
              <a:buNone/>
            </a:pPr>
            <a:r>
              <a:rPr lang="sr-Latn-RS" sz="3600" dirty="0">
                <a:solidFill>
                  <a:schemeClr val="tx1"/>
                </a:solidFill>
              </a:rPr>
              <a:t>-PIO 26%</a:t>
            </a:r>
          </a:p>
          <a:p>
            <a:pPr marL="0" indent="0" eaLnBrk="1" hangingPunct="1">
              <a:lnSpc>
                <a:spcPct val="80000"/>
              </a:lnSpc>
              <a:buNone/>
            </a:pPr>
            <a:r>
              <a:rPr lang="sr-Latn-RS" sz="3600" dirty="0">
                <a:solidFill>
                  <a:schemeClr val="tx1"/>
                </a:solidFill>
              </a:rPr>
              <a:t>-Zdravstveno osiguranje 11%</a:t>
            </a:r>
          </a:p>
          <a:p>
            <a:pPr marL="0" indent="0" eaLnBrk="1" hangingPunct="1">
              <a:lnSpc>
                <a:spcPct val="80000"/>
              </a:lnSpc>
              <a:buNone/>
            </a:pPr>
            <a:r>
              <a:rPr lang="sr-Latn-RS" sz="3600" dirty="0">
                <a:solidFill>
                  <a:schemeClr val="tx1"/>
                </a:solidFill>
              </a:rPr>
              <a:t>-Osiguranje od nezaposlenosti 1,5%</a:t>
            </a:r>
          </a:p>
          <a:p>
            <a:pPr marL="0" indent="0" algn="ctr" eaLnBrk="1" hangingPunct="1">
              <a:lnSpc>
                <a:spcPct val="80000"/>
              </a:lnSpc>
              <a:buNone/>
            </a:pPr>
            <a:r>
              <a:rPr lang="sr-Latn-RS" sz="3600" dirty="0">
                <a:solidFill>
                  <a:srgbClr val="FF0000"/>
                </a:solidFill>
              </a:rPr>
              <a:t>Svi porezi i doprinosi se obračunavaju na bruto zaradu</a:t>
            </a:r>
            <a:r>
              <a:rPr lang="sr-Latn-RS" sz="3600" dirty="0" smtClean="0">
                <a:solidFill>
                  <a:srgbClr val="FF0000"/>
                </a:solidFill>
              </a:rPr>
              <a:t>!</a:t>
            </a:r>
            <a:endParaRPr lang="sr-Latn-RS" sz="3600" dirty="0">
              <a:solidFill>
                <a:srgbClr val="FF0000"/>
              </a:solidFill>
            </a:endParaRPr>
          </a:p>
        </p:txBody>
      </p:sp>
      <p:pic>
        <p:nvPicPr>
          <p:cNvPr id="19458" name="Picture 2" descr="Резултат слика за salaries">
            <a:extLst>
              <a:ext uri="{FF2B5EF4-FFF2-40B4-BE49-F238E27FC236}">
                <a16:creationId xmlns="" xmlns:a16="http://schemas.microsoft.com/office/drawing/2014/main" id="{19401F2F-DC27-4F71-9AE0-F2EE8E696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282" y="4868863"/>
            <a:ext cx="333375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799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pPr eaLnBrk="1" hangingPunct="1"/>
            <a:r>
              <a:rPr lang="sr-Latn-RS" dirty="0"/>
              <a:t>Obračun poreza i doprinosa kod Preduzetnika i d.o.o</a:t>
            </a:r>
            <a:r>
              <a:rPr lang="sr-Latn-RS" dirty="0" smtClean="0"/>
              <a:t>.</a:t>
            </a:r>
            <a:endParaRPr lang="en-US" dirty="0"/>
          </a:p>
        </p:txBody>
      </p:sp>
      <p:sp>
        <p:nvSpPr>
          <p:cNvPr id="3" name="Content Placeholder 2"/>
          <p:cNvSpPr>
            <a:spLocks noGrp="1"/>
          </p:cNvSpPr>
          <p:nvPr>
            <p:ph idx="1"/>
          </p:nvPr>
        </p:nvSpPr>
        <p:spPr/>
        <p:txBody>
          <a:bodyPr>
            <a:normAutofit/>
          </a:bodyPr>
          <a:lstStyle/>
          <a:p>
            <a:pPr marL="0" indent="0" algn="just" eaLnBrk="1" hangingPunct="1">
              <a:lnSpc>
                <a:spcPct val="80000"/>
              </a:lnSpc>
              <a:buNone/>
            </a:pPr>
            <a:r>
              <a:rPr lang="sr-Latn-RS" dirty="0" smtClean="0">
                <a:solidFill>
                  <a:schemeClr val="tx1"/>
                </a:solidFill>
              </a:rPr>
              <a:t>-</a:t>
            </a:r>
            <a:r>
              <a:rPr lang="sr-Latn-RS" dirty="0">
                <a:solidFill>
                  <a:schemeClr val="tx1"/>
                </a:solidFill>
              </a:rPr>
              <a:t>Preduzetnik na ličnoj zaradi obračunava zaradu kao radnik</a:t>
            </a:r>
          </a:p>
          <a:p>
            <a:pPr marL="0" indent="0" algn="just" eaLnBrk="1" hangingPunct="1">
              <a:lnSpc>
                <a:spcPct val="80000"/>
              </a:lnSpc>
              <a:buNone/>
            </a:pPr>
            <a:r>
              <a:rPr lang="sr-Latn-RS" dirty="0">
                <a:solidFill>
                  <a:schemeClr val="tx1"/>
                </a:solidFill>
              </a:rPr>
              <a:t>-Preduzetnik na osnovici </a:t>
            </a:r>
            <a:r>
              <a:rPr lang="sr-Latn-RS" dirty="0" smtClean="0">
                <a:solidFill>
                  <a:schemeClr val="tx1"/>
                </a:solidFill>
              </a:rPr>
              <a:t>dobiti,</a:t>
            </a:r>
            <a:r>
              <a:rPr lang="en-US" dirty="0" smtClean="0">
                <a:solidFill>
                  <a:schemeClr val="tx1"/>
                </a:solidFill>
              </a:rPr>
              <a:t> </a:t>
            </a:r>
            <a:r>
              <a:rPr lang="sr-Latn-RS" dirty="0" smtClean="0">
                <a:solidFill>
                  <a:schemeClr val="tx1"/>
                </a:solidFill>
              </a:rPr>
              <a:t>plaća </a:t>
            </a:r>
            <a:r>
              <a:rPr lang="sr-Latn-RS" dirty="0">
                <a:solidFill>
                  <a:schemeClr val="tx1"/>
                </a:solidFill>
              </a:rPr>
              <a:t>poreze i doprinose na dobit radnje</a:t>
            </a:r>
          </a:p>
          <a:p>
            <a:pPr marL="0" indent="0" algn="just" eaLnBrk="1" hangingPunct="1">
              <a:lnSpc>
                <a:spcPct val="80000"/>
              </a:lnSpc>
              <a:buNone/>
            </a:pPr>
            <a:r>
              <a:rPr lang="sr-Latn-RS" dirty="0">
                <a:solidFill>
                  <a:schemeClr val="tx1"/>
                </a:solidFill>
              </a:rPr>
              <a:t>-Vlasnik d.o.o</a:t>
            </a:r>
            <a:r>
              <a:rPr lang="sr-Latn-RS" dirty="0" smtClean="0">
                <a:solidFill>
                  <a:schemeClr val="tx1"/>
                </a:solidFill>
              </a:rPr>
              <a:t>.-</a:t>
            </a:r>
            <a:r>
              <a:rPr lang="en-US" dirty="0" smtClean="0">
                <a:solidFill>
                  <a:schemeClr val="tx1"/>
                </a:solidFill>
              </a:rPr>
              <a:t> </a:t>
            </a:r>
            <a:r>
              <a:rPr lang="sr-Latn-RS" dirty="0" smtClean="0">
                <a:solidFill>
                  <a:schemeClr val="tx1"/>
                </a:solidFill>
              </a:rPr>
              <a:t>plaća </a:t>
            </a:r>
            <a:r>
              <a:rPr lang="sr-Latn-RS" dirty="0">
                <a:solidFill>
                  <a:schemeClr val="tx1"/>
                </a:solidFill>
              </a:rPr>
              <a:t>poreze i dorinose kao radnik</a:t>
            </a:r>
          </a:p>
          <a:p>
            <a:pPr marL="0" indent="0" algn="just" eaLnBrk="1" hangingPunct="1">
              <a:lnSpc>
                <a:spcPct val="80000"/>
              </a:lnSpc>
              <a:buNone/>
            </a:pPr>
            <a:r>
              <a:rPr lang="sr-Latn-RS" dirty="0">
                <a:solidFill>
                  <a:schemeClr val="tx1"/>
                </a:solidFill>
              </a:rPr>
              <a:t>-Dodatna </a:t>
            </a:r>
            <a:r>
              <a:rPr lang="sr-Latn-RS" dirty="0" smtClean="0">
                <a:solidFill>
                  <a:schemeClr val="tx1"/>
                </a:solidFill>
              </a:rPr>
              <a:t>delatnost</a:t>
            </a:r>
            <a:r>
              <a:rPr lang="en-US" dirty="0" smtClean="0">
                <a:solidFill>
                  <a:schemeClr val="tx1"/>
                </a:solidFill>
              </a:rPr>
              <a:t> </a:t>
            </a:r>
            <a:r>
              <a:rPr lang="sr-Latn-RS" dirty="0" smtClean="0">
                <a:solidFill>
                  <a:schemeClr val="tx1"/>
                </a:solidFill>
              </a:rPr>
              <a:t>-</a:t>
            </a:r>
            <a:r>
              <a:rPr lang="en-US" dirty="0" smtClean="0">
                <a:solidFill>
                  <a:schemeClr val="tx1"/>
                </a:solidFill>
              </a:rPr>
              <a:t> </a:t>
            </a:r>
            <a:r>
              <a:rPr lang="sr-Latn-RS" dirty="0" smtClean="0">
                <a:solidFill>
                  <a:schemeClr val="tx1"/>
                </a:solidFill>
              </a:rPr>
              <a:t>plaća </a:t>
            </a:r>
            <a:r>
              <a:rPr lang="sr-Latn-RS" dirty="0">
                <a:solidFill>
                  <a:schemeClr val="tx1"/>
                </a:solidFill>
              </a:rPr>
              <a:t>se samo porez i PIO </a:t>
            </a:r>
            <a:r>
              <a:rPr lang="sr-Latn-RS" dirty="0" smtClean="0">
                <a:solidFill>
                  <a:schemeClr val="tx1"/>
                </a:solidFill>
              </a:rPr>
              <a:t>osiguranje</a:t>
            </a:r>
            <a:endParaRPr lang="sr-Latn-RS" dirty="0">
              <a:solidFill>
                <a:schemeClr val="tx1"/>
              </a:solidFill>
            </a:endParaRPr>
          </a:p>
        </p:txBody>
      </p:sp>
    </p:spTree>
    <p:extLst>
      <p:ext uri="{BB962C8B-B14F-4D97-AF65-F5344CB8AC3E}">
        <p14:creationId xmlns:p14="http://schemas.microsoft.com/office/powerpoint/2010/main" val="53050134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sr-Latn-RS" dirty="0"/>
              <a:t> Šta je paušal?</a:t>
            </a:r>
            <a:endParaRPr lang="en-US" dirty="0"/>
          </a:p>
        </p:txBody>
      </p:sp>
      <p:sp>
        <p:nvSpPr>
          <p:cNvPr id="3" name="Content Placeholder 2"/>
          <p:cNvSpPr>
            <a:spLocks noGrp="1"/>
          </p:cNvSpPr>
          <p:nvPr>
            <p:ph idx="1"/>
          </p:nvPr>
        </p:nvSpPr>
        <p:spPr/>
        <p:txBody>
          <a:bodyPr>
            <a:normAutofit/>
          </a:bodyPr>
          <a:lstStyle/>
          <a:p>
            <a:pPr eaLnBrk="1" hangingPunct="1">
              <a:lnSpc>
                <a:spcPct val="80000"/>
              </a:lnSpc>
            </a:pPr>
            <a:r>
              <a:rPr lang="sr-Latn-RS" sz="2800" dirty="0" smtClean="0">
                <a:solidFill>
                  <a:srgbClr val="FF0000"/>
                </a:solidFill>
              </a:rPr>
              <a:t>Paušal </a:t>
            </a:r>
            <a:r>
              <a:rPr lang="sr-Latn-RS" sz="2800" dirty="0">
                <a:solidFill>
                  <a:srgbClr val="FF0000"/>
                </a:solidFill>
              </a:rPr>
              <a:t>je dogovor sa državom da se plaća porez i doprinos bez merenja dobiti.</a:t>
            </a:r>
          </a:p>
          <a:p>
            <a:pPr eaLnBrk="1" hangingPunct="1">
              <a:lnSpc>
                <a:spcPct val="80000"/>
              </a:lnSpc>
            </a:pPr>
            <a:r>
              <a:rPr lang="sr-Latn-RS" sz="2800" dirty="0">
                <a:solidFill>
                  <a:schemeClr val="tx1"/>
                </a:solidFill>
              </a:rPr>
              <a:t>Paušal mogu biti samo dređene delatnosti na primer, zanati, programiranje,advokati itd</a:t>
            </a:r>
          </a:p>
          <a:p>
            <a:pPr eaLnBrk="1" hangingPunct="1">
              <a:lnSpc>
                <a:spcPct val="80000"/>
              </a:lnSpc>
            </a:pPr>
            <a:r>
              <a:rPr lang="sr-Latn-RS" sz="2800" dirty="0">
                <a:solidFill>
                  <a:schemeClr val="tx1"/>
                </a:solidFill>
              </a:rPr>
              <a:t>Dozvoljen promet u Paušalu je 6.000.000  RSD</a:t>
            </a:r>
          </a:p>
          <a:p>
            <a:pPr eaLnBrk="1" hangingPunct="1">
              <a:lnSpc>
                <a:spcPct val="80000"/>
              </a:lnSpc>
            </a:pPr>
            <a:r>
              <a:rPr lang="sr-Latn-RS" sz="2800" dirty="0" smtClean="0">
                <a:solidFill>
                  <a:schemeClr val="tx1"/>
                </a:solidFill>
              </a:rPr>
              <a:t>Prednost</a:t>
            </a:r>
            <a:r>
              <a:rPr lang="en-US" sz="2800" dirty="0" smtClean="0">
                <a:solidFill>
                  <a:schemeClr val="tx1"/>
                </a:solidFill>
              </a:rPr>
              <a:t> </a:t>
            </a:r>
            <a:r>
              <a:rPr lang="sr-Latn-RS" sz="2800" dirty="0" smtClean="0">
                <a:solidFill>
                  <a:schemeClr val="tx1"/>
                </a:solidFill>
              </a:rPr>
              <a:t>-</a:t>
            </a:r>
            <a:r>
              <a:rPr lang="en-US" sz="2800" dirty="0" smtClean="0">
                <a:solidFill>
                  <a:schemeClr val="tx1"/>
                </a:solidFill>
              </a:rPr>
              <a:t> </a:t>
            </a:r>
            <a:r>
              <a:rPr lang="sr-Latn-RS" sz="2800" dirty="0" smtClean="0">
                <a:solidFill>
                  <a:schemeClr val="tx1"/>
                </a:solidFill>
              </a:rPr>
              <a:t>podizanje </a:t>
            </a:r>
            <a:r>
              <a:rPr lang="sr-Latn-RS" sz="2800" dirty="0">
                <a:solidFill>
                  <a:schemeClr val="tx1"/>
                </a:solidFill>
              </a:rPr>
              <a:t>novca bez pravdanja</a:t>
            </a:r>
          </a:p>
          <a:p>
            <a:pPr eaLnBrk="1" hangingPunct="1">
              <a:lnSpc>
                <a:spcPct val="80000"/>
              </a:lnSpc>
            </a:pPr>
            <a:r>
              <a:rPr lang="sr-Latn-RS" sz="2800" dirty="0">
                <a:solidFill>
                  <a:schemeClr val="tx1"/>
                </a:solidFill>
              </a:rPr>
              <a:t>Mana-porezi i doprinosi mogu biti jako visoki u zavisnosti od delatnosti i lokacije</a:t>
            </a:r>
          </a:p>
        </p:txBody>
      </p:sp>
      <p:pic>
        <p:nvPicPr>
          <p:cNvPr id="20482" name="Picture 2" descr="Резултат слика за sallaries">
            <a:extLst>
              <a:ext uri="{FF2B5EF4-FFF2-40B4-BE49-F238E27FC236}">
                <a16:creationId xmlns="" xmlns:a16="http://schemas.microsoft.com/office/drawing/2014/main" id="{0C105E7F-5CD2-47B1-A66C-EE80E7C49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466" y="5271073"/>
            <a:ext cx="3281702" cy="179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2203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sr-Latn-RS" dirty="0"/>
              <a:t>Računovodstvo</a:t>
            </a:r>
            <a:endParaRPr lang="en-US" dirty="0"/>
          </a:p>
        </p:txBody>
      </p:sp>
      <p:sp>
        <p:nvSpPr>
          <p:cNvPr id="3" name="Content Placeholder 2"/>
          <p:cNvSpPr>
            <a:spLocks noGrp="1"/>
          </p:cNvSpPr>
          <p:nvPr>
            <p:ph idx="1"/>
          </p:nvPr>
        </p:nvSpPr>
        <p:spPr/>
        <p:txBody>
          <a:bodyPr>
            <a:normAutofit/>
          </a:bodyPr>
          <a:lstStyle/>
          <a:p>
            <a:pPr marL="0" indent="0" algn="ctr" eaLnBrk="1" hangingPunct="1">
              <a:lnSpc>
                <a:spcPct val="80000"/>
              </a:lnSpc>
              <a:buNone/>
            </a:pPr>
            <a:r>
              <a:rPr lang="sr-Latn-RS" sz="3600" dirty="0" smtClean="0">
                <a:solidFill>
                  <a:srgbClr val="FF0000"/>
                </a:solidFill>
              </a:rPr>
              <a:t>Predstavlja </a:t>
            </a:r>
            <a:r>
              <a:rPr lang="sr-Latn-RS" sz="3600" dirty="0">
                <a:solidFill>
                  <a:srgbClr val="FF0000"/>
                </a:solidFill>
              </a:rPr>
              <a:t>evidenciju svih poslovnih promena u jednoj firmi.</a:t>
            </a:r>
          </a:p>
        </p:txBody>
      </p:sp>
      <p:pic>
        <p:nvPicPr>
          <p:cNvPr id="21508" name="Picture 4" descr="Сродна слика">
            <a:extLst>
              <a:ext uri="{FF2B5EF4-FFF2-40B4-BE49-F238E27FC236}">
                <a16:creationId xmlns="" xmlns:a16="http://schemas.microsoft.com/office/drawing/2014/main" id="{6DD90BCB-F8C4-4D89-9BAC-BBEBA63C87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6842" y="3275112"/>
            <a:ext cx="4334619" cy="289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5868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algn="just" eaLnBrk="1" hangingPunct="1">
              <a:lnSpc>
                <a:spcPct val="80000"/>
              </a:lnSpc>
              <a:buNone/>
            </a:pPr>
            <a:r>
              <a:rPr lang="sr-Latn-RS" dirty="0" smtClean="0">
                <a:solidFill>
                  <a:schemeClr val="tx1"/>
                </a:solidFill>
              </a:rPr>
              <a:t>Postoje </a:t>
            </a:r>
            <a:r>
              <a:rPr lang="sr-Latn-RS" dirty="0">
                <a:solidFill>
                  <a:schemeClr val="tx1"/>
                </a:solidFill>
              </a:rPr>
              <a:t>dve vrste računovodstva u Srbiji.</a:t>
            </a:r>
          </a:p>
          <a:p>
            <a:pPr marL="0" indent="0" algn="just" eaLnBrk="1" hangingPunct="1">
              <a:lnSpc>
                <a:spcPct val="80000"/>
              </a:lnSpc>
              <a:buNone/>
            </a:pPr>
            <a:r>
              <a:rPr lang="sr-Latn-RS" dirty="0">
                <a:solidFill>
                  <a:schemeClr val="tx1"/>
                </a:solidFill>
              </a:rPr>
              <a:t>Sistem prostog </a:t>
            </a:r>
            <a:r>
              <a:rPr lang="sr-Latn-RS" dirty="0" smtClean="0">
                <a:solidFill>
                  <a:schemeClr val="tx1"/>
                </a:solidFill>
              </a:rPr>
              <a:t>računovodstva</a:t>
            </a:r>
            <a:r>
              <a:rPr lang="en-US" dirty="0" smtClean="0">
                <a:solidFill>
                  <a:schemeClr val="tx1"/>
                </a:solidFill>
              </a:rPr>
              <a:t> </a:t>
            </a:r>
            <a:r>
              <a:rPr lang="sr-Latn-RS" dirty="0" smtClean="0">
                <a:solidFill>
                  <a:schemeClr val="tx1"/>
                </a:solidFill>
              </a:rPr>
              <a:t>-</a:t>
            </a:r>
            <a:r>
              <a:rPr lang="en-US" dirty="0" smtClean="0">
                <a:solidFill>
                  <a:schemeClr val="tx1"/>
                </a:solidFill>
              </a:rPr>
              <a:t> </a:t>
            </a:r>
            <a:r>
              <a:rPr lang="sr-Latn-RS" dirty="0" smtClean="0">
                <a:solidFill>
                  <a:schemeClr val="tx1"/>
                </a:solidFill>
              </a:rPr>
              <a:t>isključivo </a:t>
            </a:r>
            <a:r>
              <a:rPr lang="sr-Latn-RS" dirty="0">
                <a:solidFill>
                  <a:schemeClr val="tx1"/>
                </a:solidFill>
              </a:rPr>
              <a:t>mogu koristiti preduzetnici</a:t>
            </a:r>
          </a:p>
          <a:p>
            <a:pPr marL="0" indent="0" algn="just" eaLnBrk="1" hangingPunct="1">
              <a:lnSpc>
                <a:spcPct val="80000"/>
              </a:lnSpc>
              <a:buNone/>
            </a:pPr>
            <a:r>
              <a:rPr lang="sr-Latn-RS" dirty="0">
                <a:solidFill>
                  <a:schemeClr val="tx1"/>
                </a:solidFill>
              </a:rPr>
              <a:t>Sistem dvojnog računovodstva mogu koristiti i preduzetnici i obavezno d.o.o.</a:t>
            </a:r>
          </a:p>
        </p:txBody>
      </p:sp>
      <p:pic>
        <p:nvPicPr>
          <p:cNvPr id="22530" name="Picture 2" descr="Сродна слика">
            <a:extLst>
              <a:ext uri="{FF2B5EF4-FFF2-40B4-BE49-F238E27FC236}">
                <a16:creationId xmlns="" xmlns:a16="http://schemas.microsoft.com/office/drawing/2014/main" id="{207A5EF3-088C-4AF4-9D29-4DFF31B88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466" y="4767020"/>
            <a:ext cx="3362325"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803604" y="1315541"/>
            <a:ext cx="8423097" cy="1104893"/>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sr-Latn-RS" smtClean="0"/>
              <a:t>Računovodstvo</a:t>
            </a:r>
            <a:endParaRPr lang="en-US" dirty="0"/>
          </a:p>
        </p:txBody>
      </p:sp>
    </p:spTree>
    <p:extLst>
      <p:ext uri="{BB962C8B-B14F-4D97-AF65-F5344CB8AC3E}">
        <p14:creationId xmlns:p14="http://schemas.microsoft.com/office/powerpoint/2010/main" val="35563037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lnSpc>
                <a:spcPct val="80000"/>
              </a:lnSpc>
            </a:pPr>
            <a:r>
              <a:rPr lang="sr-Latn-RS" dirty="0"/>
              <a:t>Vrste privrednih subjekata</a:t>
            </a:r>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2800" dirty="0" smtClean="0">
                <a:solidFill>
                  <a:schemeClr val="tx1"/>
                </a:solidFill>
              </a:rPr>
              <a:t>1.Preduzetnička </a:t>
            </a:r>
            <a:r>
              <a:rPr lang="sr-Latn-RS" sz="2800" dirty="0">
                <a:solidFill>
                  <a:schemeClr val="tx1"/>
                </a:solidFill>
              </a:rPr>
              <a:t>radnja</a:t>
            </a:r>
          </a:p>
          <a:p>
            <a:pPr marL="0" indent="0" eaLnBrk="1" hangingPunct="1">
              <a:lnSpc>
                <a:spcPct val="80000"/>
              </a:lnSpc>
              <a:buNone/>
            </a:pPr>
            <a:r>
              <a:rPr lang="sr-Latn-RS" sz="2800" dirty="0">
                <a:solidFill>
                  <a:schemeClr val="tx1"/>
                </a:solidFill>
              </a:rPr>
              <a:t>2.Privredno </a:t>
            </a:r>
            <a:r>
              <a:rPr lang="sr-Latn-RS" sz="2800" dirty="0" smtClean="0">
                <a:solidFill>
                  <a:schemeClr val="tx1"/>
                </a:solidFill>
              </a:rPr>
              <a:t>društvo</a:t>
            </a:r>
            <a:r>
              <a:rPr lang="en-US" sz="2800" dirty="0" smtClean="0">
                <a:solidFill>
                  <a:schemeClr val="tx1"/>
                </a:solidFill>
              </a:rPr>
              <a:t>, </a:t>
            </a:r>
            <a:r>
              <a:rPr lang="en-US" sz="2800" dirty="0" err="1" smtClean="0">
                <a:solidFill>
                  <a:schemeClr val="tx1"/>
                </a:solidFill>
              </a:rPr>
              <a:t>koje</a:t>
            </a:r>
            <a:r>
              <a:rPr lang="sr-Latn-RS" sz="2800" dirty="0" smtClean="0">
                <a:solidFill>
                  <a:schemeClr val="tx1"/>
                </a:solidFill>
              </a:rPr>
              <a:t> </a:t>
            </a:r>
            <a:r>
              <a:rPr lang="sr-Latn-RS" sz="2800" dirty="0">
                <a:solidFill>
                  <a:schemeClr val="tx1"/>
                </a:solidFill>
              </a:rPr>
              <a:t>može imati oblike:</a:t>
            </a:r>
          </a:p>
          <a:p>
            <a:pPr eaLnBrk="1" hangingPunct="1">
              <a:lnSpc>
                <a:spcPct val="80000"/>
              </a:lnSpc>
            </a:pPr>
            <a:r>
              <a:rPr lang="sr-Latn-RS" sz="2800" dirty="0">
                <a:solidFill>
                  <a:schemeClr val="tx1"/>
                </a:solidFill>
              </a:rPr>
              <a:t>ortačko društvo</a:t>
            </a:r>
          </a:p>
          <a:p>
            <a:pPr eaLnBrk="1" hangingPunct="1">
              <a:lnSpc>
                <a:spcPct val="80000"/>
              </a:lnSpc>
            </a:pPr>
            <a:r>
              <a:rPr lang="sr-Latn-RS" sz="2800" dirty="0">
                <a:solidFill>
                  <a:schemeClr val="tx1"/>
                </a:solidFill>
              </a:rPr>
              <a:t>komaditno društvo</a:t>
            </a:r>
          </a:p>
          <a:p>
            <a:pPr eaLnBrk="1" hangingPunct="1">
              <a:lnSpc>
                <a:spcPct val="80000"/>
              </a:lnSpc>
            </a:pPr>
            <a:r>
              <a:rPr lang="sr-Latn-RS" sz="2800" dirty="0">
                <a:solidFill>
                  <a:schemeClr val="tx1"/>
                </a:solidFill>
              </a:rPr>
              <a:t>Društvo ograničene odgovornosti </a:t>
            </a:r>
            <a:r>
              <a:rPr lang="en-US" sz="2800" dirty="0" smtClean="0">
                <a:solidFill>
                  <a:schemeClr val="tx1"/>
                </a:solidFill>
              </a:rPr>
              <a:t>-</a:t>
            </a:r>
            <a:r>
              <a:rPr lang="sr-Latn-RS" sz="2800" dirty="0" smtClean="0">
                <a:solidFill>
                  <a:schemeClr val="tx1"/>
                </a:solidFill>
              </a:rPr>
              <a:t> </a:t>
            </a:r>
            <a:r>
              <a:rPr lang="sr-Latn-RS" sz="2800" dirty="0">
                <a:solidFill>
                  <a:schemeClr val="tx1"/>
                </a:solidFill>
              </a:rPr>
              <a:t>d.o.o.</a:t>
            </a:r>
          </a:p>
          <a:p>
            <a:pPr eaLnBrk="1" hangingPunct="1">
              <a:lnSpc>
                <a:spcPct val="80000"/>
              </a:lnSpc>
            </a:pPr>
            <a:r>
              <a:rPr lang="sr-Latn-RS" sz="2800" dirty="0">
                <a:solidFill>
                  <a:schemeClr val="tx1"/>
                </a:solidFill>
              </a:rPr>
              <a:t>Akcionarsko društvo</a:t>
            </a:r>
          </a:p>
          <a:p>
            <a:pPr marL="0" indent="0" eaLnBrk="1" hangingPunct="1">
              <a:lnSpc>
                <a:spcPct val="80000"/>
              </a:lnSpc>
              <a:buNone/>
            </a:pPr>
            <a:endParaRPr lang="en-US" sz="2800" dirty="0">
              <a:solidFill>
                <a:schemeClr val="tx1"/>
              </a:solidFill>
            </a:endParaRPr>
          </a:p>
        </p:txBody>
      </p:sp>
      <p:pic>
        <p:nvPicPr>
          <p:cNvPr id="24578" name="Picture 2" descr="Резултат слика за companies">
            <a:extLst>
              <a:ext uri="{FF2B5EF4-FFF2-40B4-BE49-F238E27FC236}">
                <a16:creationId xmlns="" xmlns:a16="http://schemas.microsoft.com/office/drawing/2014/main" id="{36841546-C37D-4615-8478-6BBC5B58AF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5354" y="4560802"/>
            <a:ext cx="4557177" cy="256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7637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3600" dirty="0" smtClean="0">
                <a:solidFill>
                  <a:schemeClr val="tx1"/>
                </a:solidFill>
              </a:rPr>
              <a:t>Dvojno </a:t>
            </a:r>
            <a:r>
              <a:rPr lang="sr-Latn-RS" sz="3600" dirty="0">
                <a:solidFill>
                  <a:schemeClr val="tx1"/>
                </a:solidFill>
              </a:rPr>
              <a:t>računovodstvo</a:t>
            </a:r>
          </a:p>
          <a:p>
            <a:pPr marL="0" indent="0" eaLnBrk="1" hangingPunct="1">
              <a:lnSpc>
                <a:spcPct val="80000"/>
              </a:lnSpc>
              <a:buNone/>
            </a:pPr>
            <a:r>
              <a:rPr lang="sr-Latn-RS" sz="3600" dirty="0">
                <a:solidFill>
                  <a:schemeClr val="tx1"/>
                </a:solidFill>
              </a:rPr>
              <a:t>Svaka firma na svetu posluje uz pomoć</a:t>
            </a:r>
            <a:r>
              <a:rPr lang="sr-Latn-RS" sz="3600" dirty="0" smtClean="0">
                <a:solidFill>
                  <a:schemeClr val="tx1"/>
                </a:solidFill>
              </a:rPr>
              <a:t>:</a:t>
            </a:r>
            <a:endParaRPr lang="en-US" sz="3600" dirty="0" smtClean="0">
              <a:solidFill>
                <a:schemeClr val="tx1"/>
              </a:solidFill>
            </a:endParaRPr>
          </a:p>
          <a:p>
            <a:pPr marL="0" indent="0" eaLnBrk="1" hangingPunct="1">
              <a:lnSpc>
                <a:spcPct val="80000"/>
              </a:lnSpc>
              <a:buNone/>
            </a:pPr>
            <a:r>
              <a:rPr lang="en-US" sz="3600" dirty="0">
                <a:solidFill>
                  <a:schemeClr val="tx1"/>
                </a:solidFill>
              </a:rPr>
              <a:t>	</a:t>
            </a:r>
            <a:r>
              <a:rPr lang="en-US" sz="3600" dirty="0" smtClean="0">
                <a:solidFill>
                  <a:schemeClr val="tx1"/>
                </a:solidFill>
              </a:rPr>
              <a:t>	</a:t>
            </a:r>
            <a:r>
              <a:rPr lang="sr-Latn-RS" sz="3600" dirty="0" smtClean="0">
                <a:solidFill>
                  <a:srgbClr val="FF0000"/>
                </a:solidFill>
              </a:rPr>
              <a:t>- Aktive</a:t>
            </a:r>
            <a:r>
              <a:rPr lang="en-US" sz="3600" dirty="0" smtClean="0">
                <a:solidFill>
                  <a:srgbClr val="FF0000"/>
                </a:solidFill>
              </a:rPr>
              <a:t> </a:t>
            </a:r>
            <a:r>
              <a:rPr lang="sr-Latn-RS" sz="3600" dirty="0" smtClean="0">
                <a:solidFill>
                  <a:srgbClr val="FF0000"/>
                </a:solidFill>
              </a:rPr>
              <a:t>-</a:t>
            </a:r>
            <a:r>
              <a:rPr lang="en-US" sz="3600" dirty="0" smtClean="0">
                <a:solidFill>
                  <a:srgbClr val="FF0000"/>
                </a:solidFill>
              </a:rPr>
              <a:t> </a:t>
            </a:r>
            <a:r>
              <a:rPr lang="sr-Latn-RS" sz="3600" dirty="0" smtClean="0">
                <a:solidFill>
                  <a:srgbClr val="FF0000"/>
                </a:solidFill>
              </a:rPr>
              <a:t>poslovna </a:t>
            </a:r>
            <a:r>
              <a:rPr lang="sr-Latn-RS" sz="3600" dirty="0">
                <a:solidFill>
                  <a:srgbClr val="FF0000"/>
                </a:solidFill>
              </a:rPr>
              <a:t>imovina</a:t>
            </a:r>
          </a:p>
          <a:p>
            <a:pPr marL="0" indent="0" algn="ctr" eaLnBrk="1" hangingPunct="1">
              <a:lnSpc>
                <a:spcPct val="80000"/>
              </a:lnSpc>
              <a:buNone/>
            </a:pPr>
            <a:r>
              <a:rPr lang="sr-Latn-RS" sz="3600" dirty="0" smtClean="0">
                <a:solidFill>
                  <a:srgbClr val="FF0000"/>
                </a:solidFill>
              </a:rPr>
              <a:t>	- Pasive</a:t>
            </a:r>
            <a:r>
              <a:rPr lang="en-US" sz="3600" dirty="0" smtClean="0">
                <a:solidFill>
                  <a:srgbClr val="FF0000"/>
                </a:solidFill>
              </a:rPr>
              <a:t> </a:t>
            </a:r>
            <a:r>
              <a:rPr lang="sr-Latn-RS" sz="3600" dirty="0" smtClean="0">
                <a:solidFill>
                  <a:srgbClr val="FF0000"/>
                </a:solidFill>
              </a:rPr>
              <a:t>-</a:t>
            </a:r>
            <a:r>
              <a:rPr lang="en-US" sz="3600" dirty="0" smtClean="0">
                <a:solidFill>
                  <a:srgbClr val="FF0000"/>
                </a:solidFill>
              </a:rPr>
              <a:t> </a:t>
            </a:r>
            <a:r>
              <a:rPr lang="sr-Latn-RS" sz="3600" dirty="0" smtClean="0">
                <a:solidFill>
                  <a:srgbClr val="FF0000"/>
                </a:solidFill>
              </a:rPr>
              <a:t>izvori </a:t>
            </a:r>
            <a:r>
              <a:rPr lang="sr-Latn-RS" sz="3600" dirty="0">
                <a:solidFill>
                  <a:srgbClr val="FF0000"/>
                </a:solidFill>
              </a:rPr>
              <a:t>poslovne imovine</a:t>
            </a:r>
          </a:p>
          <a:p>
            <a:pPr marL="0" indent="0" eaLnBrk="1" hangingPunct="1">
              <a:lnSpc>
                <a:spcPct val="80000"/>
              </a:lnSpc>
              <a:buNone/>
            </a:pPr>
            <a:endParaRPr lang="sr-Latn-RS" sz="3600" dirty="0">
              <a:solidFill>
                <a:schemeClr val="tx1"/>
              </a:solidFill>
            </a:endParaRPr>
          </a:p>
        </p:txBody>
      </p:sp>
      <p:pic>
        <p:nvPicPr>
          <p:cNvPr id="23554" name="Picture 2" descr="Резултат слика за assets and liabilities">
            <a:extLst>
              <a:ext uri="{FF2B5EF4-FFF2-40B4-BE49-F238E27FC236}">
                <a16:creationId xmlns="" xmlns:a16="http://schemas.microsoft.com/office/drawing/2014/main" id="{AF9CC96E-9998-43CF-A401-F31715C57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914" y="4499248"/>
            <a:ext cx="3733800" cy="260614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803604" y="1315541"/>
            <a:ext cx="8423097" cy="1104893"/>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sr-Latn-RS" smtClean="0"/>
              <a:t>Računovodstvo</a:t>
            </a:r>
            <a:endParaRPr lang="en-US" dirty="0"/>
          </a:p>
        </p:txBody>
      </p:sp>
    </p:spTree>
    <p:extLst>
      <p:ext uri="{BB962C8B-B14F-4D97-AF65-F5344CB8AC3E}">
        <p14:creationId xmlns:p14="http://schemas.microsoft.com/office/powerpoint/2010/main" val="42616116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3600" dirty="0" smtClean="0">
                <a:solidFill>
                  <a:schemeClr val="tx1"/>
                </a:solidFill>
              </a:rPr>
              <a:t>Aktiva </a:t>
            </a:r>
            <a:r>
              <a:rPr lang="sr-Latn-RS" sz="3600" dirty="0">
                <a:solidFill>
                  <a:schemeClr val="tx1"/>
                </a:solidFill>
              </a:rPr>
              <a:t>se sastoji iz:</a:t>
            </a:r>
          </a:p>
          <a:p>
            <a:pPr marL="0" indent="0" eaLnBrk="1" hangingPunct="1">
              <a:lnSpc>
                <a:spcPct val="80000"/>
              </a:lnSpc>
              <a:buNone/>
            </a:pPr>
            <a:endParaRPr lang="sr-Latn-RS" sz="3600" dirty="0">
              <a:solidFill>
                <a:schemeClr val="tx1"/>
              </a:solidFill>
            </a:endParaRPr>
          </a:p>
          <a:p>
            <a:pPr marL="0" indent="0" eaLnBrk="1" hangingPunct="1">
              <a:lnSpc>
                <a:spcPct val="80000"/>
              </a:lnSpc>
              <a:buNone/>
            </a:pPr>
            <a:endParaRPr lang="sr-Latn-RS" sz="3600" dirty="0">
              <a:solidFill>
                <a:schemeClr val="tx1"/>
              </a:solidFill>
            </a:endParaRPr>
          </a:p>
          <a:p>
            <a:pPr marL="0" indent="0" eaLnBrk="1" hangingPunct="1">
              <a:lnSpc>
                <a:spcPct val="80000"/>
              </a:lnSpc>
              <a:buNone/>
            </a:pPr>
            <a:endParaRPr lang="sr-Latn-RS" sz="3600" dirty="0">
              <a:solidFill>
                <a:schemeClr val="tx1"/>
              </a:solidFill>
            </a:endParaRPr>
          </a:p>
        </p:txBody>
      </p:sp>
      <p:graphicFrame>
        <p:nvGraphicFramePr>
          <p:cNvPr id="2" name="Table 1">
            <a:extLst>
              <a:ext uri="{FF2B5EF4-FFF2-40B4-BE49-F238E27FC236}">
                <a16:creationId xmlns="" xmlns:a16="http://schemas.microsoft.com/office/drawing/2014/main" id="{9BFDDFFE-3EBA-4280-854A-501625756599}"/>
              </a:ext>
            </a:extLst>
          </p:cNvPr>
          <p:cNvGraphicFramePr>
            <a:graphicFrameLocks noGrp="1"/>
          </p:cNvGraphicFramePr>
          <p:nvPr>
            <p:extLst>
              <p:ext uri="{D42A27DB-BD31-4B8C-83A1-F6EECF244321}">
                <p14:modId xmlns:p14="http://schemas.microsoft.com/office/powerpoint/2010/main" val="2613587276"/>
              </p:ext>
            </p:extLst>
          </p:nvPr>
        </p:nvGraphicFramePr>
        <p:xfrm>
          <a:off x="1158194" y="3131096"/>
          <a:ext cx="7993592" cy="2225040"/>
        </p:xfrm>
        <a:graphic>
          <a:graphicData uri="http://schemas.openxmlformats.org/drawingml/2006/table">
            <a:tbl>
              <a:tblPr firstRow="1" bandRow="1">
                <a:tableStyleId>{5C22544A-7EE6-4342-B048-85BDC9FD1C3A}</a:tableStyleId>
              </a:tblPr>
              <a:tblGrid>
                <a:gridCol w="3996796">
                  <a:extLst>
                    <a:ext uri="{9D8B030D-6E8A-4147-A177-3AD203B41FA5}">
                      <a16:colId xmlns="" xmlns:a16="http://schemas.microsoft.com/office/drawing/2014/main" val="2450205442"/>
                    </a:ext>
                  </a:extLst>
                </a:gridCol>
                <a:gridCol w="3996796">
                  <a:extLst>
                    <a:ext uri="{9D8B030D-6E8A-4147-A177-3AD203B41FA5}">
                      <a16:colId xmlns="" xmlns:a16="http://schemas.microsoft.com/office/drawing/2014/main" val="4277860046"/>
                    </a:ext>
                  </a:extLst>
                </a:gridCol>
              </a:tblGrid>
              <a:tr h="370840">
                <a:tc>
                  <a:txBody>
                    <a:bodyPr/>
                    <a:lstStyle/>
                    <a:p>
                      <a:r>
                        <a:rPr lang="sr-Latn-RS" dirty="0"/>
                        <a:t>Stalna imovina</a:t>
                      </a:r>
                    </a:p>
                  </a:txBody>
                  <a:tcPr/>
                </a:tc>
                <a:tc>
                  <a:txBody>
                    <a:bodyPr/>
                    <a:lstStyle/>
                    <a:p>
                      <a:r>
                        <a:rPr lang="sr-Latn-RS" dirty="0"/>
                        <a:t>Obrtna imovina</a:t>
                      </a:r>
                    </a:p>
                  </a:txBody>
                  <a:tcPr/>
                </a:tc>
                <a:extLst>
                  <a:ext uri="{0D108BD9-81ED-4DB2-BD59-A6C34878D82A}">
                    <a16:rowId xmlns="" xmlns:a16="http://schemas.microsoft.com/office/drawing/2014/main" val="2589252348"/>
                  </a:ext>
                </a:extLst>
              </a:tr>
              <a:tr h="370840">
                <a:tc>
                  <a:txBody>
                    <a:bodyPr/>
                    <a:lstStyle/>
                    <a:p>
                      <a:r>
                        <a:rPr lang="sr-Latn-RS" dirty="0"/>
                        <a:t>Nekretnine</a:t>
                      </a:r>
                    </a:p>
                  </a:txBody>
                  <a:tcPr/>
                </a:tc>
                <a:tc>
                  <a:txBody>
                    <a:bodyPr/>
                    <a:lstStyle/>
                    <a:p>
                      <a:r>
                        <a:rPr lang="sr-Latn-RS" dirty="0"/>
                        <a:t>Potraživanja od kupaca i države</a:t>
                      </a:r>
                    </a:p>
                  </a:txBody>
                  <a:tcPr/>
                </a:tc>
                <a:extLst>
                  <a:ext uri="{0D108BD9-81ED-4DB2-BD59-A6C34878D82A}">
                    <a16:rowId xmlns="" xmlns:a16="http://schemas.microsoft.com/office/drawing/2014/main" val="4227490055"/>
                  </a:ext>
                </a:extLst>
              </a:tr>
              <a:tr h="370840">
                <a:tc>
                  <a:txBody>
                    <a:bodyPr/>
                    <a:lstStyle/>
                    <a:p>
                      <a:r>
                        <a:rPr lang="sr-Latn-RS" dirty="0"/>
                        <a:t>Sve vrste opreme</a:t>
                      </a:r>
                    </a:p>
                  </a:txBody>
                  <a:tcPr/>
                </a:tc>
                <a:tc>
                  <a:txBody>
                    <a:bodyPr/>
                    <a:lstStyle/>
                    <a:p>
                      <a:r>
                        <a:rPr lang="sr-Latn-RS" dirty="0"/>
                        <a:t>Zalihe</a:t>
                      </a:r>
                    </a:p>
                  </a:txBody>
                  <a:tcPr/>
                </a:tc>
                <a:extLst>
                  <a:ext uri="{0D108BD9-81ED-4DB2-BD59-A6C34878D82A}">
                    <a16:rowId xmlns="" xmlns:a16="http://schemas.microsoft.com/office/drawing/2014/main" val="137675624"/>
                  </a:ext>
                </a:extLst>
              </a:tr>
              <a:tr h="370840">
                <a:tc>
                  <a:txBody>
                    <a:bodyPr/>
                    <a:lstStyle/>
                    <a:p>
                      <a:r>
                        <a:rPr lang="sr-Latn-RS" dirty="0"/>
                        <a:t>Nematierijalna ulaganja</a:t>
                      </a:r>
                    </a:p>
                  </a:txBody>
                  <a:tcPr/>
                </a:tc>
                <a:tc>
                  <a:txBody>
                    <a:bodyPr/>
                    <a:lstStyle/>
                    <a:p>
                      <a:r>
                        <a:rPr lang="sr-Latn-RS" dirty="0"/>
                        <a:t>Avansi</a:t>
                      </a:r>
                    </a:p>
                  </a:txBody>
                  <a:tcPr/>
                </a:tc>
                <a:extLst>
                  <a:ext uri="{0D108BD9-81ED-4DB2-BD59-A6C34878D82A}">
                    <a16:rowId xmlns="" xmlns:a16="http://schemas.microsoft.com/office/drawing/2014/main" val="1141685189"/>
                  </a:ext>
                </a:extLst>
              </a:tr>
              <a:tr h="370840">
                <a:tc>
                  <a:txBody>
                    <a:bodyPr/>
                    <a:lstStyle/>
                    <a:p>
                      <a:r>
                        <a:rPr lang="sr-Latn-RS" dirty="0"/>
                        <a:t>Biološka sredstva</a:t>
                      </a:r>
                    </a:p>
                  </a:txBody>
                  <a:tcPr/>
                </a:tc>
                <a:tc>
                  <a:txBody>
                    <a:bodyPr/>
                    <a:lstStyle/>
                    <a:p>
                      <a:r>
                        <a:rPr lang="sr-Latn-RS" dirty="0"/>
                        <a:t>Gotovina na računu i u blagajni</a:t>
                      </a:r>
                    </a:p>
                  </a:txBody>
                  <a:tcPr/>
                </a:tc>
                <a:extLst>
                  <a:ext uri="{0D108BD9-81ED-4DB2-BD59-A6C34878D82A}">
                    <a16:rowId xmlns="" xmlns:a16="http://schemas.microsoft.com/office/drawing/2014/main" val="4277693644"/>
                  </a:ext>
                </a:extLst>
              </a:tr>
              <a:tr h="370840">
                <a:tc>
                  <a:txBody>
                    <a:bodyPr/>
                    <a:lstStyle/>
                    <a:p>
                      <a:r>
                        <a:rPr lang="sr-Latn-RS" dirty="0"/>
                        <a:t>Licence, patenti</a:t>
                      </a:r>
                    </a:p>
                  </a:txBody>
                  <a:tcPr/>
                </a:tc>
                <a:tc>
                  <a:txBody>
                    <a:bodyPr/>
                    <a:lstStyle/>
                    <a:p>
                      <a:r>
                        <a:rPr lang="sr-Latn-RS" dirty="0"/>
                        <a:t>Dati krediti i pozajmice</a:t>
                      </a:r>
                    </a:p>
                  </a:txBody>
                  <a:tcPr/>
                </a:tc>
                <a:extLst>
                  <a:ext uri="{0D108BD9-81ED-4DB2-BD59-A6C34878D82A}">
                    <a16:rowId xmlns="" xmlns:a16="http://schemas.microsoft.com/office/drawing/2014/main" val="3531173550"/>
                  </a:ext>
                </a:extLst>
              </a:tr>
            </a:tbl>
          </a:graphicData>
        </a:graphic>
      </p:graphicFrame>
      <p:sp>
        <p:nvSpPr>
          <p:cNvPr id="5" name="Title 1"/>
          <p:cNvSpPr txBox="1">
            <a:spLocks/>
          </p:cNvSpPr>
          <p:nvPr/>
        </p:nvSpPr>
        <p:spPr bwMode="auto">
          <a:xfrm>
            <a:off x="803604" y="1315541"/>
            <a:ext cx="8423097" cy="1104893"/>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sr-Latn-RS" smtClean="0"/>
              <a:t>Računovodstvo</a:t>
            </a:r>
            <a:endParaRPr lang="en-US" dirty="0"/>
          </a:p>
        </p:txBody>
      </p:sp>
    </p:spTree>
    <p:extLst>
      <p:ext uri="{BB962C8B-B14F-4D97-AF65-F5344CB8AC3E}">
        <p14:creationId xmlns:p14="http://schemas.microsoft.com/office/powerpoint/2010/main" val="139448372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3600" dirty="0" smtClean="0">
                <a:solidFill>
                  <a:schemeClr val="tx1"/>
                </a:solidFill>
              </a:rPr>
              <a:t>Pasiva </a:t>
            </a:r>
            <a:r>
              <a:rPr lang="sr-Latn-RS" sz="3600" dirty="0">
                <a:solidFill>
                  <a:schemeClr val="tx1"/>
                </a:solidFill>
              </a:rPr>
              <a:t>se sastoji iz</a:t>
            </a:r>
          </a:p>
          <a:p>
            <a:pPr marL="0" indent="0" eaLnBrk="1" hangingPunct="1">
              <a:lnSpc>
                <a:spcPct val="80000"/>
              </a:lnSpc>
              <a:buNone/>
            </a:pPr>
            <a:endParaRPr lang="sr-Latn-RS" sz="3600" dirty="0">
              <a:solidFill>
                <a:schemeClr val="tx1"/>
              </a:solidFill>
            </a:endParaRPr>
          </a:p>
          <a:p>
            <a:pPr marL="0" indent="0" eaLnBrk="1" hangingPunct="1">
              <a:lnSpc>
                <a:spcPct val="80000"/>
              </a:lnSpc>
              <a:buNone/>
            </a:pPr>
            <a:endParaRPr lang="sr-Latn-RS" sz="3600" dirty="0">
              <a:solidFill>
                <a:schemeClr val="tx1"/>
              </a:solidFill>
            </a:endParaRPr>
          </a:p>
        </p:txBody>
      </p:sp>
      <p:graphicFrame>
        <p:nvGraphicFramePr>
          <p:cNvPr id="2" name="Table 1">
            <a:extLst>
              <a:ext uri="{FF2B5EF4-FFF2-40B4-BE49-F238E27FC236}">
                <a16:creationId xmlns="" xmlns:a16="http://schemas.microsoft.com/office/drawing/2014/main" id="{F5B9FC20-7270-4C17-BFF0-55BFB1E1F271}"/>
              </a:ext>
            </a:extLst>
          </p:cNvPr>
          <p:cNvGraphicFramePr>
            <a:graphicFrameLocks noGrp="1"/>
          </p:cNvGraphicFramePr>
          <p:nvPr>
            <p:extLst>
              <p:ext uri="{D42A27DB-BD31-4B8C-83A1-F6EECF244321}">
                <p14:modId xmlns:p14="http://schemas.microsoft.com/office/powerpoint/2010/main" val="3284185849"/>
              </p:ext>
            </p:extLst>
          </p:nvPr>
        </p:nvGraphicFramePr>
        <p:xfrm>
          <a:off x="896937" y="3285830"/>
          <a:ext cx="7993592" cy="1752600"/>
        </p:xfrm>
        <a:graphic>
          <a:graphicData uri="http://schemas.openxmlformats.org/drawingml/2006/table">
            <a:tbl>
              <a:tblPr firstRow="1" bandRow="1">
                <a:tableStyleId>{5C22544A-7EE6-4342-B048-85BDC9FD1C3A}</a:tableStyleId>
              </a:tblPr>
              <a:tblGrid>
                <a:gridCol w="3996796">
                  <a:extLst>
                    <a:ext uri="{9D8B030D-6E8A-4147-A177-3AD203B41FA5}">
                      <a16:colId xmlns="" xmlns:a16="http://schemas.microsoft.com/office/drawing/2014/main" val="3818778539"/>
                    </a:ext>
                  </a:extLst>
                </a:gridCol>
                <a:gridCol w="3996796">
                  <a:extLst>
                    <a:ext uri="{9D8B030D-6E8A-4147-A177-3AD203B41FA5}">
                      <a16:colId xmlns="" xmlns:a16="http://schemas.microsoft.com/office/drawing/2014/main" val="3319503064"/>
                    </a:ext>
                  </a:extLst>
                </a:gridCol>
              </a:tblGrid>
              <a:tr h="370840">
                <a:tc>
                  <a:txBody>
                    <a:bodyPr/>
                    <a:lstStyle/>
                    <a:p>
                      <a:r>
                        <a:rPr lang="sr-Latn-RS" dirty="0"/>
                        <a:t>Kapital</a:t>
                      </a:r>
                    </a:p>
                  </a:txBody>
                  <a:tcPr/>
                </a:tc>
                <a:tc>
                  <a:txBody>
                    <a:bodyPr/>
                    <a:lstStyle/>
                    <a:p>
                      <a:r>
                        <a:rPr lang="sr-Latn-RS" dirty="0"/>
                        <a:t>Obaveze</a:t>
                      </a:r>
                    </a:p>
                  </a:txBody>
                  <a:tcPr/>
                </a:tc>
                <a:extLst>
                  <a:ext uri="{0D108BD9-81ED-4DB2-BD59-A6C34878D82A}">
                    <a16:rowId xmlns="" xmlns:a16="http://schemas.microsoft.com/office/drawing/2014/main" val="1237504087"/>
                  </a:ext>
                </a:extLst>
              </a:tr>
              <a:tr h="370840">
                <a:tc>
                  <a:txBody>
                    <a:bodyPr/>
                    <a:lstStyle/>
                    <a:p>
                      <a:r>
                        <a:rPr lang="sr-Latn-RS" dirty="0"/>
                        <a:t>Osnovni kapital</a:t>
                      </a:r>
                    </a:p>
                  </a:txBody>
                  <a:tcPr/>
                </a:tc>
                <a:tc>
                  <a:txBody>
                    <a:bodyPr/>
                    <a:lstStyle/>
                    <a:p>
                      <a:r>
                        <a:rPr lang="sr-Latn-RS" dirty="0"/>
                        <a:t>Obaveze za kredite</a:t>
                      </a:r>
                    </a:p>
                  </a:txBody>
                  <a:tcPr/>
                </a:tc>
                <a:extLst>
                  <a:ext uri="{0D108BD9-81ED-4DB2-BD59-A6C34878D82A}">
                    <a16:rowId xmlns="" xmlns:a16="http://schemas.microsoft.com/office/drawing/2014/main" val="2552052619"/>
                  </a:ext>
                </a:extLst>
              </a:tr>
              <a:tr h="370840">
                <a:tc>
                  <a:txBody>
                    <a:bodyPr/>
                    <a:lstStyle/>
                    <a:p>
                      <a:r>
                        <a:rPr lang="sr-Latn-RS" dirty="0"/>
                        <a:t>Neraspoređena dobit godine</a:t>
                      </a:r>
                    </a:p>
                  </a:txBody>
                  <a:tcPr/>
                </a:tc>
                <a:tc>
                  <a:txBody>
                    <a:bodyPr/>
                    <a:lstStyle/>
                    <a:p>
                      <a:r>
                        <a:rPr lang="sr-Latn-RS" dirty="0"/>
                        <a:t>Obaveze za dobavljače</a:t>
                      </a:r>
                    </a:p>
                  </a:txBody>
                  <a:tcPr/>
                </a:tc>
                <a:extLst>
                  <a:ext uri="{0D108BD9-81ED-4DB2-BD59-A6C34878D82A}">
                    <a16:rowId xmlns="" xmlns:a16="http://schemas.microsoft.com/office/drawing/2014/main" val="1397781034"/>
                  </a:ext>
                </a:extLst>
              </a:tr>
              <a:tr h="370840">
                <a:tc>
                  <a:txBody>
                    <a:bodyPr/>
                    <a:lstStyle/>
                    <a:p>
                      <a:r>
                        <a:rPr lang="sr-Latn-RS" dirty="0"/>
                        <a:t>Neraspoređna dobite prethodnih godina</a:t>
                      </a:r>
                    </a:p>
                  </a:txBody>
                  <a:tcPr/>
                </a:tc>
                <a:tc>
                  <a:txBody>
                    <a:bodyPr/>
                    <a:lstStyle/>
                    <a:p>
                      <a:r>
                        <a:rPr lang="sr-Latn-RS" dirty="0"/>
                        <a:t>Obaveze za zarade i poreze</a:t>
                      </a:r>
                    </a:p>
                  </a:txBody>
                  <a:tcPr/>
                </a:tc>
                <a:extLst>
                  <a:ext uri="{0D108BD9-81ED-4DB2-BD59-A6C34878D82A}">
                    <a16:rowId xmlns="" xmlns:a16="http://schemas.microsoft.com/office/drawing/2014/main" val="439375934"/>
                  </a:ext>
                </a:extLst>
              </a:tr>
            </a:tbl>
          </a:graphicData>
        </a:graphic>
      </p:graphicFrame>
      <p:sp>
        <p:nvSpPr>
          <p:cNvPr id="5" name="Title 1"/>
          <p:cNvSpPr txBox="1">
            <a:spLocks/>
          </p:cNvSpPr>
          <p:nvPr/>
        </p:nvSpPr>
        <p:spPr bwMode="auto">
          <a:xfrm>
            <a:off x="803604" y="1315541"/>
            <a:ext cx="8423097" cy="1104893"/>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sr-Latn-RS" smtClean="0"/>
              <a:t>Računovodstvo</a:t>
            </a:r>
            <a:endParaRPr lang="en-US" dirty="0"/>
          </a:p>
        </p:txBody>
      </p:sp>
    </p:spTree>
    <p:extLst>
      <p:ext uri="{BB962C8B-B14F-4D97-AF65-F5344CB8AC3E}">
        <p14:creationId xmlns:p14="http://schemas.microsoft.com/office/powerpoint/2010/main" val="201946682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3600" dirty="0" smtClean="0">
                <a:solidFill>
                  <a:schemeClr val="tx1"/>
                </a:solidFill>
              </a:rPr>
              <a:t>U </a:t>
            </a:r>
            <a:r>
              <a:rPr lang="sr-Latn-RS" sz="3600" dirty="0">
                <a:solidFill>
                  <a:schemeClr val="tx1"/>
                </a:solidFill>
              </a:rPr>
              <a:t>računovodstvu su jako bitni i prihodi i rashodi</a:t>
            </a:r>
          </a:p>
          <a:p>
            <a:pPr marL="0" indent="0" eaLnBrk="1" hangingPunct="1">
              <a:lnSpc>
                <a:spcPct val="80000"/>
              </a:lnSpc>
              <a:buNone/>
            </a:pPr>
            <a:endParaRPr lang="sr-Latn-RS" sz="3600" dirty="0">
              <a:solidFill>
                <a:schemeClr val="tx1"/>
              </a:solidFill>
            </a:endParaRPr>
          </a:p>
          <a:p>
            <a:pPr marL="0" indent="0" eaLnBrk="1" hangingPunct="1">
              <a:lnSpc>
                <a:spcPct val="80000"/>
              </a:lnSpc>
              <a:buNone/>
            </a:pPr>
            <a:endParaRPr lang="sr-Latn-RS" sz="3600" dirty="0">
              <a:solidFill>
                <a:schemeClr val="tx1"/>
              </a:solidFill>
            </a:endParaRPr>
          </a:p>
        </p:txBody>
      </p:sp>
      <p:graphicFrame>
        <p:nvGraphicFramePr>
          <p:cNvPr id="2" name="Table 1">
            <a:extLst>
              <a:ext uri="{FF2B5EF4-FFF2-40B4-BE49-F238E27FC236}">
                <a16:creationId xmlns="" xmlns:a16="http://schemas.microsoft.com/office/drawing/2014/main" id="{F5B9FC20-7270-4C17-BFF0-55BFB1E1F271}"/>
              </a:ext>
            </a:extLst>
          </p:cNvPr>
          <p:cNvGraphicFramePr>
            <a:graphicFrameLocks noGrp="1"/>
          </p:cNvGraphicFramePr>
          <p:nvPr>
            <p:extLst>
              <p:ext uri="{D42A27DB-BD31-4B8C-83A1-F6EECF244321}">
                <p14:modId xmlns:p14="http://schemas.microsoft.com/office/powerpoint/2010/main" val="573435604"/>
              </p:ext>
            </p:extLst>
          </p:nvPr>
        </p:nvGraphicFramePr>
        <p:xfrm>
          <a:off x="896937" y="3285830"/>
          <a:ext cx="7993592" cy="2296160"/>
        </p:xfrm>
        <a:graphic>
          <a:graphicData uri="http://schemas.openxmlformats.org/drawingml/2006/table">
            <a:tbl>
              <a:tblPr firstRow="1" bandRow="1">
                <a:tableStyleId>{5C22544A-7EE6-4342-B048-85BDC9FD1C3A}</a:tableStyleId>
              </a:tblPr>
              <a:tblGrid>
                <a:gridCol w="3996796">
                  <a:extLst>
                    <a:ext uri="{9D8B030D-6E8A-4147-A177-3AD203B41FA5}">
                      <a16:colId xmlns="" xmlns:a16="http://schemas.microsoft.com/office/drawing/2014/main" val="3818778539"/>
                    </a:ext>
                  </a:extLst>
                </a:gridCol>
                <a:gridCol w="3996796">
                  <a:extLst>
                    <a:ext uri="{9D8B030D-6E8A-4147-A177-3AD203B41FA5}">
                      <a16:colId xmlns="" xmlns:a16="http://schemas.microsoft.com/office/drawing/2014/main" val="3319503064"/>
                    </a:ext>
                  </a:extLst>
                </a:gridCol>
              </a:tblGrid>
              <a:tr h="370840">
                <a:tc>
                  <a:txBody>
                    <a:bodyPr/>
                    <a:lstStyle/>
                    <a:p>
                      <a:r>
                        <a:rPr lang="sr-Latn-RS" dirty="0"/>
                        <a:t>Prihodi</a:t>
                      </a:r>
                    </a:p>
                  </a:txBody>
                  <a:tcPr/>
                </a:tc>
                <a:tc>
                  <a:txBody>
                    <a:bodyPr/>
                    <a:lstStyle/>
                    <a:p>
                      <a:r>
                        <a:rPr lang="sr-Latn-RS" dirty="0"/>
                        <a:t>Rashodi</a:t>
                      </a:r>
                    </a:p>
                  </a:txBody>
                  <a:tcPr/>
                </a:tc>
                <a:extLst>
                  <a:ext uri="{0D108BD9-81ED-4DB2-BD59-A6C34878D82A}">
                    <a16:rowId xmlns="" xmlns:a16="http://schemas.microsoft.com/office/drawing/2014/main" val="1237504087"/>
                  </a:ext>
                </a:extLst>
              </a:tr>
              <a:tr h="370840">
                <a:tc>
                  <a:txBody>
                    <a:bodyPr/>
                    <a:lstStyle/>
                    <a:p>
                      <a:r>
                        <a:rPr lang="sr-Latn-RS" dirty="0"/>
                        <a:t>Poslovni prihodi od prodaje robe proizvoda i usluga</a:t>
                      </a:r>
                    </a:p>
                  </a:txBody>
                  <a:tcPr/>
                </a:tc>
                <a:tc>
                  <a:txBody>
                    <a:bodyPr/>
                    <a:lstStyle/>
                    <a:p>
                      <a:r>
                        <a:rPr lang="sr-Latn-RS" dirty="0"/>
                        <a:t>Poslovni rashodi-troškovi,robe,materijala,zarada,</a:t>
                      </a:r>
                    </a:p>
                    <a:p>
                      <a:r>
                        <a:rPr lang="sr-Latn-RS" dirty="0"/>
                        <a:t>amortizacija</a:t>
                      </a:r>
                    </a:p>
                  </a:txBody>
                  <a:tcPr/>
                </a:tc>
                <a:extLst>
                  <a:ext uri="{0D108BD9-81ED-4DB2-BD59-A6C34878D82A}">
                    <a16:rowId xmlns="" xmlns:a16="http://schemas.microsoft.com/office/drawing/2014/main" val="2552052619"/>
                  </a:ext>
                </a:extLst>
              </a:tr>
              <a:tr h="370840">
                <a:tc>
                  <a:txBody>
                    <a:bodyPr/>
                    <a:lstStyle/>
                    <a:p>
                      <a:r>
                        <a:rPr lang="sr-Latn-RS" dirty="0"/>
                        <a:t>Finansijski prihodi od kursnih razlika, kamata</a:t>
                      </a:r>
                    </a:p>
                  </a:txBody>
                  <a:tcPr/>
                </a:tc>
                <a:tc>
                  <a:txBody>
                    <a:bodyPr/>
                    <a:lstStyle/>
                    <a:p>
                      <a:r>
                        <a:rPr lang="sr-Latn-RS" dirty="0"/>
                        <a:t>Finansijski rashodi od kursnih razlika i kamata</a:t>
                      </a:r>
                    </a:p>
                  </a:txBody>
                  <a:tcPr/>
                </a:tc>
                <a:extLst>
                  <a:ext uri="{0D108BD9-81ED-4DB2-BD59-A6C34878D82A}">
                    <a16:rowId xmlns="" xmlns:a16="http://schemas.microsoft.com/office/drawing/2014/main" val="1397781034"/>
                  </a:ext>
                </a:extLst>
              </a:tr>
              <a:tr h="370840">
                <a:tc>
                  <a:txBody>
                    <a:bodyPr/>
                    <a:lstStyle/>
                    <a:p>
                      <a:r>
                        <a:rPr lang="sr-Latn-RS" dirty="0"/>
                        <a:t>Ostali prihodi –donacije,subvencije</a:t>
                      </a:r>
                    </a:p>
                  </a:txBody>
                  <a:tcPr/>
                </a:tc>
                <a:tc>
                  <a:txBody>
                    <a:bodyPr/>
                    <a:lstStyle/>
                    <a:p>
                      <a:r>
                        <a:rPr lang="sr-Latn-RS" dirty="0"/>
                        <a:t>Troškovi poreza</a:t>
                      </a:r>
                    </a:p>
                  </a:txBody>
                  <a:tcPr/>
                </a:tc>
                <a:extLst>
                  <a:ext uri="{0D108BD9-81ED-4DB2-BD59-A6C34878D82A}">
                    <a16:rowId xmlns="" xmlns:a16="http://schemas.microsoft.com/office/drawing/2014/main" val="439375934"/>
                  </a:ext>
                </a:extLst>
              </a:tr>
            </a:tbl>
          </a:graphicData>
        </a:graphic>
      </p:graphicFrame>
      <p:sp>
        <p:nvSpPr>
          <p:cNvPr id="5" name="Title 1"/>
          <p:cNvSpPr txBox="1">
            <a:spLocks/>
          </p:cNvSpPr>
          <p:nvPr/>
        </p:nvSpPr>
        <p:spPr bwMode="auto">
          <a:xfrm>
            <a:off x="803604" y="1315541"/>
            <a:ext cx="8423097" cy="1104893"/>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sr-Latn-RS" smtClean="0"/>
              <a:t>Računovodstvo</a:t>
            </a:r>
            <a:endParaRPr lang="en-US" dirty="0"/>
          </a:p>
        </p:txBody>
      </p:sp>
    </p:spTree>
    <p:extLst>
      <p:ext uri="{BB962C8B-B14F-4D97-AF65-F5344CB8AC3E}">
        <p14:creationId xmlns:p14="http://schemas.microsoft.com/office/powerpoint/2010/main" val="24747704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3600" dirty="0" smtClean="0">
                <a:solidFill>
                  <a:schemeClr val="tx1"/>
                </a:solidFill>
              </a:rPr>
              <a:t>Bilansi</a:t>
            </a:r>
            <a:endParaRPr lang="sr-Latn-RS" sz="3600" dirty="0">
              <a:solidFill>
                <a:schemeClr val="tx1"/>
              </a:solidFill>
            </a:endParaRPr>
          </a:p>
          <a:p>
            <a:pPr marL="0" indent="0" eaLnBrk="1" hangingPunct="1">
              <a:lnSpc>
                <a:spcPct val="80000"/>
              </a:lnSpc>
              <a:buNone/>
            </a:pPr>
            <a:r>
              <a:rPr lang="sr-Latn-RS" dirty="0">
                <a:solidFill>
                  <a:schemeClr val="tx1"/>
                </a:solidFill>
              </a:rPr>
              <a:t>Bilans stanja prestavlja popis imovine i svih izvora (Aktiva i Pasiva)</a:t>
            </a:r>
          </a:p>
          <a:p>
            <a:pPr marL="0" indent="0" eaLnBrk="1" hangingPunct="1">
              <a:lnSpc>
                <a:spcPct val="80000"/>
              </a:lnSpc>
              <a:buNone/>
            </a:pPr>
            <a:r>
              <a:rPr lang="sr-Latn-RS" dirty="0">
                <a:solidFill>
                  <a:schemeClr val="tx1"/>
                </a:solidFill>
              </a:rPr>
              <a:t>Bilans uspeha razlika između prihoda i rashoda.</a:t>
            </a:r>
          </a:p>
          <a:p>
            <a:pPr marL="0" indent="0" eaLnBrk="1" hangingPunct="1">
              <a:lnSpc>
                <a:spcPct val="80000"/>
              </a:lnSpc>
              <a:buNone/>
            </a:pPr>
            <a:r>
              <a:rPr lang="sr-Latn-RS" dirty="0">
                <a:solidFill>
                  <a:schemeClr val="tx1"/>
                </a:solidFill>
              </a:rPr>
              <a:t>Bilansi se predaju do </a:t>
            </a:r>
            <a:r>
              <a:rPr lang="sr-Latn-RS" dirty="0" smtClean="0">
                <a:solidFill>
                  <a:schemeClr val="tx1"/>
                </a:solidFill>
              </a:rPr>
              <a:t>28</a:t>
            </a:r>
            <a:r>
              <a:rPr lang="en-US" dirty="0" smtClean="0">
                <a:solidFill>
                  <a:schemeClr val="tx1"/>
                </a:solidFill>
              </a:rPr>
              <a:t>.</a:t>
            </a:r>
            <a:r>
              <a:rPr lang="sr-Latn-RS" dirty="0" smtClean="0">
                <a:solidFill>
                  <a:schemeClr val="tx1"/>
                </a:solidFill>
              </a:rPr>
              <a:t> </a:t>
            </a:r>
            <a:r>
              <a:rPr lang="sr-Latn-RS" dirty="0">
                <a:solidFill>
                  <a:schemeClr val="tx1"/>
                </a:solidFill>
              </a:rPr>
              <a:t>februara odnosno </a:t>
            </a:r>
            <a:r>
              <a:rPr lang="sr-Latn-RS" dirty="0" smtClean="0">
                <a:solidFill>
                  <a:schemeClr val="tx1"/>
                </a:solidFill>
              </a:rPr>
              <a:t>30</a:t>
            </a:r>
            <a:r>
              <a:rPr lang="en-US" dirty="0">
                <a:solidFill>
                  <a:schemeClr val="tx1"/>
                </a:solidFill>
              </a:rPr>
              <a:t>.</a:t>
            </a:r>
            <a:r>
              <a:rPr lang="sr-Latn-RS" dirty="0" smtClean="0">
                <a:solidFill>
                  <a:schemeClr val="tx1"/>
                </a:solidFill>
              </a:rPr>
              <a:t> </a:t>
            </a:r>
            <a:r>
              <a:rPr lang="sr-Latn-RS" dirty="0">
                <a:solidFill>
                  <a:schemeClr val="tx1"/>
                </a:solidFill>
              </a:rPr>
              <a:t>juna za tekuću godinu.</a:t>
            </a:r>
          </a:p>
          <a:p>
            <a:pPr marL="0" indent="0" eaLnBrk="1" hangingPunct="1">
              <a:lnSpc>
                <a:spcPct val="80000"/>
              </a:lnSpc>
              <a:buNone/>
            </a:pPr>
            <a:endParaRPr lang="sr-Latn-RS" sz="3600" dirty="0">
              <a:solidFill>
                <a:schemeClr val="tx1"/>
              </a:solidFill>
            </a:endParaRPr>
          </a:p>
        </p:txBody>
      </p:sp>
      <p:sp>
        <p:nvSpPr>
          <p:cNvPr id="4" name="Title 1"/>
          <p:cNvSpPr txBox="1">
            <a:spLocks/>
          </p:cNvSpPr>
          <p:nvPr/>
        </p:nvSpPr>
        <p:spPr bwMode="auto">
          <a:xfrm>
            <a:off x="803604" y="1315541"/>
            <a:ext cx="8423097" cy="1104893"/>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sr-Latn-RS" smtClean="0"/>
              <a:t>Računovodstvo</a:t>
            </a:r>
            <a:endParaRPr lang="en-US" dirty="0"/>
          </a:p>
        </p:txBody>
      </p:sp>
    </p:spTree>
    <p:extLst>
      <p:ext uri="{BB962C8B-B14F-4D97-AF65-F5344CB8AC3E}">
        <p14:creationId xmlns:p14="http://schemas.microsoft.com/office/powerpoint/2010/main" val="297083966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66170" y="276996"/>
            <a:ext cx="8280221" cy="1033455"/>
          </a:xfrm>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a:xfrm>
            <a:off x="666654" y="1186880"/>
            <a:ext cx="8454160" cy="4501768"/>
          </a:xfrm>
        </p:spPr>
        <p:txBody>
          <a:bodyPr>
            <a:normAutofit/>
          </a:bodyPr>
          <a:lstStyle/>
          <a:p>
            <a:pPr eaLnBrk="1" hangingPunct="1">
              <a:lnSpc>
                <a:spcPct val="80000"/>
              </a:lnSpc>
            </a:pPr>
            <a:r>
              <a:rPr lang="sr-Latn-RS" sz="3600" dirty="0">
                <a:solidFill>
                  <a:schemeClr val="tx1"/>
                </a:solidFill>
              </a:rPr>
              <a:t>Vežba čitanje </a:t>
            </a:r>
            <a:r>
              <a:rPr lang="sr-Latn-RS" sz="3600" dirty="0" smtClean="0">
                <a:solidFill>
                  <a:schemeClr val="tx1"/>
                </a:solidFill>
              </a:rPr>
              <a:t>bilansa</a:t>
            </a:r>
            <a:endParaRPr lang="sr-Latn-RS" sz="3600" dirty="0">
              <a:solidFill>
                <a:schemeClr val="tx1"/>
              </a:solidFill>
            </a:endParaRPr>
          </a:p>
        </p:txBody>
      </p:sp>
      <p:pic>
        <p:nvPicPr>
          <p:cNvPr id="25602" name="Picture 2" descr="Резултат слика за bilans stanja">
            <a:extLst>
              <a:ext uri="{FF2B5EF4-FFF2-40B4-BE49-F238E27FC236}">
                <a16:creationId xmlns="" xmlns:a16="http://schemas.microsoft.com/office/drawing/2014/main" id="{E0B23D82-1266-4E53-81F8-D561F4CD1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390" y="1638924"/>
            <a:ext cx="3409950"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79495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82145" y="2498600"/>
            <a:ext cx="7638499" cy="2551270"/>
          </a:xfrm>
        </p:spPr>
        <p:txBody>
          <a:bodyPr/>
          <a:lstStyle/>
          <a:p>
            <a:pPr algn="ctr"/>
            <a:r>
              <a:rPr lang="sr-Latn-RS" dirty="0" smtClean="0"/>
              <a:t>Osnove finansija i izvori finansiranja za početnike u biznisu</a:t>
            </a:r>
            <a:endParaRPr lang="sr-Latn-RS" dirty="0"/>
          </a:p>
        </p:txBody>
      </p:sp>
      <p:sp>
        <p:nvSpPr>
          <p:cNvPr id="7" name="Footer Placeholder 3"/>
          <p:cNvSpPr>
            <a:spLocks noGrp="1"/>
          </p:cNvSpPr>
          <p:nvPr>
            <p:ph type="ftr" sz="quarter" idx="11"/>
          </p:nvPr>
        </p:nvSpPr>
        <p:spPr>
          <a:xfrm>
            <a:off x="666654" y="6278395"/>
            <a:ext cx="6193472" cy="379409"/>
          </a:xfrm>
        </p:spPr>
        <p:txBody>
          <a:body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smtClean="0">
              <a:solidFill>
                <a:prstClr val="black">
                  <a:tint val="75000"/>
                </a:prstClr>
              </a:solidFill>
            </a:endParaRPr>
          </a:p>
        </p:txBody>
      </p:sp>
      <p:sp>
        <p:nvSpPr>
          <p:cNvPr id="8" name="Title 4"/>
          <p:cNvSpPr txBox="1">
            <a:spLocks/>
          </p:cNvSpPr>
          <p:nvPr/>
        </p:nvSpPr>
        <p:spPr bwMode="auto">
          <a:xfrm>
            <a:off x="5131099" y="5049870"/>
            <a:ext cx="4248472" cy="745522"/>
          </a:xfrm>
          <a:prstGeom prst="rect">
            <a:avLst/>
          </a:prstGeom>
          <a:noFill/>
          <a:ln w="9525">
            <a:noFill/>
            <a:miter lim="800000"/>
            <a:headEnd/>
            <a:tailEnd/>
          </a:ln>
        </p:spPr>
        <p:txBody>
          <a:bodyPr vert="horz" wrap="square" lIns="91757" tIns="45879" rIns="91757" bIns="45879" numCol="1" anchor="b" anchorCtr="0" compatLnSpc="1">
            <a:prstTxWarp prst="textNoShape">
              <a:avLst/>
            </a:prstTxWarp>
            <a:noAutofit/>
          </a:bodyPr>
          <a:lstStyle>
            <a:lvl1pPr algn="r" defTabSz="458786" rtl="0" eaLnBrk="0" fontAlgn="base" hangingPunct="0">
              <a:spcBef>
                <a:spcPct val="0"/>
              </a:spcBef>
              <a:spcAft>
                <a:spcPct val="0"/>
              </a:spcAft>
              <a:defRPr sz="54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000" dirty="0" smtClean="0"/>
              <a:t>Milivoje Jovanović</a:t>
            </a:r>
          </a:p>
          <a:p>
            <a:r>
              <a:rPr lang="sr-Latn-RS" sz="2000" dirty="0" smtClean="0"/>
              <a:t>ENECA</a:t>
            </a:r>
          </a:p>
        </p:txBody>
      </p:sp>
    </p:spTree>
    <p:extLst>
      <p:ext uri="{BB962C8B-B14F-4D97-AF65-F5344CB8AC3E}">
        <p14:creationId xmlns:p14="http://schemas.microsoft.com/office/powerpoint/2010/main" val="207399547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51041" y="1162972"/>
            <a:ext cx="8422935" cy="1105234"/>
          </a:xfrm>
        </p:spPr>
        <p:txBody>
          <a:bodyPr/>
          <a:lstStyle/>
          <a:p>
            <a:r>
              <a:rPr lang="en-US" dirty="0" err="1" smtClean="0">
                <a:latin typeface="Calibri" pitchFamily="34" charset="0"/>
                <a:cs typeface="Calibri" pitchFamily="34" charset="0"/>
              </a:rPr>
              <a:t>Finansiranje</a:t>
            </a:r>
            <a:r>
              <a:rPr lang="en-US" dirty="0" smtClean="0">
                <a:latin typeface="Calibri" pitchFamily="34" charset="0"/>
                <a:cs typeface="Calibri" pitchFamily="34" charset="0"/>
              </a:rPr>
              <a:t> </a:t>
            </a:r>
            <a:r>
              <a:rPr lang="en-US" dirty="0" err="1" smtClean="0">
                <a:latin typeface="Calibri" pitchFamily="34" charset="0"/>
                <a:cs typeface="Calibri" pitchFamily="34" charset="0"/>
              </a:rPr>
              <a:t>obrtnih</a:t>
            </a:r>
            <a:r>
              <a:rPr lang="en-US" dirty="0" smtClean="0">
                <a:latin typeface="Calibri" pitchFamily="34" charset="0"/>
                <a:cs typeface="Calibri" pitchFamily="34" charset="0"/>
              </a:rPr>
              <a:t> </a:t>
            </a:r>
            <a:r>
              <a:rPr lang="en-US" dirty="0" err="1" smtClean="0">
                <a:latin typeface="Calibri" pitchFamily="34" charset="0"/>
                <a:cs typeface="Calibri" pitchFamily="34" charset="0"/>
              </a:rPr>
              <a:t>sredstava</a:t>
            </a:r>
            <a:endParaRPr lang="en-US" dirty="0" smtClean="0">
              <a:latin typeface="Calibri" pitchFamily="34" charset="0"/>
              <a:cs typeface="Calibri" pitchFamily="34" charset="0"/>
            </a:endParaRPr>
          </a:p>
        </p:txBody>
      </p:sp>
      <p:sp>
        <p:nvSpPr>
          <p:cNvPr id="3" name="Content Placeholder 2"/>
          <p:cNvSpPr>
            <a:spLocks noGrp="1"/>
          </p:cNvSpPr>
          <p:nvPr>
            <p:ph idx="1"/>
          </p:nvPr>
        </p:nvSpPr>
        <p:spPr>
          <a:xfrm>
            <a:off x="651042" y="2245111"/>
            <a:ext cx="8469772" cy="4295568"/>
          </a:xfrm>
        </p:spPr>
        <p:txBody>
          <a:bodyPr/>
          <a:lstStyle/>
          <a:p>
            <a:pPr marL="241852" indent="-241852" algn="just" defTabSz="914400" eaLnBrk="1" fontAlgn="auto" hangingPunct="1">
              <a:spcBef>
                <a:spcPts val="600"/>
              </a:spcBef>
              <a:spcAft>
                <a:spcPts val="0"/>
              </a:spcAft>
              <a:buClr>
                <a:srgbClr val="4F81BD"/>
              </a:buClr>
              <a:buSzPct val="120000"/>
              <a:buFont typeface="Arial" panose="020B0604020202020204" pitchFamily="34" charset="0"/>
              <a:buChar char="•"/>
              <a:defRPr/>
            </a:pPr>
            <a:r>
              <a:rPr lang="sr-Latn-CS" sz="1800" b="1" i="1" dirty="0">
                <a:solidFill>
                  <a:prstClr val="black"/>
                </a:solidFill>
                <a:latin typeface="Calibri"/>
                <a:cs typeface="Calibri" pitchFamily="34" charset="0"/>
              </a:rPr>
              <a:t>Obrtna sredstva</a:t>
            </a:r>
            <a:r>
              <a:rPr lang="sr-Latn-CS" sz="1800" dirty="0">
                <a:solidFill>
                  <a:prstClr val="black"/>
                </a:solidFill>
                <a:latin typeface="Calibri"/>
                <a:cs typeface="Calibri" pitchFamily="34" charset="0"/>
              </a:rPr>
              <a:t>, uključujući potraživanja i zalihe, su kratkoročna sredstva, i njihov obrt, u zavisnosti od aktivnosti, obično </a:t>
            </a:r>
            <a:r>
              <a:rPr lang="sr-Latn-CS" sz="1800" b="1" i="1" dirty="0">
                <a:solidFill>
                  <a:prstClr val="black"/>
                </a:solidFill>
                <a:latin typeface="Calibri"/>
                <a:cs typeface="Calibri" pitchFamily="34" charset="0"/>
              </a:rPr>
              <a:t>nije duži od 12 meseci</a:t>
            </a:r>
            <a:r>
              <a:rPr lang="sr-Latn-CS" sz="1800" dirty="0">
                <a:solidFill>
                  <a:prstClr val="black"/>
                </a:solidFill>
                <a:latin typeface="Calibri"/>
                <a:cs typeface="Calibri" pitchFamily="34" charset="0"/>
              </a:rPr>
              <a:t>. Stoga bi odgovarajuće dospeće kredita predloženog za ovu vrstu investicije trebalo da bude kratkoročno. </a:t>
            </a:r>
            <a:endParaRPr lang="sr-Latn-RS" sz="1800" dirty="0">
              <a:solidFill>
                <a:prstClr val="black"/>
              </a:solidFill>
              <a:latin typeface="Calibri"/>
              <a:cs typeface="Calibri" pitchFamily="34" charset="0"/>
            </a:endParaRPr>
          </a:p>
          <a:p>
            <a:pPr marL="241852" indent="-241852" algn="just" defTabSz="914400" eaLnBrk="1" fontAlgn="auto" hangingPunct="1">
              <a:spcBef>
                <a:spcPts val="600"/>
              </a:spcBef>
              <a:spcAft>
                <a:spcPts val="0"/>
              </a:spcAft>
              <a:buClr>
                <a:srgbClr val="4F81BD"/>
              </a:buClr>
              <a:buSzPct val="120000"/>
              <a:buFont typeface="Arial" panose="020B0604020202020204" pitchFamily="34" charset="0"/>
              <a:buChar char="•"/>
              <a:defRPr/>
            </a:pPr>
            <a:r>
              <a:rPr lang="sr-Latn-RS" sz="1800" dirty="0">
                <a:solidFill>
                  <a:prstClr val="black"/>
                </a:solidFill>
                <a:latin typeface="Calibri"/>
                <a:cs typeface="Calibri" pitchFamily="34" charset="0"/>
              </a:rPr>
              <a:t>Kod robnih kredita(kredita za obrtna sredstva), </a:t>
            </a:r>
            <a:r>
              <a:rPr lang="sr-Latn-RS" sz="1800" b="1" i="1" dirty="0">
                <a:solidFill>
                  <a:prstClr val="black"/>
                </a:solidFill>
                <a:latin typeface="Calibri"/>
                <a:cs typeface="Calibri" pitchFamily="34" charset="0"/>
              </a:rPr>
              <a:t>namena</a:t>
            </a:r>
            <a:r>
              <a:rPr lang="sr-Latn-RS" sz="1800" dirty="0">
                <a:solidFill>
                  <a:prstClr val="black"/>
                </a:solidFill>
                <a:latin typeface="Calibri"/>
                <a:cs typeface="Calibri" pitchFamily="34" charset="0"/>
              </a:rPr>
              <a:t> može biti:</a:t>
            </a:r>
          </a:p>
          <a:p>
            <a:pPr marL="0" indent="0" algn="just" defTabSz="914400" eaLnBrk="1" fontAlgn="auto" hangingPunct="1">
              <a:spcBef>
                <a:spcPts val="600"/>
              </a:spcBef>
              <a:spcAft>
                <a:spcPts val="0"/>
              </a:spcAft>
              <a:buClr>
                <a:srgbClr val="4F81BD"/>
              </a:buClr>
              <a:buSzPct val="120000"/>
              <a:buFont typeface="Wingdings 3" pitchFamily="18" charset="2"/>
              <a:buNone/>
              <a:defRPr/>
            </a:pPr>
            <a:r>
              <a:rPr lang="sr-Latn-RS" sz="1800" dirty="0">
                <a:solidFill>
                  <a:prstClr val="black"/>
                </a:solidFill>
                <a:latin typeface="Calibri"/>
                <a:cs typeface="Calibri" pitchFamily="34" charset="0"/>
              </a:rPr>
              <a:t>     - Plaćanje tekućih obaveza prema dobavljačima;</a:t>
            </a:r>
          </a:p>
          <a:p>
            <a:pPr marL="0" indent="0" algn="just" defTabSz="914400" eaLnBrk="1" fontAlgn="auto" hangingPunct="1">
              <a:spcBef>
                <a:spcPts val="600"/>
              </a:spcBef>
              <a:spcAft>
                <a:spcPts val="0"/>
              </a:spcAft>
              <a:buClr>
                <a:srgbClr val="4F81BD"/>
              </a:buClr>
              <a:buSzPct val="120000"/>
              <a:buFont typeface="Wingdings 3" pitchFamily="18" charset="2"/>
              <a:buNone/>
              <a:defRPr/>
            </a:pPr>
            <a:r>
              <a:rPr lang="sr-Latn-RS" sz="1800" dirty="0">
                <a:solidFill>
                  <a:prstClr val="black"/>
                </a:solidFill>
                <a:latin typeface="Calibri"/>
                <a:cs typeface="Calibri" pitchFamily="34" charset="0"/>
              </a:rPr>
              <a:t>     - Avansiranje robe;</a:t>
            </a:r>
          </a:p>
          <a:p>
            <a:pPr marL="0" indent="0" algn="just" defTabSz="914400" eaLnBrk="1" fontAlgn="auto" hangingPunct="1">
              <a:spcBef>
                <a:spcPts val="600"/>
              </a:spcBef>
              <a:spcAft>
                <a:spcPts val="0"/>
              </a:spcAft>
              <a:buClr>
                <a:srgbClr val="4F81BD"/>
              </a:buClr>
              <a:buSzPct val="120000"/>
              <a:buFont typeface="Wingdings 3" pitchFamily="18" charset="2"/>
              <a:buNone/>
              <a:defRPr/>
            </a:pPr>
            <a:r>
              <a:rPr lang="sr-Latn-RS" sz="1800" dirty="0">
                <a:solidFill>
                  <a:prstClr val="black"/>
                </a:solidFill>
                <a:latin typeface="Calibri"/>
                <a:cs typeface="Calibri" pitchFamily="34" charset="0"/>
              </a:rPr>
              <a:t>     - Povećanje nivoa zaliha postojeće robe ili</a:t>
            </a:r>
          </a:p>
          <a:p>
            <a:pPr marL="0" indent="0" algn="just" defTabSz="914400" eaLnBrk="1" fontAlgn="auto" hangingPunct="1">
              <a:spcBef>
                <a:spcPts val="600"/>
              </a:spcBef>
              <a:spcAft>
                <a:spcPts val="0"/>
              </a:spcAft>
              <a:buClr>
                <a:srgbClr val="4F81BD"/>
              </a:buClr>
              <a:buSzPct val="120000"/>
              <a:buFont typeface="Wingdings 3" pitchFamily="18" charset="2"/>
              <a:buNone/>
              <a:defRPr/>
            </a:pPr>
            <a:r>
              <a:rPr lang="sr-Latn-RS" sz="1800" dirty="0">
                <a:solidFill>
                  <a:prstClr val="black"/>
                </a:solidFill>
                <a:latin typeface="Calibri"/>
                <a:cs typeface="Calibri" pitchFamily="34" charset="0"/>
              </a:rPr>
              <a:t>     - Nabavka novog asortimana – trajna obrtna sredstva</a:t>
            </a:r>
          </a:p>
          <a:p>
            <a:pPr marL="0" indent="0" algn="just" defTabSz="914400" eaLnBrk="1" fontAlgn="auto" hangingPunct="1">
              <a:spcBef>
                <a:spcPts val="600"/>
              </a:spcBef>
              <a:spcAft>
                <a:spcPts val="0"/>
              </a:spcAft>
              <a:buClr>
                <a:srgbClr val="4F81BD"/>
              </a:buClr>
              <a:buSzPct val="120000"/>
              <a:buFont typeface="Wingdings 3" pitchFamily="18" charset="2"/>
              <a:buNone/>
              <a:defRPr/>
            </a:pPr>
            <a:r>
              <a:rPr lang="sr-Latn-RS" sz="1800" dirty="0">
                <a:solidFill>
                  <a:prstClr val="black"/>
                </a:solidFill>
                <a:latin typeface="Calibri"/>
                <a:cs typeface="Calibri" pitchFamily="34" charset="0"/>
              </a:rPr>
              <a:t>Kreditni analitičar treba da analizira </a:t>
            </a:r>
            <a:r>
              <a:rPr lang="sr-Latn-RS" sz="1800" b="1" i="1" dirty="0">
                <a:solidFill>
                  <a:prstClr val="black"/>
                </a:solidFill>
                <a:latin typeface="Calibri"/>
                <a:cs typeface="Calibri" pitchFamily="34" charset="0"/>
              </a:rPr>
              <a:t>razloge</a:t>
            </a:r>
            <a:r>
              <a:rPr lang="sr-Latn-RS" sz="1800" dirty="0">
                <a:solidFill>
                  <a:prstClr val="black"/>
                </a:solidFill>
                <a:latin typeface="Calibri"/>
                <a:cs typeface="Calibri" pitchFamily="34" charset="0"/>
              </a:rPr>
              <a:t> zbog kojih preduzeću trenutno nedostaju likvidna sredstva i zbog čega mu je dakle potrebno </a:t>
            </a:r>
            <a:r>
              <a:rPr lang="sr-Latn-RS" sz="1800" b="1" i="1" dirty="0">
                <a:solidFill>
                  <a:prstClr val="black"/>
                </a:solidFill>
                <a:latin typeface="Calibri"/>
                <a:cs typeface="Calibri" pitchFamily="34" charset="0"/>
              </a:rPr>
              <a:t>eksterno finansiranje</a:t>
            </a:r>
            <a:r>
              <a:rPr lang="sr-Latn-RS" sz="2000" dirty="0">
                <a:solidFill>
                  <a:prstClr val="black"/>
                </a:solidFill>
                <a:latin typeface="Calibri"/>
                <a:cs typeface="Calibri" pitchFamily="34" charset="0"/>
              </a:rPr>
              <a:t>. </a:t>
            </a:r>
          </a:p>
          <a:p>
            <a:pPr>
              <a:defRPr/>
            </a:pPr>
            <a:endParaRPr lang="sr-Latn-RS" dirty="0"/>
          </a:p>
        </p:txBody>
      </p:sp>
    </p:spTree>
    <p:extLst>
      <p:ext uri="{BB962C8B-B14F-4D97-AF65-F5344CB8AC3E}">
        <p14:creationId xmlns:p14="http://schemas.microsoft.com/office/powerpoint/2010/main" val="3661795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51041" y="1162972"/>
            <a:ext cx="8422935" cy="1105234"/>
          </a:xfrm>
        </p:spPr>
        <p:txBody>
          <a:bodyPr/>
          <a:lstStyle/>
          <a:p>
            <a:r>
              <a:rPr lang="en-US" dirty="0" err="1" smtClean="0"/>
              <a:t>Finansiranje</a:t>
            </a:r>
            <a:r>
              <a:rPr lang="en-US" dirty="0" smtClean="0"/>
              <a:t> </a:t>
            </a:r>
            <a:r>
              <a:rPr lang="en-US" dirty="0" err="1" smtClean="0"/>
              <a:t>obrtnih</a:t>
            </a:r>
            <a:r>
              <a:rPr lang="en-US" dirty="0" smtClean="0"/>
              <a:t> </a:t>
            </a:r>
            <a:r>
              <a:rPr lang="en-US" dirty="0" err="1" smtClean="0"/>
              <a:t>sredstava</a:t>
            </a:r>
            <a:endParaRPr lang="en-US" dirty="0" smtClean="0"/>
          </a:p>
        </p:txBody>
      </p:sp>
      <p:sp>
        <p:nvSpPr>
          <p:cNvPr id="58371" name="Content Placeholder 2"/>
          <p:cNvSpPr>
            <a:spLocks noGrp="1"/>
          </p:cNvSpPr>
          <p:nvPr>
            <p:ph idx="1"/>
          </p:nvPr>
        </p:nvSpPr>
        <p:spPr>
          <a:xfrm>
            <a:off x="651042" y="2245111"/>
            <a:ext cx="8469772" cy="3767695"/>
          </a:xfrm>
        </p:spPr>
        <p:txBody>
          <a:bodyPr/>
          <a:lstStyle/>
          <a:p>
            <a:pPr marL="0" indent="0" algn="just" defTabSz="914400" eaLnBrk="1" hangingPunct="1">
              <a:spcBef>
                <a:spcPts val="600"/>
              </a:spcBef>
              <a:buClr>
                <a:srgbClr val="4F81BD"/>
              </a:buClr>
              <a:buSzPct val="120000"/>
              <a:buFont typeface="Wingdings 3" pitchFamily="18" charset="2"/>
              <a:buNone/>
            </a:pPr>
            <a:r>
              <a:rPr lang="sr-Latn-CS" sz="1800" u="sng" smtClean="0">
                <a:solidFill>
                  <a:srgbClr val="002060"/>
                </a:solidFill>
                <a:latin typeface="Calibri" pitchFamily="34" charset="0"/>
                <a:cs typeface="Calibri" pitchFamily="34" charset="0"/>
              </a:rPr>
              <a:t>1. Zahtev za eksternim finansiranjem usled </a:t>
            </a:r>
            <a:r>
              <a:rPr lang="sr-Latn-CS" sz="1800" b="1" i="1" u="sng" smtClean="0">
                <a:solidFill>
                  <a:srgbClr val="002060"/>
                </a:solidFill>
                <a:latin typeface="Calibri" pitchFamily="34" charset="0"/>
                <a:cs typeface="Calibri" pitchFamily="34" charset="0"/>
              </a:rPr>
              <a:t>kratkoročnog jaza likvidnosti</a:t>
            </a:r>
          </a:p>
          <a:p>
            <a:pPr marL="0" indent="0" algn="just" defTabSz="914400" eaLnBrk="1" hangingPunct="1">
              <a:spcBef>
                <a:spcPts val="600"/>
              </a:spcBef>
              <a:buClr>
                <a:srgbClr val="4F81BD"/>
              </a:buClr>
              <a:buSzPct val="120000"/>
              <a:buFont typeface="Wingdings 3" pitchFamily="18" charset="2"/>
              <a:buNone/>
            </a:pPr>
            <a:endParaRPr lang="en-US" sz="1800" u="sng" smtClean="0">
              <a:solidFill>
                <a:srgbClr val="002060"/>
              </a:solidFill>
              <a:latin typeface="Calibri" pitchFamily="34" charset="0"/>
              <a:cs typeface="Calibri" pitchFamily="34" charset="0"/>
            </a:endParaRPr>
          </a:p>
          <a:p>
            <a:pPr marL="0" indent="0" defTabSz="914400" eaLnBrk="1" hangingPunct="1">
              <a:spcBef>
                <a:spcPts val="600"/>
              </a:spcBef>
              <a:buClr>
                <a:srgbClr val="4F81BD"/>
              </a:buClr>
              <a:buSzPct val="120000"/>
              <a:buFont typeface="Arial" pitchFamily="34" charset="0"/>
              <a:buChar char="•"/>
            </a:pPr>
            <a:r>
              <a:rPr lang="sr-Latn-CS" sz="1800" smtClean="0">
                <a:solidFill>
                  <a:srgbClr val="000000"/>
                </a:solidFill>
                <a:latin typeface="Calibri" pitchFamily="34" charset="0"/>
                <a:cs typeface="Calibri" pitchFamily="34" charset="0"/>
              </a:rPr>
              <a:t>Neusklađenost između obrta potraživanja od kupaca i obrta obaveza prema dobavljačima;</a:t>
            </a:r>
            <a:endParaRPr lang="en-US" sz="1800" smtClean="0">
              <a:solidFill>
                <a:srgbClr val="000000"/>
              </a:solidFill>
              <a:latin typeface="Calibri" pitchFamily="34" charset="0"/>
              <a:cs typeface="Calibri" pitchFamily="34" charset="0"/>
            </a:endParaRPr>
          </a:p>
          <a:p>
            <a:pPr marL="0" indent="0" defTabSz="914400" eaLnBrk="1" hangingPunct="1">
              <a:spcBef>
                <a:spcPts val="600"/>
              </a:spcBef>
              <a:buClr>
                <a:srgbClr val="4F81BD"/>
              </a:buClr>
              <a:buSzPct val="120000"/>
              <a:buFont typeface="Arial" pitchFamily="34" charset="0"/>
              <a:buChar char="•"/>
            </a:pPr>
            <a:r>
              <a:rPr lang="sr-Latn-CS" sz="1800" smtClean="0">
                <a:solidFill>
                  <a:srgbClr val="000000"/>
                </a:solidFill>
                <a:latin typeface="Calibri" pitchFamily="34" charset="0"/>
                <a:cs typeface="Calibri" pitchFamily="34" charset="0"/>
              </a:rPr>
              <a:t>Veoma nizak obrt  zaliha i nekurentne ,,gvozdene“ zalihe;</a:t>
            </a:r>
            <a:endParaRPr lang="en-US" sz="1800" smtClean="0">
              <a:solidFill>
                <a:srgbClr val="000000"/>
              </a:solidFill>
              <a:latin typeface="Calibri" pitchFamily="34" charset="0"/>
              <a:cs typeface="Calibri" pitchFamily="34" charset="0"/>
            </a:endParaRPr>
          </a:p>
          <a:p>
            <a:pPr marL="0" indent="0" defTabSz="914400" eaLnBrk="1" hangingPunct="1">
              <a:spcBef>
                <a:spcPts val="600"/>
              </a:spcBef>
              <a:buClr>
                <a:srgbClr val="4F81BD"/>
              </a:buClr>
              <a:buSzPct val="120000"/>
              <a:buFont typeface="Arial" pitchFamily="34" charset="0"/>
              <a:buChar char="•"/>
            </a:pPr>
            <a:r>
              <a:rPr lang="sr-Latn-CS" sz="1800" smtClean="0">
                <a:solidFill>
                  <a:srgbClr val="000000"/>
                </a:solidFill>
                <a:latin typeface="Calibri" pitchFamily="34" charset="0"/>
                <a:cs typeface="Calibri" pitchFamily="34" charset="0"/>
              </a:rPr>
              <a:t>Promena dobavljačeve politike koja stvara potrebu za avansnim plaćanjem;</a:t>
            </a:r>
            <a:endParaRPr lang="en-US" sz="1800" smtClean="0">
              <a:solidFill>
                <a:srgbClr val="000000"/>
              </a:solidFill>
              <a:latin typeface="Calibri" pitchFamily="34" charset="0"/>
              <a:cs typeface="Calibri" pitchFamily="34" charset="0"/>
            </a:endParaRPr>
          </a:p>
          <a:p>
            <a:pPr marL="0" indent="0" defTabSz="914400" eaLnBrk="1" hangingPunct="1">
              <a:spcBef>
                <a:spcPts val="600"/>
              </a:spcBef>
              <a:buClr>
                <a:srgbClr val="4F81BD"/>
              </a:buClr>
              <a:buSzPct val="120000"/>
              <a:buFont typeface="Arial" pitchFamily="34" charset="0"/>
              <a:buChar char="•"/>
            </a:pPr>
            <a:r>
              <a:rPr lang="sr-Latn-CS" sz="1800" smtClean="0">
                <a:solidFill>
                  <a:srgbClr val="000000"/>
                </a:solidFill>
                <a:latin typeface="Calibri" pitchFamily="34" charset="0"/>
                <a:cs typeface="Calibri" pitchFamily="34" charset="0"/>
              </a:rPr>
              <a:t>Kašnjenja u naplati potraživanja;</a:t>
            </a:r>
            <a:endParaRPr lang="en-US" sz="1800" smtClean="0">
              <a:solidFill>
                <a:srgbClr val="000000"/>
              </a:solidFill>
              <a:latin typeface="Calibri" pitchFamily="34" charset="0"/>
              <a:cs typeface="Calibri" pitchFamily="34" charset="0"/>
            </a:endParaRPr>
          </a:p>
          <a:p>
            <a:pPr marL="0" indent="0" defTabSz="914400" eaLnBrk="1" hangingPunct="1">
              <a:spcBef>
                <a:spcPts val="600"/>
              </a:spcBef>
              <a:buClr>
                <a:srgbClr val="4F81BD"/>
              </a:buClr>
              <a:buSzPct val="120000"/>
              <a:buFont typeface="Arial" pitchFamily="34" charset="0"/>
              <a:buChar char="•"/>
            </a:pPr>
            <a:r>
              <a:rPr lang="sr-Latn-CS" sz="1800" smtClean="0">
                <a:solidFill>
                  <a:srgbClr val="000000"/>
                </a:solidFill>
                <a:latin typeface="Calibri" pitchFamily="34" charset="0"/>
                <a:cs typeface="Calibri" pitchFamily="34" charset="0"/>
              </a:rPr>
              <a:t>Sezonalnost.</a:t>
            </a:r>
            <a:endParaRPr lang="en-US" sz="1800" smtClean="0">
              <a:solidFill>
                <a:srgbClr val="000000"/>
              </a:solidFill>
              <a:latin typeface="Calibri" pitchFamily="34" charset="0"/>
              <a:cs typeface="Calibri" pitchFamily="34" charset="0"/>
            </a:endParaRPr>
          </a:p>
          <a:p>
            <a:pPr marL="0" indent="0" algn="just" defTabSz="914400" eaLnBrk="1" hangingPunct="1">
              <a:spcBef>
                <a:spcPts val="600"/>
              </a:spcBef>
              <a:buClr>
                <a:srgbClr val="4F81BD"/>
              </a:buClr>
              <a:buSzPct val="120000"/>
              <a:buFont typeface="Wingdings" pitchFamily="2" charset="2"/>
              <a:buChar char="Ø"/>
            </a:pPr>
            <a:endParaRPr lang="en-US" sz="2000" smtClean="0">
              <a:solidFill>
                <a:srgbClr val="002060"/>
              </a:solidFill>
              <a:latin typeface="Calibri" pitchFamily="34" charset="0"/>
              <a:cs typeface="Calibri" pitchFamily="34" charset="0"/>
            </a:endParaRPr>
          </a:p>
          <a:p>
            <a:pPr marL="0" indent="0" defTabSz="914400"/>
            <a:endParaRPr lang="en-US" smtClean="0"/>
          </a:p>
        </p:txBody>
      </p:sp>
    </p:spTree>
    <p:extLst>
      <p:ext uri="{BB962C8B-B14F-4D97-AF65-F5344CB8AC3E}">
        <p14:creationId xmlns:p14="http://schemas.microsoft.com/office/powerpoint/2010/main" val="290906602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1041" y="1162972"/>
            <a:ext cx="8422935" cy="1105234"/>
          </a:xfrm>
        </p:spPr>
        <p:txBody>
          <a:bodyPr/>
          <a:lstStyle/>
          <a:p>
            <a:r>
              <a:rPr lang="en-US" dirty="0" err="1" smtClean="0"/>
              <a:t>Finansiranje</a:t>
            </a:r>
            <a:r>
              <a:rPr lang="en-US" dirty="0" smtClean="0"/>
              <a:t> </a:t>
            </a:r>
            <a:r>
              <a:rPr lang="en-US" dirty="0" err="1" smtClean="0"/>
              <a:t>obrtnih</a:t>
            </a:r>
            <a:r>
              <a:rPr lang="en-US" dirty="0" smtClean="0"/>
              <a:t> </a:t>
            </a:r>
            <a:r>
              <a:rPr lang="en-US" dirty="0" err="1" smtClean="0"/>
              <a:t>sredstava</a:t>
            </a:r>
            <a:endParaRPr lang="en-US" dirty="0" smtClean="0"/>
          </a:p>
        </p:txBody>
      </p:sp>
      <p:sp>
        <p:nvSpPr>
          <p:cNvPr id="59395" name="Content Placeholder 2"/>
          <p:cNvSpPr>
            <a:spLocks noGrp="1"/>
          </p:cNvSpPr>
          <p:nvPr>
            <p:ph idx="1"/>
          </p:nvPr>
        </p:nvSpPr>
        <p:spPr>
          <a:xfrm>
            <a:off x="651042" y="2245111"/>
            <a:ext cx="8469772" cy="3767695"/>
          </a:xfrm>
        </p:spPr>
        <p:txBody>
          <a:bodyPr/>
          <a:lstStyle/>
          <a:p>
            <a:pPr marL="0" indent="0" algn="just" defTabSz="914400" eaLnBrk="1" hangingPunct="1">
              <a:spcBef>
                <a:spcPts val="600"/>
              </a:spcBef>
              <a:buClr>
                <a:srgbClr val="4F81BD"/>
              </a:buClr>
              <a:buSzPct val="120000"/>
              <a:buFont typeface="Wingdings 3" pitchFamily="18" charset="2"/>
              <a:buNone/>
            </a:pPr>
            <a:r>
              <a:rPr lang="en-US" sz="1800" u="sng" smtClean="0">
                <a:solidFill>
                  <a:srgbClr val="002060"/>
                </a:solidFill>
                <a:latin typeface="Calibri" pitchFamily="34" charset="0"/>
                <a:cs typeface="Calibri" pitchFamily="34" charset="0"/>
              </a:rPr>
              <a:t>2. </a:t>
            </a:r>
            <a:r>
              <a:rPr lang="sr-Latn-CS" sz="1800" u="sng" smtClean="0">
                <a:solidFill>
                  <a:srgbClr val="002060"/>
                </a:solidFill>
                <a:latin typeface="Calibri" pitchFamily="34" charset="0"/>
                <a:cs typeface="Calibri" pitchFamily="34" charset="0"/>
              </a:rPr>
              <a:t>Zahtev za eksternim finansiranjem usled </a:t>
            </a:r>
            <a:r>
              <a:rPr lang="sr-Latn-CS" sz="1800" b="1" i="1" u="sng" smtClean="0">
                <a:solidFill>
                  <a:srgbClr val="002060"/>
                </a:solidFill>
                <a:latin typeface="Calibri" pitchFamily="34" charset="0"/>
                <a:cs typeface="Calibri" pitchFamily="34" charset="0"/>
              </a:rPr>
              <a:t>planova za širenje poslovanja</a:t>
            </a:r>
            <a:endParaRPr lang="en-US" sz="1800" i="1" u="sng" smtClean="0">
              <a:solidFill>
                <a:srgbClr val="002060"/>
              </a:solidFill>
              <a:latin typeface="Calibri" pitchFamily="34" charset="0"/>
              <a:cs typeface="Calibri" pitchFamily="34" charset="0"/>
            </a:endParaRPr>
          </a:p>
          <a:p>
            <a:pPr marL="0" indent="0" defTabSz="914400" eaLnBrk="1" hangingPunct="1">
              <a:spcBef>
                <a:spcPts val="600"/>
              </a:spcBef>
              <a:buClr>
                <a:srgbClr val="4F81BD"/>
              </a:buClr>
              <a:buSzPct val="120000"/>
              <a:buFont typeface="Arial" pitchFamily="34" charset="0"/>
              <a:buChar char="•"/>
            </a:pPr>
            <a:r>
              <a:rPr lang="sr-Latn-CS" sz="1800" smtClean="0">
                <a:solidFill>
                  <a:srgbClr val="000000"/>
                </a:solidFill>
                <a:latin typeface="Calibri" pitchFamily="34" charset="0"/>
                <a:cs typeface="Calibri" pitchFamily="34" charset="0"/>
              </a:rPr>
              <a:t>Otvaranjem novih prodajnih mesta;</a:t>
            </a:r>
            <a:endParaRPr lang="en-US" sz="1800" smtClean="0">
              <a:solidFill>
                <a:srgbClr val="000000"/>
              </a:solidFill>
              <a:latin typeface="Calibri" pitchFamily="34" charset="0"/>
              <a:cs typeface="Calibri" pitchFamily="34" charset="0"/>
            </a:endParaRPr>
          </a:p>
          <a:p>
            <a:pPr marL="0" indent="0" defTabSz="914400" eaLnBrk="1" hangingPunct="1">
              <a:spcBef>
                <a:spcPts val="600"/>
              </a:spcBef>
              <a:buClr>
                <a:srgbClr val="4F81BD"/>
              </a:buClr>
              <a:buSzPct val="120000"/>
              <a:buFont typeface="Arial" pitchFamily="34" charset="0"/>
              <a:buChar char="•"/>
            </a:pPr>
            <a:r>
              <a:rPr lang="sr-Latn-CS" sz="1800" smtClean="0">
                <a:solidFill>
                  <a:srgbClr val="000000"/>
                </a:solidFill>
                <a:latin typeface="Calibri" pitchFamily="34" charset="0"/>
                <a:cs typeface="Calibri" pitchFamily="34" charset="0"/>
              </a:rPr>
              <a:t>Uvođenjem novih proizvodnih linija;</a:t>
            </a:r>
            <a:endParaRPr lang="en-US" sz="1800" smtClean="0">
              <a:solidFill>
                <a:srgbClr val="000000"/>
              </a:solidFill>
              <a:latin typeface="Calibri" pitchFamily="34" charset="0"/>
              <a:cs typeface="Calibri" pitchFamily="34" charset="0"/>
            </a:endParaRPr>
          </a:p>
          <a:p>
            <a:pPr marL="0" indent="0" defTabSz="914400" eaLnBrk="1" hangingPunct="1">
              <a:spcBef>
                <a:spcPts val="600"/>
              </a:spcBef>
              <a:buClr>
                <a:srgbClr val="4F81BD"/>
              </a:buClr>
              <a:buSzPct val="120000"/>
              <a:buFont typeface="Arial" pitchFamily="34" charset="0"/>
              <a:buChar char="•"/>
            </a:pPr>
            <a:r>
              <a:rPr lang="sr-Latn-CS" sz="1800" smtClean="0">
                <a:solidFill>
                  <a:srgbClr val="000000"/>
                </a:solidFill>
                <a:latin typeface="Calibri" pitchFamily="34" charset="0"/>
                <a:cs typeface="Calibri" pitchFamily="34" charset="0"/>
              </a:rPr>
              <a:t>Kupovinom od novih dobavljača.</a:t>
            </a:r>
            <a:endParaRPr lang="en-US" sz="1800" smtClean="0">
              <a:solidFill>
                <a:srgbClr val="000000"/>
              </a:solidFill>
              <a:latin typeface="Calibri" pitchFamily="34" charset="0"/>
              <a:cs typeface="Calibri" pitchFamily="34" charset="0"/>
            </a:endParaRPr>
          </a:p>
          <a:p>
            <a:pPr marL="0" indent="0" algn="just" defTabSz="914400" eaLnBrk="1" hangingPunct="1">
              <a:spcBef>
                <a:spcPts val="600"/>
              </a:spcBef>
              <a:buClr>
                <a:srgbClr val="4F81BD"/>
              </a:buClr>
              <a:buSzPct val="120000"/>
              <a:buFont typeface="Wingdings" pitchFamily="2" charset="2"/>
              <a:buChar char="Ø"/>
            </a:pPr>
            <a:endParaRPr lang="en-US" sz="1800" smtClean="0">
              <a:solidFill>
                <a:srgbClr val="000000"/>
              </a:solidFill>
              <a:latin typeface="Calibri" pitchFamily="34" charset="0"/>
              <a:cs typeface="Calibri" pitchFamily="34" charset="0"/>
            </a:endParaRPr>
          </a:p>
          <a:p>
            <a:pPr marL="0" indent="0" algn="just" defTabSz="914400" eaLnBrk="1" hangingPunct="1">
              <a:spcBef>
                <a:spcPts val="6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Otvaranje novih prodajnih mesta pruža klijentu šansu da poveća prihod i ojača svoju poziciju na tržištu. Za ovakav tip poslovnog plana je važna analiza lokacije, sadržaja, konkurencije i potencijalnih novih klijenata. Obrtna sredstva koja se finansiraju služe kao </a:t>
            </a:r>
            <a:r>
              <a:rPr lang="en-US" sz="1800" b="1" i="1" smtClean="0">
                <a:solidFill>
                  <a:srgbClr val="000000"/>
                </a:solidFill>
                <a:latin typeface="Calibri" pitchFamily="34" charset="0"/>
                <a:cs typeface="Calibri" pitchFamily="34" charset="0"/>
              </a:rPr>
              <a:t>stalna obrtna sredstva</a:t>
            </a:r>
            <a:r>
              <a:rPr lang="en-US" sz="1800" smtClean="0">
                <a:solidFill>
                  <a:srgbClr val="000000"/>
                </a:solidFill>
                <a:latin typeface="Calibri" pitchFamily="34" charset="0"/>
                <a:cs typeface="Calibri" pitchFamily="34" charset="0"/>
              </a:rPr>
              <a:t> i dospeće za ovakvu vrstu finansiranja može biti nešto duže, odnosno </a:t>
            </a:r>
            <a:r>
              <a:rPr lang="en-US" sz="1800" b="1" i="1" smtClean="0">
                <a:solidFill>
                  <a:srgbClr val="000000"/>
                </a:solidFill>
                <a:latin typeface="Calibri" pitchFamily="34" charset="0"/>
                <a:cs typeface="Calibri" pitchFamily="34" charset="0"/>
              </a:rPr>
              <a:t>do 36 meseci</a:t>
            </a:r>
            <a:r>
              <a:rPr lang="en-US" sz="1800" i="1" smtClean="0">
                <a:solidFill>
                  <a:srgbClr val="000000"/>
                </a:solidFill>
                <a:latin typeface="Calibri" pitchFamily="34" charset="0"/>
                <a:cs typeface="Calibri" pitchFamily="34" charset="0"/>
              </a:rPr>
              <a:t>.</a:t>
            </a:r>
          </a:p>
          <a:p>
            <a:pPr marL="0" indent="0" algn="just" defTabSz="914400" eaLnBrk="1" hangingPunct="1">
              <a:spcBef>
                <a:spcPts val="600"/>
              </a:spcBef>
              <a:buClr>
                <a:srgbClr val="4F81BD"/>
              </a:buClr>
              <a:buSzPct val="120000"/>
              <a:buFont typeface="Wingdings 3" pitchFamily="18" charset="2"/>
              <a:buNone/>
            </a:pPr>
            <a:endParaRPr lang="en-US" sz="2100" smtClean="0">
              <a:solidFill>
                <a:srgbClr val="002060"/>
              </a:solidFill>
              <a:latin typeface="Calibri" pitchFamily="34" charset="0"/>
              <a:cs typeface="Calibri" pitchFamily="34" charset="0"/>
            </a:endParaRPr>
          </a:p>
          <a:p>
            <a:pPr marL="0" indent="0" defTabSz="914400"/>
            <a:endParaRPr lang="en-US" smtClean="0"/>
          </a:p>
        </p:txBody>
      </p:sp>
    </p:spTree>
    <p:extLst>
      <p:ext uri="{BB962C8B-B14F-4D97-AF65-F5344CB8AC3E}">
        <p14:creationId xmlns:p14="http://schemas.microsoft.com/office/powerpoint/2010/main" val="18591036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0139" y="1092152"/>
            <a:ext cx="8454160" cy="1372471"/>
          </a:xfrm>
        </p:spPr>
        <p:txBody>
          <a:bodyPr/>
          <a:lstStyle/>
          <a:p>
            <a:pPr eaLnBrk="1" hangingPunct="1"/>
            <a:r>
              <a:rPr lang="en-US" dirty="0" smtClean="0"/>
              <a:t> </a:t>
            </a:r>
            <a:r>
              <a:rPr lang="en-US" dirty="0" err="1" smtClean="0"/>
              <a:t>Preduzetnik</a:t>
            </a:r>
            <a:endParaRPr lang="en-US" dirty="0" smtClean="0"/>
          </a:p>
        </p:txBody>
      </p:sp>
      <p:sp>
        <p:nvSpPr>
          <p:cNvPr id="8195" name="Content Placeholder 2"/>
          <p:cNvSpPr>
            <a:spLocks noGrp="1"/>
          </p:cNvSpPr>
          <p:nvPr>
            <p:ph idx="1"/>
          </p:nvPr>
        </p:nvSpPr>
        <p:spPr>
          <a:xfrm>
            <a:off x="666653" y="1801371"/>
            <a:ext cx="8454160" cy="4477025"/>
          </a:xfrm>
        </p:spPr>
        <p:txBody>
          <a:bodyPr/>
          <a:lstStyle/>
          <a:p>
            <a:pPr eaLnBrk="1" hangingPunct="1"/>
            <a:r>
              <a:rPr lang="en-US" sz="2000" dirty="0" err="1">
                <a:latin typeface="Calibri" pitchFamily="34" charset="0"/>
                <a:ea typeface="Calibri" pitchFamily="34" charset="0"/>
                <a:cs typeface="Calibri" pitchFamily="34" charset="0"/>
              </a:rPr>
              <a:t>Fizičko</a:t>
            </a:r>
            <a:r>
              <a:rPr lang="en-US" sz="2000" dirty="0">
                <a:latin typeface="Calibri" pitchFamily="34" charset="0"/>
                <a:ea typeface="Calibri" pitchFamily="34" charset="0"/>
                <a:cs typeface="Calibri" pitchFamily="34" charset="0"/>
              </a:rPr>
              <a:t> lice, </a:t>
            </a:r>
            <a:r>
              <a:rPr lang="en-US" sz="2000" dirty="0" err="1">
                <a:latin typeface="Calibri" pitchFamily="34" charset="0"/>
                <a:ea typeface="Calibri" pitchFamily="34" charset="0"/>
                <a:cs typeface="Calibri" pitchFamily="34" charset="0"/>
              </a:rPr>
              <a:t>registrovano</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kao</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privredni</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subjekt</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koje</a:t>
            </a:r>
            <a:r>
              <a:rPr lang="en-US" sz="2000" dirty="0">
                <a:latin typeface="Calibri" pitchFamily="34" charset="0"/>
                <a:ea typeface="Calibri" pitchFamily="34" charset="0"/>
                <a:cs typeface="Calibri" pitchFamily="34" charset="0"/>
              </a:rPr>
              <a:t> u </a:t>
            </a:r>
            <a:r>
              <a:rPr lang="en-US" sz="2000" dirty="0" err="1">
                <a:latin typeface="Calibri" pitchFamily="34" charset="0"/>
                <a:ea typeface="Calibri" pitchFamily="34" charset="0"/>
                <a:cs typeface="Calibri" pitchFamily="34" charset="0"/>
              </a:rPr>
              <a:t>vidu</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zanimanja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radi</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sticanja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dobiti</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obavlja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poslovnu</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delatnost</a:t>
            </a:r>
            <a:r>
              <a:rPr lang="en-US" sz="2000" dirty="0">
                <a:latin typeface="Calibri" pitchFamily="34" charset="0"/>
                <a:ea typeface="Calibri" pitchFamily="34" charset="0"/>
                <a:cs typeface="Calibri" pitchFamily="34" charset="0"/>
              </a:rPr>
              <a:t> </a:t>
            </a:r>
            <a:r>
              <a:rPr lang="pl-PL" sz="2000" dirty="0">
                <a:latin typeface="Calibri" pitchFamily="34" charset="0"/>
                <a:ea typeface="Calibri" pitchFamily="34" charset="0"/>
                <a:cs typeface="Calibri" pitchFamily="34" charset="0"/>
              </a:rPr>
              <a:t> i za obaveze odgovara celokupnom imovinom.</a:t>
            </a:r>
            <a:endParaRPr lang="en-US" sz="2000" dirty="0">
              <a:latin typeface="Calibri" pitchFamily="34" charset="0"/>
              <a:ea typeface="Calibri" pitchFamily="34" charset="0"/>
              <a:cs typeface="Calibri" pitchFamily="34" charset="0"/>
            </a:endParaRPr>
          </a:p>
          <a:p>
            <a:pPr eaLnBrk="1" hangingPunct="1"/>
            <a:endParaRPr lang="en-US" sz="2000" dirty="0">
              <a:latin typeface="Calibri" pitchFamily="34" charset="0"/>
              <a:cs typeface="Calibri" pitchFamily="34" charset="0"/>
            </a:endParaRPr>
          </a:p>
          <a:p>
            <a:pPr algn="just" eaLnBrk="1" hangingPunct="1"/>
            <a:r>
              <a:rPr lang="vi-VN" sz="2000" b="1" dirty="0">
                <a:latin typeface="Calibri" pitchFamily="34" charset="0"/>
                <a:ea typeface="Calibri" pitchFamily="34" charset="0"/>
                <a:cs typeface="Calibri" pitchFamily="34" charset="0"/>
              </a:rPr>
              <a:t>Osnovne karakteristike preduzetnika</a:t>
            </a:r>
            <a:r>
              <a:rPr lang="en-US" sz="2000" b="1" dirty="0">
                <a:latin typeface="Calibri" pitchFamily="34" charset="0"/>
                <a:ea typeface="Calibri" pitchFamily="34" charset="0"/>
                <a:cs typeface="Calibri" pitchFamily="34" charset="0"/>
              </a:rPr>
              <a:t>:</a:t>
            </a:r>
            <a:endParaRPr lang="vi-VN" sz="2000" b="1" dirty="0">
              <a:latin typeface="Calibri" pitchFamily="34" charset="0"/>
              <a:ea typeface="Calibri" pitchFamily="34" charset="0"/>
              <a:cs typeface="Calibri" pitchFamily="34" charset="0"/>
            </a:endParaRPr>
          </a:p>
          <a:p>
            <a:pPr algn="just" eaLnBrk="1" hangingPunct="1"/>
            <a:r>
              <a:rPr lang="vi-VN" sz="2000" dirty="0">
                <a:latin typeface="Calibri" pitchFamily="34" charset="0"/>
                <a:ea typeface="Calibri" pitchFamily="34" charset="0"/>
                <a:cs typeface="Calibri" pitchFamily="34" charset="0"/>
              </a:rPr>
              <a:t>preduzetni</a:t>
            </a:r>
            <a:r>
              <a:rPr lang="en-US" sz="2000" dirty="0">
                <a:latin typeface="Calibri" pitchFamily="34" charset="0"/>
                <a:ea typeface="Calibri" pitchFamily="34" charset="0"/>
                <a:cs typeface="Calibri" pitchFamily="34" charset="0"/>
              </a:rPr>
              <a:t>k</a:t>
            </a:r>
            <a:r>
              <a:rPr lang="vi-VN" sz="2000" dirty="0">
                <a:latin typeface="Calibri" pitchFamily="34" charset="0"/>
                <a:ea typeface="Calibri" pitchFamily="34" charset="0"/>
                <a:cs typeface="Calibri" pitchFamily="34" charset="0"/>
              </a:rPr>
              <a:t> može biti samo fizičko, a ne pravno lice. Jedno fizičko lice može biti preduzetn</a:t>
            </a:r>
            <a:r>
              <a:rPr lang="en-US" sz="2000" dirty="0" err="1">
                <a:latin typeface="Calibri" pitchFamily="34" charset="0"/>
                <a:ea typeface="Calibri" pitchFamily="34" charset="0"/>
                <a:cs typeface="Calibri" pitchFamily="34" charset="0"/>
              </a:rPr>
              <a:t>ik</a:t>
            </a:r>
            <a:r>
              <a:rPr lang="vi-VN" sz="2000" dirty="0">
                <a:latin typeface="Calibri" pitchFamily="34" charset="0"/>
                <a:ea typeface="Calibri" pitchFamily="34" charset="0"/>
                <a:cs typeface="Calibri" pitchFamily="34" charset="0"/>
              </a:rPr>
              <a:t> i u više organizovanih individualnih predu</a:t>
            </a:r>
            <a:r>
              <a:rPr lang="en-US" sz="2000" dirty="0" err="1">
                <a:latin typeface="Calibri" pitchFamily="34" charset="0"/>
                <a:ea typeface="Calibri" pitchFamily="34" charset="0"/>
                <a:cs typeface="Calibri" pitchFamily="34" charset="0"/>
              </a:rPr>
              <a:t>zeća</a:t>
            </a:r>
            <a:r>
              <a:rPr lang="en-US" sz="2000" dirty="0">
                <a:latin typeface="Calibri" pitchFamily="34" charset="0"/>
                <a:ea typeface="Calibri" pitchFamily="34" charset="0"/>
                <a:cs typeface="Calibri" pitchFamily="34" charset="0"/>
              </a:rPr>
              <a:t>,</a:t>
            </a:r>
            <a:endParaRPr lang="vi-VN" sz="2000" dirty="0">
              <a:latin typeface="Calibri" pitchFamily="34" charset="0"/>
              <a:ea typeface="Calibri" pitchFamily="34" charset="0"/>
              <a:cs typeface="Calibri" pitchFamily="34" charset="0"/>
            </a:endParaRPr>
          </a:p>
          <a:p>
            <a:pPr algn="just" eaLnBrk="1" hangingPunct="1"/>
            <a:r>
              <a:rPr lang="vi-VN" sz="2000" dirty="0">
                <a:latin typeface="Calibri" pitchFamily="34" charset="0"/>
                <a:ea typeface="Calibri" pitchFamily="34" charset="0"/>
                <a:cs typeface="Calibri" pitchFamily="34" charset="0"/>
              </a:rPr>
              <a:t>fizičko lice mora biti registrovano</a:t>
            </a:r>
            <a:r>
              <a:rPr lang="en-US" sz="2000" dirty="0">
                <a:latin typeface="Calibri" pitchFamily="34" charset="0"/>
                <a:ea typeface="Calibri" pitchFamily="34" charset="0"/>
                <a:cs typeface="Calibri" pitchFamily="34" charset="0"/>
              </a:rPr>
              <a:t> </a:t>
            </a:r>
            <a:r>
              <a:rPr lang="vi-VN" sz="2000" dirty="0">
                <a:latin typeface="Calibri" pitchFamily="34" charset="0"/>
                <a:ea typeface="Calibri" pitchFamily="34" charset="0"/>
                <a:cs typeface="Calibri" pitchFamily="34" charset="0"/>
              </a:rPr>
              <a:t>kao preduzetni</a:t>
            </a:r>
            <a:r>
              <a:rPr lang="en-US" sz="2000" dirty="0">
                <a:latin typeface="Calibri" pitchFamily="34" charset="0"/>
                <a:ea typeface="Calibri" pitchFamily="34" charset="0"/>
                <a:cs typeface="Calibri" pitchFamily="34" charset="0"/>
              </a:rPr>
              <a:t>k</a:t>
            </a:r>
            <a:r>
              <a:rPr lang="vi-VN" sz="2000" dirty="0">
                <a:latin typeface="Calibri" pitchFamily="34" charset="0"/>
                <a:ea typeface="Calibri" pitchFamily="34" charset="0"/>
                <a:cs typeface="Calibri" pitchFamily="34" charset="0"/>
              </a:rPr>
              <a:t>,</a:t>
            </a:r>
          </a:p>
          <a:p>
            <a:pPr algn="just" eaLnBrk="1" hangingPunct="1"/>
            <a:r>
              <a:rPr lang="vi-VN" sz="2000" dirty="0">
                <a:latin typeface="Calibri" pitchFamily="34" charset="0"/>
                <a:ea typeface="Calibri" pitchFamily="34" charset="0"/>
                <a:cs typeface="Calibri" pitchFamily="34" charset="0"/>
              </a:rPr>
              <a:t>preduzetni</a:t>
            </a:r>
            <a:r>
              <a:rPr lang="en-US" sz="2000" dirty="0">
                <a:latin typeface="Calibri" pitchFamily="34" charset="0"/>
                <a:ea typeface="Calibri" pitchFamily="34" charset="0"/>
                <a:cs typeface="Calibri" pitchFamily="34" charset="0"/>
              </a:rPr>
              <a:t>k</a:t>
            </a:r>
            <a:r>
              <a:rPr lang="vi-VN" sz="2000" dirty="0">
                <a:latin typeface="Calibri" pitchFamily="34" charset="0"/>
                <a:ea typeface="Calibri" pitchFamily="34" charset="0"/>
                <a:cs typeface="Calibri" pitchFamily="34" charset="0"/>
              </a:rPr>
              <a:t> obavlja delatnost radi sticanja dobiti i u vidu zanimanja,</a:t>
            </a:r>
          </a:p>
          <a:p>
            <a:pPr eaLnBrk="1" hangingPunct="1"/>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02497109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51041" y="1162972"/>
            <a:ext cx="8422935" cy="1105234"/>
          </a:xfrm>
        </p:spPr>
        <p:txBody>
          <a:bodyPr/>
          <a:lstStyle/>
          <a:p>
            <a:r>
              <a:rPr lang="en-US" dirty="0" err="1" smtClean="0"/>
              <a:t>Finansiranje</a:t>
            </a:r>
            <a:r>
              <a:rPr lang="en-US" dirty="0" smtClean="0"/>
              <a:t> </a:t>
            </a:r>
            <a:r>
              <a:rPr lang="en-US" dirty="0" err="1" smtClean="0"/>
              <a:t>osnovnih</a:t>
            </a:r>
            <a:r>
              <a:rPr lang="en-US" dirty="0" smtClean="0"/>
              <a:t> </a:t>
            </a:r>
            <a:r>
              <a:rPr lang="en-US" dirty="0" err="1" smtClean="0"/>
              <a:t>sredstava</a:t>
            </a:r>
            <a:endParaRPr lang="en-US" dirty="0" smtClean="0"/>
          </a:p>
        </p:txBody>
      </p:sp>
      <p:sp>
        <p:nvSpPr>
          <p:cNvPr id="60419" name="Content Placeholder 2"/>
          <p:cNvSpPr>
            <a:spLocks noGrp="1"/>
          </p:cNvSpPr>
          <p:nvPr>
            <p:ph idx="1"/>
          </p:nvPr>
        </p:nvSpPr>
        <p:spPr>
          <a:xfrm>
            <a:off x="651042" y="2147785"/>
            <a:ext cx="8469772" cy="3865022"/>
          </a:xfrm>
        </p:spPr>
        <p:txBody>
          <a:bodyPr/>
          <a:lstStyle/>
          <a:p>
            <a:pPr marL="0" indent="0" defTabSz="914400" eaLnBrk="1" hangingPunct="1">
              <a:spcBef>
                <a:spcPct val="0"/>
              </a:spcBef>
              <a:buClr>
                <a:srgbClr val="4F81BD"/>
              </a:buClr>
              <a:buSzPct val="120000"/>
              <a:buFont typeface="Wingdings 3" pitchFamily="18" charset="2"/>
              <a:buNone/>
            </a:pPr>
            <a:r>
              <a:rPr lang="sr-Latn-CS" sz="1800" smtClean="0">
                <a:solidFill>
                  <a:srgbClr val="002060"/>
                </a:solidFill>
                <a:latin typeface="Calibri" pitchFamily="34" charset="0"/>
                <a:cs typeface="Calibri" pitchFamily="34" charset="0"/>
              </a:rPr>
              <a:t>Postoje </a:t>
            </a:r>
            <a:r>
              <a:rPr lang="sr-Latn-CS" sz="1800" b="1" smtClean="0">
                <a:solidFill>
                  <a:srgbClr val="002060"/>
                </a:solidFill>
                <a:latin typeface="Calibri" pitchFamily="34" charset="0"/>
                <a:cs typeface="Calibri" pitchFamily="34" charset="0"/>
              </a:rPr>
              <a:t>dve vrste investicija</a:t>
            </a:r>
            <a:r>
              <a:rPr lang="sr-Latn-CS" sz="1800" smtClean="0">
                <a:solidFill>
                  <a:srgbClr val="002060"/>
                </a:solidFill>
                <a:latin typeface="Calibri" pitchFamily="34" charset="0"/>
                <a:cs typeface="Calibri" pitchFamily="34" charset="0"/>
              </a:rPr>
              <a:t>:</a:t>
            </a:r>
            <a:endParaRPr lang="en-US" sz="1800" smtClean="0">
              <a:solidFill>
                <a:srgbClr val="002060"/>
              </a:solidFill>
              <a:latin typeface="Calibri" pitchFamily="34" charset="0"/>
              <a:cs typeface="Calibri" pitchFamily="34" charset="0"/>
            </a:endParaRPr>
          </a:p>
          <a:p>
            <a:pPr marL="0" indent="0" defTabSz="914400" eaLnBrk="1" hangingPunct="1">
              <a:spcBef>
                <a:spcPct val="0"/>
              </a:spcBef>
              <a:buClr>
                <a:srgbClr val="4F81BD"/>
              </a:buClr>
              <a:buSzPct val="120000"/>
              <a:buFont typeface="Wingdings" pitchFamily="2" charset="2"/>
              <a:buChar char="q"/>
            </a:pPr>
            <a:endParaRPr lang="sr-Latn-CS" sz="1800" smtClean="0">
              <a:solidFill>
                <a:srgbClr val="002060"/>
              </a:solidFill>
              <a:latin typeface="Calibri" pitchFamily="34" charset="0"/>
              <a:cs typeface="Calibri" pitchFamily="34" charset="0"/>
            </a:endParaRPr>
          </a:p>
          <a:p>
            <a:pPr marL="0" indent="0" defTabSz="914400" eaLnBrk="1" hangingPunct="1">
              <a:spcBef>
                <a:spcPct val="0"/>
              </a:spcBef>
              <a:buClr>
                <a:srgbClr val="4F81BD"/>
              </a:buClr>
              <a:buSzPct val="120000"/>
              <a:buFont typeface="Wingdings" pitchFamily="2" charset="2"/>
              <a:buChar char="§"/>
            </a:pPr>
            <a:r>
              <a:rPr lang="sr-Latn-CS" sz="1800" u="sng" smtClean="0">
                <a:solidFill>
                  <a:srgbClr val="000000"/>
                </a:solidFill>
                <a:latin typeface="Calibri" pitchFamily="34" charset="0"/>
                <a:cs typeface="Calibri" pitchFamily="34" charset="0"/>
              </a:rPr>
              <a:t>Investicije koje imaju direktan efekat na </a:t>
            </a:r>
            <a:r>
              <a:rPr lang="sr-Latn-CS" sz="1800" b="1" u="sng" smtClean="0">
                <a:solidFill>
                  <a:srgbClr val="000000"/>
                </a:solidFill>
                <a:latin typeface="Calibri" pitchFamily="34" charset="0"/>
                <a:cs typeface="Calibri" pitchFamily="34" charset="0"/>
              </a:rPr>
              <a:t>povećanje prihoda</a:t>
            </a:r>
            <a:endParaRPr lang="sr-Latn-CS" sz="1800" u="sng" smtClean="0">
              <a:solidFill>
                <a:srgbClr val="000000"/>
              </a:solidFill>
              <a:latin typeface="Calibri" pitchFamily="34" charset="0"/>
              <a:cs typeface="Calibri" pitchFamily="34" charset="0"/>
            </a:endParaRPr>
          </a:p>
          <a:p>
            <a:pPr marL="0" indent="0" algn="just" defTabSz="914400" eaLnBrk="1" hangingPunct="1">
              <a:spcBef>
                <a:spcPct val="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(Povećanje proizvodnog kapaciteta omogućava da kompanija proizvodi nove proizvode ili           unapređuje verzije postojećih proizvoda, što takođe može da iziskuje povećanje prodajnih kapaciteta, otvaranje novih maloprodajnih objekata…)</a:t>
            </a:r>
          </a:p>
          <a:p>
            <a:pPr marL="0" indent="0" algn="just" defTabSz="914400" eaLnBrk="1" hangingPunct="1">
              <a:spcBef>
                <a:spcPct val="0"/>
              </a:spcBef>
              <a:buClr>
                <a:srgbClr val="4F81BD"/>
              </a:buClr>
              <a:buSzPct val="120000"/>
              <a:buFont typeface="Wingdings" pitchFamily="2" charset="2"/>
              <a:buChar char="§"/>
            </a:pPr>
            <a:endParaRPr lang="en-US" sz="1800" smtClean="0">
              <a:solidFill>
                <a:srgbClr val="000000"/>
              </a:solidFill>
              <a:latin typeface="Calibri" pitchFamily="34" charset="0"/>
              <a:cs typeface="Calibri" pitchFamily="34" charset="0"/>
            </a:endParaRPr>
          </a:p>
          <a:p>
            <a:pPr marL="0" indent="0" defTabSz="914400" eaLnBrk="1" hangingPunct="1">
              <a:spcBef>
                <a:spcPct val="0"/>
              </a:spcBef>
              <a:buClr>
                <a:srgbClr val="4F81BD"/>
              </a:buClr>
              <a:buSzPct val="120000"/>
              <a:buFont typeface="Wingdings" pitchFamily="2" charset="2"/>
              <a:buChar char="§"/>
            </a:pPr>
            <a:r>
              <a:rPr lang="sr-Latn-CS" sz="1800" u="sng" smtClean="0">
                <a:solidFill>
                  <a:srgbClr val="000000"/>
                </a:solidFill>
                <a:latin typeface="Calibri" pitchFamily="34" charset="0"/>
                <a:cs typeface="Calibri" pitchFamily="34" charset="0"/>
              </a:rPr>
              <a:t>Investicije koje </a:t>
            </a:r>
            <a:r>
              <a:rPr lang="sr-Latn-CS" sz="1800" b="1" u="sng" smtClean="0">
                <a:solidFill>
                  <a:srgbClr val="000000"/>
                </a:solidFill>
                <a:latin typeface="Calibri" pitchFamily="34" charset="0"/>
                <a:cs typeface="Calibri" pitchFamily="34" charset="0"/>
              </a:rPr>
              <a:t>smanjuju troškove</a:t>
            </a:r>
            <a:endParaRPr lang="sr-Latn-CS" sz="1800" u="sng" smtClean="0">
              <a:solidFill>
                <a:srgbClr val="000000"/>
              </a:solidFill>
              <a:latin typeface="Calibri" pitchFamily="34" charset="0"/>
              <a:cs typeface="Calibri" pitchFamily="34" charset="0"/>
            </a:endParaRPr>
          </a:p>
          <a:p>
            <a:pPr marL="0" indent="0" algn="just" defTabSz="914400" eaLnBrk="1" hangingPunct="1">
              <a:spcBef>
                <a:spcPct val="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(Ako je kompanija sposobna da proizvodi sopstvene glavne proizvodne inpute, to direktno umanjuje troškove ovih inputa. Takođe može da započne proizvodnju novog proizvoda čija je proizvodnja jeftinija, ili može da izgradi/kupi poslovne prostorije koje će eliminisati ili barem umanjiti troškove zakupa, ili može da kupi mašine čime će otkloniti tekuću potrebu plaćanja drugog preduzeća za obavljanje ovog dela proizvodnog procesa, smanjiti troškove radne snage itd.</a:t>
            </a:r>
            <a:endParaRPr lang="en-US" sz="1800" smtClean="0">
              <a:solidFill>
                <a:srgbClr val="000000"/>
              </a:solidFill>
              <a:latin typeface="Calibri" pitchFamily="34" charset="0"/>
              <a:cs typeface="Calibri" pitchFamily="34" charset="0"/>
            </a:endParaRPr>
          </a:p>
          <a:p>
            <a:pPr marL="0" indent="0" defTabSz="914400"/>
            <a:endParaRPr lang="en-US" smtClean="0"/>
          </a:p>
        </p:txBody>
      </p:sp>
    </p:spTree>
    <p:extLst>
      <p:ext uri="{BB962C8B-B14F-4D97-AF65-F5344CB8AC3E}">
        <p14:creationId xmlns:p14="http://schemas.microsoft.com/office/powerpoint/2010/main" val="36983216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51041" y="1162972"/>
            <a:ext cx="8422935" cy="1105234"/>
          </a:xfrm>
        </p:spPr>
        <p:txBody>
          <a:bodyPr/>
          <a:lstStyle/>
          <a:p>
            <a:r>
              <a:rPr lang="en-US" dirty="0" err="1" smtClean="0"/>
              <a:t>Finansiranje</a:t>
            </a:r>
            <a:r>
              <a:rPr lang="en-US" dirty="0" smtClean="0"/>
              <a:t> </a:t>
            </a:r>
            <a:r>
              <a:rPr lang="en-US" dirty="0" err="1" smtClean="0"/>
              <a:t>osnovnih</a:t>
            </a:r>
            <a:r>
              <a:rPr lang="en-US" dirty="0" smtClean="0"/>
              <a:t> </a:t>
            </a:r>
            <a:r>
              <a:rPr lang="en-US" dirty="0" err="1" smtClean="0"/>
              <a:t>sredstava</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0" indent="0" algn="just" defTabSz="914400" eaLnBrk="1" fontAlgn="auto" hangingPunct="1">
              <a:spcBef>
                <a:spcPts val="600"/>
              </a:spcBef>
              <a:spcAft>
                <a:spcPts val="0"/>
              </a:spcAft>
              <a:buClr>
                <a:srgbClr val="4F81BD"/>
              </a:buClr>
              <a:buSzPct val="120000"/>
              <a:buFont typeface="Wingdings 3" pitchFamily="18" charset="2"/>
              <a:buNone/>
              <a:defRPr/>
            </a:pPr>
            <a:r>
              <a:rPr lang="sr-Latn-RS" sz="1800" b="1" i="1" dirty="0">
                <a:solidFill>
                  <a:prstClr val="black"/>
                </a:solidFill>
                <a:latin typeface="Calibri"/>
                <a:cs typeface="Calibri" pitchFamily="34" charset="0"/>
              </a:rPr>
              <a:t>Prilikom analize</a:t>
            </a:r>
            <a:r>
              <a:rPr lang="sr-Latn-RS" sz="1800" i="1" dirty="0">
                <a:solidFill>
                  <a:prstClr val="black"/>
                </a:solidFill>
                <a:latin typeface="Calibri"/>
                <a:cs typeface="Calibri" pitchFamily="34" charset="0"/>
              </a:rPr>
              <a:t> </a:t>
            </a:r>
            <a:r>
              <a:rPr lang="sr-Latn-RS" sz="1800" b="1" i="1" dirty="0">
                <a:solidFill>
                  <a:prstClr val="black"/>
                </a:solidFill>
                <a:latin typeface="Calibri"/>
                <a:cs typeface="Calibri" pitchFamily="34" charset="0"/>
              </a:rPr>
              <a:t>investicionog plana /svrhe kredita</a:t>
            </a:r>
            <a:r>
              <a:rPr lang="sr-Latn-RS" sz="1800" dirty="0">
                <a:solidFill>
                  <a:prstClr val="black"/>
                </a:solidFill>
                <a:latin typeface="Calibri"/>
                <a:cs typeface="Calibri" pitchFamily="34" charset="0"/>
              </a:rPr>
              <a:t> neophodno je jasno preciziranje same svrhe kredita i projektne i finansijske konstrukcije same investicije: </a:t>
            </a:r>
          </a:p>
          <a:p>
            <a:pPr marL="0" indent="0" defTabSz="914400" eaLnBrk="1" fontAlgn="auto" hangingPunct="1">
              <a:spcBef>
                <a:spcPts val="600"/>
              </a:spcBef>
              <a:spcAft>
                <a:spcPts val="0"/>
              </a:spcAft>
              <a:buClr>
                <a:srgbClr val="4F81BD"/>
              </a:buClr>
              <a:buSzPct val="120000"/>
              <a:buFont typeface="Wingdings 3" pitchFamily="18" charset="2"/>
              <a:buNone/>
              <a:defRPr/>
            </a:pPr>
            <a:endParaRPr lang="sr-Latn-RS" sz="1800" dirty="0">
              <a:solidFill>
                <a:prstClr val="black"/>
              </a:solidFill>
              <a:latin typeface="Calibri"/>
              <a:cs typeface="Calibri" pitchFamily="34" charset="0"/>
            </a:endParaRPr>
          </a:p>
          <a:p>
            <a:pPr marL="241852" indent="-241852" algn="just" defTabSz="914400" eaLnBrk="1" fontAlgn="auto" hangingPunct="1">
              <a:spcBef>
                <a:spcPts val="600"/>
              </a:spcBef>
              <a:spcAft>
                <a:spcPts val="0"/>
              </a:spcAft>
              <a:buClr>
                <a:srgbClr val="4F81BD"/>
              </a:buClr>
              <a:buSzPct val="120000"/>
              <a:buFont typeface="Wingdings 3" pitchFamily="18" charset="2"/>
              <a:buBlip>
                <a:blip r:embed="rId2"/>
              </a:buBlip>
              <a:defRPr/>
            </a:pPr>
            <a:r>
              <a:rPr lang="sr-Latn-RS" sz="1800" dirty="0">
                <a:solidFill>
                  <a:prstClr val="black"/>
                </a:solidFill>
                <a:latin typeface="Calibri"/>
                <a:cs typeface="Calibri" pitchFamily="34" charset="0"/>
              </a:rPr>
              <a:t>kolika je ukupna </a:t>
            </a:r>
            <a:r>
              <a:rPr lang="sr-Latn-RS" sz="1800" b="1" dirty="0">
                <a:solidFill>
                  <a:prstClr val="black"/>
                </a:solidFill>
                <a:latin typeface="Calibri"/>
                <a:cs typeface="Calibri" pitchFamily="34" charset="0"/>
              </a:rPr>
              <a:t>vrednost</a:t>
            </a:r>
            <a:r>
              <a:rPr lang="sr-Latn-RS" sz="1800" dirty="0">
                <a:solidFill>
                  <a:prstClr val="black"/>
                </a:solidFill>
                <a:latin typeface="Calibri"/>
                <a:cs typeface="Calibri" pitchFamily="34" charset="0"/>
              </a:rPr>
              <a:t> nove investicije i na koji </a:t>
            </a:r>
            <a:r>
              <a:rPr lang="sr-Latn-RS" sz="1800" b="1" dirty="0">
                <a:solidFill>
                  <a:prstClr val="black"/>
                </a:solidFill>
                <a:latin typeface="Calibri"/>
                <a:cs typeface="Calibri" pitchFamily="34" charset="0"/>
              </a:rPr>
              <a:t>način</a:t>
            </a:r>
            <a:r>
              <a:rPr lang="sr-Latn-RS" sz="1800" dirty="0">
                <a:solidFill>
                  <a:prstClr val="black"/>
                </a:solidFill>
                <a:latin typeface="Calibri"/>
                <a:cs typeface="Calibri" pitchFamily="34" charset="0"/>
              </a:rPr>
              <a:t> će biti </a:t>
            </a:r>
            <a:r>
              <a:rPr lang="sr-Latn-RS" sz="1800" b="1" dirty="0">
                <a:solidFill>
                  <a:prstClr val="black"/>
                </a:solidFill>
                <a:latin typeface="Calibri"/>
                <a:cs typeface="Calibri" pitchFamily="34" charset="0"/>
              </a:rPr>
              <a:t>finansirana</a:t>
            </a:r>
            <a:r>
              <a:rPr lang="sr-Latn-RS" sz="1800" dirty="0">
                <a:solidFill>
                  <a:prstClr val="black"/>
                </a:solidFill>
                <a:latin typeface="Calibri"/>
                <a:cs typeface="Calibri" pitchFamily="34" charset="0"/>
              </a:rPr>
              <a:t> (kredit / klijentova sredstva/ostali izvori);</a:t>
            </a:r>
          </a:p>
          <a:p>
            <a:pPr marL="0" indent="0" algn="just" defTabSz="914400" eaLnBrk="1" fontAlgn="auto" hangingPunct="1">
              <a:spcBef>
                <a:spcPts val="600"/>
              </a:spcBef>
              <a:spcAft>
                <a:spcPts val="0"/>
              </a:spcAft>
              <a:buClr>
                <a:srgbClr val="4F81BD"/>
              </a:buClr>
              <a:buSzPct val="120000"/>
              <a:buFont typeface="Wingdings 3" pitchFamily="18" charset="2"/>
              <a:buNone/>
              <a:defRPr/>
            </a:pPr>
            <a:endParaRPr lang="sr-Latn-RS" sz="1800" dirty="0">
              <a:solidFill>
                <a:prstClr val="black"/>
              </a:solidFill>
              <a:latin typeface="Calibri"/>
              <a:cs typeface="Calibri" pitchFamily="34" charset="0"/>
            </a:endParaRPr>
          </a:p>
          <a:p>
            <a:pPr marL="241852" indent="-241852" algn="just" defTabSz="914400" eaLnBrk="1" fontAlgn="auto" hangingPunct="1">
              <a:spcBef>
                <a:spcPts val="600"/>
              </a:spcBef>
              <a:spcAft>
                <a:spcPts val="0"/>
              </a:spcAft>
              <a:buClr>
                <a:srgbClr val="4F81BD"/>
              </a:buClr>
              <a:buSzPct val="120000"/>
              <a:buFont typeface="Wingdings 3" pitchFamily="18" charset="2"/>
              <a:buBlip>
                <a:blip r:embed="rId2"/>
              </a:buBlip>
              <a:defRPr/>
            </a:pPr>
            <a:r>
              <a:rPr lang="sr-Latn-RS" sz="1800" dirty="0">
                <a:solidFill>
                  <a:prstClr val="black"/>
                </a:solidFill>
                <a:latin typeface="Calibri"/>
                <a:cs typeface="Calibri" pitchFamily="34" charset="0"/>
              </a:rPr>
              <a:t>da li je investicija </a:t>
            </a:r>
            <a:r>
              <a:rPr lang="sr-Latn-RS" sz="1800" b="1" dirty="0">
                <a:solidFill>
                  <a:prstClr val="black"/>
                </a:solidFill>
                <a:latin typeface="Calibri"/>
                <a:cs typeface="Calibri" pitchFamily="34" charset="0"/>
              </a:rPr>
              <a:t>ekonomski opravdana </a:t>
            </a:r>
            <a:r>
              <a:rPr lang="sr-Latn-RS" sz="1800" dirty="0">
                <a:solidFill>
                  <a:prstClr val="black"/>
                </a:solidFill>
                <a:latin typeface="Calibri"/>
                <a:cs typeface="Calibri" pitchFamily="34" charset="0"/>
              </a:rPr>
              <a:t>i u skladu sa </a:t>
            </a:r>
            <a:r>
              <a:rPr lang="sr-Latn-RS" sz="1800" b="1" dirty="0">
                <a:solidFill>
                  <a:prstClr val="black"/>
                </a:solidFill>
                <a:latin typeface="Calibri"/>
                <a:cs typeface="Calibri" pitchFamily="34" charset="0"/>
              </a:rPr>
              <a:t>kapacitetom</a:t>
            </a:r>
            <a:r>
              <a:rPr lang="sr-Latn-RS" sz="1800" dirty="0">
                <a:solidFill>
                  <a:prstClr val="black"/>
                </a:solidFill>
                <a:latin typeface="Calibri"/>
                <a:cs typeface="Calibri" pitchFamily="34" charset="0"/>
              </a:rPr>
              <a:t> samog klijenta (na primer, klijent može podržati investiciju od 10.000 EUR, a planira investiciju od 30.000 EUR);</a:t>
            </a:r>
          </a:p>
          <a:p>
            <a:pPr>
              <a:defRPr/>
            </a:pPr>
            <a:endParaRPr lang="sr-Latn-RS" dirty="0"/>
          </a:p>
        </p:txBody>
      </p:sp>
    </p:spTree>
    <p:extLst>
      <p:ext uri="{BB962C8B-B14F-4D97-AF65-F5344CB8AC3E}">
        <p14:creationId xmlns:p14="http://schemas.microsoft.com/office/powerpoint/2010/main" val="31260276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51041" y="1162972"/>
            <a:ext cx="8422935" cy="1105234"/>
          </a:xfrm>
        </p:spPr>
        <p:txBody>
          <a:bodyPr/>
          <a:lstStyle/>
          <a:p>
            <a:r>
              <a:rPr lang="en-US" dirty="0" err="1" smtClean="0"/>
              <a:t>Finansiranje</a:t>
            </a:r>
            <a:r>
              <a:rPr lang="en-US" dirty="0" smtClean="0"/>
              <a:t> </a:t>
            </a:r>
            <a:r>
              <a:rPr lang="en-US" dirty="0" err="1" smtClean="0"/>
              <a:t>osnovnih</a:t>
            </a:r>
            <a:r>
              <a:rPr lang="en-US" dirty="0" smtClean="0"/>
              <a:t> </a:t>
            </a:r>
            <a:r>
              <a:rPr lang="en-US" dirty="0" err="1" smtClean="0"/>
              <a:t>sredstava</a:t>
            </a:r>
            <a:endParaRPr lang="en-US" dirty="0" smtClean="0"/>
          </a:p>
        </p:txBody>
      </p:sp>
      <p:sp>
        <p:nvSpPr>
          <p:cNvPr id="62467" name="Content Placeholder 2"/>
          <p:cNvSpPr>
            <a:spLocks noGrp="1"/>
          </p:cNvSpPr>
          <p:nvPr>
            <p:ph idx="1"/>
          </p:nvPr>
        </p:nvSpPr>
        <p:spPr>
          <a:xfrm>
            <a:off x="651042" y="2245111"/>
            <a:ext cx="8469772" cy="3767695"/>
          </a:xfrm>
        </p:spPr>
        <p:txBody>
          <a:bodyPr/>
          <a:lstStyle/>
          <a:p>
            <a:pPr marL="0" indent="0" algn="just" defTabSz="914400" eaLnBrk="1" hangingPunct="1">
              <a:spcBef>
                <a:spcPts val="600"/>
              </a:spcBef>
              <a:buClr>
                <a:srgbClr val="4F81BD"/>
              </a:buClr>
              <a:buSzPct val="120000"/>
              <a:buFont typeface="Wingdings 3" pitchFamily="18" charset="2"/>
              <a:buBlip>
                <a:blip r:embed="rId2"/>
              </a:buBlip>
            </a:pPr>
            <a:r>
              <a:rPr lang="en-US" sz="1800" smtClean="0">
                <a:solidFill>
                  <a:srgbClr val="000000"/>
                </a:solidFill>
                <a:latin typeface="Calibri" pitchFamily="34" charset="0"/>
                <a:cs typeface="Calibri" pitchFamily="34" charset="0"/>
              </a:rPr>
              <a:t>da li će klijent imati </a:t>
            </a:r>
            <a:r>
              <a:rPr lang="en-US" sz="1800" b="1" smtClean="0">
                <a:solidFill>
                  <a:srgbClr val="000000"/>
                </a:solidFill>
                <a:latin typeface="Calibri" pitchFamily="34" charset="0"/>
                <a:cs typeface="Calibri" pitchFamily="34" charset="0"/>
              </a:rPr>
              <a:t>dodatnih troškova </a:t>
            </a:r>
            <a:r>
              <a:rPr lang="en-US" sz="1800" smtClean="0">
                <a:solidFill>
                  <a:srgbClr val="000000"/>
                </a:solidFill>
                <a:latin typeface="Calibri" pitchFamily="34" charset="0"/>
                <a:cs typeface="Calibri" pitchFamily="34" charset="0"/>
              </a:rPr>
              <a:t>i u kom obimu (na primer, ukoliko je u pitanju uvođenje nove mašine treba proceniti da li klijent ima obučenu radnu snagu za tu mašinu ili ne zato što je moguće da će imati dodatnih troškova po tom osnovu, da li je obezbedio prostor za tu mašinu ili će morati da rentira nov prostor i sl.);</a:t>
            </a:r>
          </a:p>
          <a:p>
            <a:pPr marL="0" indent="0" algn="just" defTabSz="914400" eaLnBrk="1" hangingPunct="1">
              <a:spcBef>
                <a:spcPts val="600"/>
              </a:spcBef>
              <a:buClr>
                <a:srgbClr val="4F81BD"/>
              </a:buClr>
              <a:buSzPct val="120000"/>
              <a:buFont typeface="Wingdings 3" pitchFamily="18" charset="2"/>
              <a:buNone/>
            </a:pPr>
            <a:endParaRPr lang="en-US" sz="1800" smtClean="0">
              <a:solidFill>
                <a:srgbClr val="000000"/>
              </a:solidFill>
              <a:latin typeface="Calibri" pitchFamily="34" charset="0"/>
              <a:cs typeface="Calibri" pitchFamily="34" charset="0"/>
            </a:endParaRPr>
          </a:p>
          <a:p>
            <a:pPr marL="0" indent="0" algn="just" defTabSz="914400" eaLnBrk="1" hangingPunct="1">
              <a:spcBef>
                <a:spcPts val="600"/>
              </a:spcBef>
              <a:buClr>
                <a:srgbClr val="4F81BD"/>
              </a:buClr>
              <a:buSzPct val="120000"/>
              <a:buFont typeface="Wingdings 3" pitchFamily="18" charset="2"/>
              <a:buBlip>
                <a:blip r:embed="rId2"/>
              </a:buBlip>
            </a:pPr>
            <a:r>
              <a:rPr lang="en-US" sz="1800" smtClean="0">
                <a:solidFill>
                  <a:srgbClr val="000000"/>
                </a:solidFill>
                <a:latin typeface="Calibri" pitchFamily="34" charset="0"/>
                <a:cs typeface="Calibri" pitchFamily="34" charset="0"/>
              </a:rPr>
              <a:t>koje će </a:t>
            </a:r>
            <a:r>
              <a:rPr lang="en-US" sz="1800" b="1" smtClean="0">
                <a:solidFill>
                  <a:srgbClr val="000000"/>
                </a:solidFill>
                <a:latin typeface="Calibri" pitchFamily="34" charset="0"/>
                <a:cs typeface="Calibri" pitchFamily="34" charset="0"/>
              </a:rPr>
              <a:t>efekte</a:t>
            </a:r>
            <a:r>
              <a:rPr lang="en-US" sz="1800" smtClean="0">
                <a:solidFill>
                  <a:srgbClr val="000000"/>
                </a:solidFill>
                <a:latin typeface="Calibri" pitchFamily="34" charset="0"/>
                <a:cs typeface="Calibri" pitchFamily="34" charset="0"/>
              </a:rPr>
              <a:t> klijent imati sa tom investicijom (na primer, ukoliko klijent ulaže u kupovinu nove mašine da li će se i kako to odraziti na njegove prihode, da li će se odraziti na smanjenje troškova); </a:t>
            </a:r>
          </a:p>
          <a:p>
            <a:pPr marL="0" indent="0" algn="just" defTabSz="914400" eaLnBrk="1" hangingPunct="1">
              <a:spcBef>
                <a:spcPts val="600"/>
              </a:spcBef>
              <a:buClr>
                <a:srgbClr val="4F81BD"/>
              </a:buClr>
              <a:buSzPct val="120000"/>
              <a:buFont typeface="Wingdings 3" pitchFamily="18" charset="2"/>
              <a:buNone/>
            </a:pPr>
            <a:endParaRPr lang="en-US" sz="1800" smtClean="0">
              <a:solidFill>
                <a:srgbClr val="000000"/>
              </a:solidFill>
              <a:latin typeface="Calibri" pitchFamily="34" charset="0"/>
              <a:cs typeface="Calibri" pitchFamily="34" charset="0"/>
            </a:endParaRPr>
          </a:p>
          <a:p>
            <a:pPr marL="0" indent="0" algn="just" defTabSz="914400" eaLnBrk="1" hangingPunct="1">
              <a:spcBef>
                <a:spcPts val="600"/>
              </a:spcBef>
              <a:buClr>
                <a:srgbClr val="4F81BD"/>
              </a:buClr>
              <a:buSzPct val="120000"/>
              <a:buFont typeface="Wingdings 3" pitchFamily="18" charset="2"/>
              <a:buBlip>
                <a:blip r:embed="rId2"/>
              </a:buBlip>
            </a:pPr>
            <a:r>
              <a:rPr lang="en-US" sz="1800" smtClean="0">
                <a:solidFill>
                  <a:srgbClr val="000000"/>
                </a:solidFill>
                <a:latin typeface="Calibri" pitchFamily="34" charset="0"/>
                <a:cs typeface="Calibri" pitchFamily="34" charset="0"/>
              </a:rPr>
              <a:t>da li će kupovina novih osnovnih sredstava zahtevati </a:t>
            </a:r>
            <a:r>
              <a:rPr lang="en-US" sz="1800" b="1" smtClean="0">
                <a:solidFill>
                  <a:srgbClr val="000000"/>
                </a:solidFill>
                <a:latin typeface="Calibri" pitchFamily="34" charset="0"/>
                <a:cs typeface="Calibri" pitchFamily="34" charset="0"/>
              </a:rPr>
              <a:t>dodatna obrtna sredstva </a:t>
            </a:r>
            <a:r>
              <a:rPr lang="en-US" sz="1800" smtClean="0">
                <a:solidFill>
                  <a:srgbClr val="000000"/>
                </a:solidFill>
                <a:latin typeface="Calibri" pitchFamily="34" charset="0"/>
                <a:cs typeface="Calibri" pitchFamily="34" charset="0"/>
              </a:rPr>
              <a:t>pa samim tim i dodatna sredstva finansiranja. </a:t>
            </a:r>
          </a:p>
          <a:p>
            <a:pPr marL="0" indent="0" defTabSz="914400"/>
            <a:endParaRPr lang="en-US" smtClean="0"/>
          </a:p>
        </p:txBody>
      </p:sp>
    </p:spTree>
    <p:extLst>
      <p:ext uri="{BB962C8B-B14F-4D97-AF65-F5344CB8AC3E}">
        <p14:creationId xmlns:p14="http://schemas.microsoft.com/office/powerpoint/2010/main" val="291585739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51041" y="1162972"/>
            <a:ext cx="8422935" cy="1105234"/>
          </a:xfrm>
        </p:spPr>
        <p:txBody>
          <a:bodyPr/>
          <a:lstStyle/>
          <a:p>
            <a:r>
              <a:rPr lang="en-US" dirty="0" err="1" smtClean="0"/>
              <a:t>Finansiranje</a:t>
            </a:r>
            <a:r>
              <a:rPr lang="en-US" dirty="0" smtClean="0"/>
              <a:t> </a:t>
            </a:r>
            <a:r>
              <a:rPr lang="en-US" dirty="0" err="1" smtClean="0"/>
              <a:t>osnovnih</a:t>
            </a:r>
            <a:r>
              <a:rPr lang="en-US" dirty="0" smtClean="0"/>
              <a:t> </a:t>
            </a:r>
            <a:r>
              <a:rPr lang="en-US" dirty="0" err="1" smtClean="0"/>
              <a:t>sredstava</a:t>
            </a:r>
            <a:endParaRPr lang="en-US" dirty="0" smtClean="0"/>
          </a:p>
        </p:txBody>
      </p:sp>
      <p:sp>
        <p:nvSpPr>
          <p:cNvPr id="63491" name="Content Placeholder 2"/>
          <p:cNvSpPr>
            <a:spLocks noGrp="1"/>
          </p:cNvSpPr>
          <p:nvPr>
            <p:ph idx="1"/>
          </p:nvPr>
        </p:nvSpPr>
        <p:spPr>
          <a:xfrm>
            <a:off x="651042" y="2245111"/>
            <a:ext cx="8469772" cy="3767695"/>
          </a:xfrm>
        </p:spPr>
        <p:txBody>
          <a:bodyPr/>
          <a:lstStyle/>
          <a:p>
            <a:pPr marL="0" indent="0" algn="just" defTabSz="914400" eaLnBrk="1" hangingPunct="1">
              <a:spcBef>
                <a:spcPts val="600"/>
              </a:spcBef>
              <a:buClr>
                <a:srgbClr val="4F81BD"/>
              </a:buClr>
              <a:buSzPct val="120000"/>
              <a:buFont typeface="Wingdings 3" pitchFamily="18" charset="2"/>
              <a:buNone/>
            </a:pPr>
            <a:r>
              <a:rPr lang="en-US" sz="1800" b="1" i="1" u="sng" smtClean="0">
                <a:solidFill>
                  <a:srgbClr val="002060"/>
                </a:solidFill>
                <a:latin typeface="Calibri" pitchFamily="34" charset="0"/>
                <a:cs typeface="Calibri" pitchFamily="34" charset="0"/>
              </a:rPr>
              <a:t>Period povraćaja investicije</a:t>
            </a:r>
            <a:endParaRPr lang="en-US" sz="1800" u="sng" smtClean="0">
              <a:solidFill>
                <a:srgbClr val="002060"/>
              </a:solidFill>
              <a:latin typeface="Calibri" pitchFamily="34" charset="0"/>
              <a:cs typeface="Calibri" pitchFamily="34" charset="0"/>
            </a:endParaRPr>
          </a:p>
          <a:p>
            <a:pPr marL="0" indent="0" defTabSz="914400" eaLnBrk="1" hangingPunct="1">
              <a:spcBef>
                <a:spcPts val="600"/>
              </a:spcBef>
              <a:buClr>
                <a:srgbClr val="4F81BD"/>
              </a:buClr>
              <a:buSzPct val="120000"/>
              <a:buFont typeface="Wingdings 3" pitchFamily="18" charset="2"/>
              <a:buNone/>
            </a:pPr>
            <a:endParaRPr lang="en-US" sz="1800" smtClean="0">
              <a:solidFill>
                <a:srgbClr val="002060"/>
              </a:solidFill>
              <a:latin typeface="Calibri" pitchFamily="34" charset="0"/>
              <a:cs typeface="Calibri" pitchFamily="34" charset="0"/>
            </a:endParaRPr>
          </a:p>
          <a:p>
            <a:pPr marL="0" indent="0" algn="just" defTabSz="914400" eaLnBrk="1" hangingPunct="1">
              <a:spcBef>
                <a:spcPts val="600"/>
              </a:spcBef>
              <a:buClr>
                <a:srgbClr val="4F81BD"/>
              </a:buClr>
              <a:buSzPct val="120000"/>
              <a:buFont typeface="Arial" pitchFamily="34" charset="0"/>
              <a:buChar char="•"/>
            </a:pPr>
            <a:r>
              <a:rPr lang="en-US" sz="1800" smtClean="0">
                <a:solidFill>
                  <a:srgbClr val="000000"/>
                </a:solidFill>
                <a:latin typeface="Calibri" pitchFamily="34" charset="0"/>
                <a:cs typeface="Calibri" pitchFamily="34" charset="0"/>
              </a:rPr>
              <a:t>Predstavlja vremenski period izražen u broju godina za koji će neto efekti stvoreni eksploatacijom investicije da otplate ukupno uložena sredstva.</a:t>
            </a:r>
          </a:p>
          <a:p>
            <a:pPr marL="0" indent="0" algn="just" defTabSz="914400" eaLnBrk="1" hangingPunct="1">
              <a:spcBef>
                <a:spcPts val="600"/>
              </a:spcBef>
              <a:buClr>
                <a:srgbClr val="4F81BD"/>
              </a:buClr>
              <a:buSzPct val="120000"/>
              <a:buFont typeface="Arial" pitchFamily="34" charset="0"/>
              <a:buChar char="•"/>
            </a:pPr>
            <a:r>
              <a:rPr lang="en-US" sz="1800" smtClean="0">
                <a:solidFill>
                  <a:srgbClr val="000000"/>
                </a:solidFill>
                <a:latin typeface="Calibri" pitchFamily="34" charset="0"/>
                <a:cs typeface="Calibri" pitchFamily="34" charset="0"/>
              </a:rPr>
              <a:t>Realizacija investicije je opravdana, ukoliko je rok vraćanja uloženih sredstava manji ili jednak od tehnološkog veka određene investicije.</a:t>
            </a:r>
            <a:endParaRPr lang="en-US" sz="1800" b="1" smtClean="0">
              <a:solidFill>
                <a:srgbClr val="000000"/>
              </a:solidFill>
              <a:latin typeface="Calibri" pitchFamily="34" charset="0"/>
              <a:cs typeface="Calibri" pitchFamily="34" charset="0"/>
            </a:endParaRPr>
          </a:p>
          <a:p>
            <a:pPr marL="0" indent="0" defTabSz="914400" eaLnBrk="1" hangingPunct="1">
              <a:spcBef>
                <a:spcPts val="600"/>
              </a:spcBef>
              <a:buClr>
                <a:srgbClr val="4F81BD"/>
              </a:buClr>
              <a:buSzPct val="120000"/>
              <a:buFont typeface="Wingdings 3" pitchFamily="18" charset="2"/>
              <a:buNone/>
            </a:pPr>
            <a:r>
              <a:rPr lang="sr-Latn-CS" sz="1800" b="1" i="1" u="sng" smtClean="0">
                <a:solidFill>
                  <a:srgbClr val="002060"/>
                </a:solidFill>
                <a:latin typeface="Calibri" pitchFamily="34" charset="0"/>
                <a:cs typeface="Calibri" pitchFamily="34" charset="0"/>
              </a:rPr>
              <a:t>Primer:</a:t>
            </a:r>
          </a:p>
          <a:p>
            <a:pPr marL="0" indent="0" defTabSz="914400" eaLnBrk="1" hangingPunct="1">
              <a:spcBef>
                <a:spcPts val="60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0" indent="0" algn="just" defTabSz="914400" eaLnBrk="1" hangingPunct="1">
              <a:spcBef>
                <a:spcPts val="60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Klijent kupuje poslovni prostor po ceni od 60.000 EUR. Trenutno plaća zakup poslovnih prostorija 1.000 EUR mesečno. Koliki je period povraćaja investicije? </a:t>
            </a:r>
          </a:p>
          <a:p>
            <a:pPr marL="0" indent="0" defTabSz="914400" eaLnBrk="1" hangingPunct="1">
              <a:spcBef>
                <a:spcPts val="60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P=60.000/1.000=60 meseci tj. 5 godina</a:t>
            </a:r>
          </a:p>
          <a:p>
            <a:pPr marL="0" indent="0" defTabSz="914400"/>
            <a:endParaRPr lang="en-US" smtClean="0"/>
          </a:p>
        </p:txBody>
      </p:sp>
    </p:spTree>
    <p:extLst>
      <p:ext uri="{BB962C8B-B14F-4D97-AF65-F5344CB8AC3E}">
        <p14:creationId xmlns:p14="http://schemas.microsoft.com/office/powerpoint/2010/main" val="240955688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66563" name="Content Placeholder 2"/>
          <p:cNvSpPr>
            <a:spLocks noGrp="1"/>
          </p:cNvSpPr>
          <p:nvPr>
            <p:ph idx="1"/>
          </p:nvPr>
        </p:nvSpPr>
        <p:spPr>
          <a:xfrm>
            <a:off x="651042" y="2245111"/>
            <a:ext cx="8469772" cy="3767695"/>
          </a:xfrm>
        </p:spPr>
        <p:txBody>
          <a:bodyPr/>
          <a:lstStyle/>
          <a:p>
            <a:pPr marL="241300" indent="-241300" algn="just" defTabSz="914400" eaLnBrk="1" hangingPunct="1">
              <a:spcBef>
                <a:spcPct val="0"/>
              </a:spcBef>
              <a:buClr>
                <a:srgbClr val="4F81BD"/>
              </a:buClr>
              <a:buSzPct val="120000"/>
              <a:buFont typeface="Wingdings 3" pitchFamily="18" charset="2"/>
              <a:buBlip>
                <a:blip r:embed="rId2"/>
              </a:buBlip>
            </a:pPr>
            <a:r>
              <a:rPr lang="en-US" sz="1800" b="1" dirty="0" err="1" smtClean="0">
                <a:solidFill>
                  <a:srgbClr val="000000"/>
                </a:solidFill>
                <a:latin typeface="Calibri" pitchFamily="34" charset="0"/>
                <a:cs typeface="Calibri" pitchFamily="34" charset="0"/>
              </a:rPr>
              <a:t>Kamata</a:t>
            </a:r>
            <a:r>
              <a:rPr lang="sr-Latn-CS" sz="1800" b="1"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je </a:t>
            </a:r>
            <a:r>
              <a:rPr lang="en-US" sz="1800" dirty="0" err="1" smtClean="0">
                <a:solidFill>
                  <a:srgbClr val="000000"/>
                </a:solidFill>
                <a:latin typeface="Calibri" pitchFamily="34" charset="0"/>
                <a:cs typeface="Calibri" pitchFamily="34" charset="0"/>
              </a:rPr>
              <a:t>naknada</a:t>
            </a:r>
            <a:r>
              <a:rPr lang="en-US" sz="1800" dirty="0" smtClean="0">
                <a:solidFill>
                  <a:srgbClr val="000000"/>
                </a:solidFill>
                <a:latin typeface="Calibri" pitchFamily="34" charset="0"/>
                <a:cs typeface="Calibri" pitchFamily="34" charset="0"/>
              </a:rPr>
              <a:t> u </a:t>
            </a:r>
            <a:r>
              <a:rPr lang="en-US" sz="1800" dirty="0" err="1" smtClean="0">
                <a:solidFill>
                  <a:srgbClr val="000000"/>
                </a:solidFill>
                <a:latin typeface="Calibri" pitchFamily="34" charset="0"/>
                <a:cs typeface="Calibri" pitchFamily="34" charset="0"/>
              </a:rPr>
              <a:t>novcu</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za</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privremeno pozajmljivanjae na korišćenje novčanih sredstava ili,u procentima (%) izražena naknada (cena) koju zajmoprimac (dužnik) plaća zajmodavcu (kreditoru,poveriocu) za privremeno ustupljenog novca ili kapitala. </a:t>
            </a:r>
            <a:endParaRPr lang="en-US" sz="1800" dirty="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endParaRPr lang="sr-Latn-CS" sz="1800" dirty="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Blip>
                <a:blip r:embed="rId2"/>
              </a:buBlip>
            </a:pPr>
            <a:r>
              <a:rPr lang="sr-Latn-CS" sz="1800" b="1" dirty="0" smtClean="0">
                <a:solidFill>
                  <a:srgbClr val="000000"/>
                </a:solidFill>
                <a:latin typeface="Calibri" pitchFamily="34" charset="0"/>
                <a:cs typeface="Calibri" pitchFamily="34" charset="0"/>
              </a:rPr>
              <a:t>Kamatna stopa </a:t>
            </a:r>
            <a:r>
              <a:rPr lang="sr-Latn-CS" sz="1800" dirty="0" smtClean="0">
                <a:solidFill>
                  <a:srgbClr val="000000"/>
                </a:solidFill>
                <a:latin typeface="Calibri" pitchFamily="34" charset="0"/>
                <a:cs typeface="Calibri" pitchFamily="34" charset="0"/>
              </a:rPr>
              <a:t>je u procentima (%) izražena cena koja se plaća za korišćenje tuđih sredtava –novca ili kapitala. </a:t>
            </a:r>
          </a:p>
          <a:p>
            <a:pPr marL="241300" indent="-241300" algn="just" defTabSz="914400" eaLnBrk="1" hangingPunct="1">
              <a:spcBef>
                <a:spcPct val="0"/>
              </a:spcBef>
              <a:buClr>
                <a:srgbClr val="4F81BD"/>
              </a:buClr>
              <a:buSzPct val="120000"/>
              <a:buFont typeface="Wingdings 3" pitchFamily="18" charset="2"/>
              <a:buBlip>
                <a:blip r:embed="rId2"/>
              </a:buBlip>
            </a:pPr>
            <a:endParaRPr lang="sr-Latn-CS" sz="1800" dirty="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Blip>
                <a:blip r:embed="rId2"/>
              </a:buBlip>
            </a:pPr>
            <a:r>
              <a:rPr lang="sr-Latn-CS" sz="1800" dirty="0" smtClean="0">
                <a:solidFill>
                  <a:srgbClr val="000000"/>
                </a:solidFill>
                <a:latin typeface="Calibri" pitchFamily="34" charset="0"/>
                <a:cs typeface="Calibri" pitchFamily="34" charset="0"/>
              </a:rPr>
              <a:t> </a:t>
            </a:r>
            <a:r>
              <a:rPr lang="sr-Latn-CS" sz="1800" b="1" dirty="0" smtClean="0">
                <a:solidFill>
                  <a:srgbClr val="000000"/>
                </a:solidFill>
                <a:latin typeface="Calibri" pitchFamily="34" charset="0"/>
                <a:cs typeface="Calibri" pitchFamily="34" charset="0"/>
              </a:rPr>
              <a:t>Nominalna kamatna stopa- </a:t>
            </a:r>
            <a:r>
              <a:rPr lang="sr-Latn-CS" sz="1800" dirty="0" smtClean="0">
                <a:solidFill>
                  <a:srgbClr val="000000"/>
                </a:solidFill>
                <a:latin typeface="Calibri" pitchFamily="34" charset="0"/>
                <a:cs typeface="Calibri" pitchFamily="34" charset="0"/>
              </a:rPr>
              <a:t>izražava se u % na mesečnom ili godišnjem nivou</a:t>
            </a:r>
          </a:p>
          <a:p>
            <a:pPr marL="241300" indent="-241300" algn="just" defTabSz="914400" eaLnBrk="1" hangingPunct="1">
              <a:spcBef>
                <a:spcPct val="0"/>
              </a:spcBef>
              <a:buClr>
                <a:srgbClr val="4F81BD"/>
              </a:buClr>
              <a:buSzPct val="120000"/>
              <a:buFont typeface="Wingdings 3" pitchFamily="18" charset="2"/>
              <a:buNone/>
            </a:pPr>
            <a:r>
              <a:rPr lang="sr-Latn-CS" sz="1800" dirty="0" smtClean="0">
                <a:solidFill>
                  <a:srgbClr val="000000"/>
                </a:solidFill>
                <a:latin typeface="Calibri" pitchFamily="34" charset="0"/>
                <a:cs typeface="Calibri" pitchFamily="34" charset="0"/>
              </a:rPr>
              <a:t>- Kamatna stopa na ostatak duga u slučaju anuitetnih kredita</a:t>
            </a:r>
          </a:p>
          <a:p>
            <a:pPr marL="241300" indent="-241300" algn="just" defTabSz="914400" eaLnBrk="1" hangingPunct="1">
              <a:spcBef>
                <a:spcPct val="0"/>
              </a:spcBef>
              <a:buClr>
                <a:srgbClr val="4F81BD"/>
              </a:buClr>
              <a:buSzPct val="120000"/>
              <a:buFont typeface="Wingdings 3" pitchFamily="18" charset="2"/>
              <a:buNone/>
            </a:pPr>
            <a:r>
              <a:rPr lang="sr-Latn-CS" sz="1800" dirty="0" smtClean="0">
                <a:solidFill>
                  <a:srgbClr val="000000"/>
                </a:solidFill>
                <a:latin typeface="Calibri" pitchFamily="34" charset="0"/>
                <a:cs typeface="Calibri" pitchFamily="34" charset="0"/>
              </a:rPr>
              <a:t> </a:t>
            </a:r>
          </a:p>
          <a:p>
            <a:pPr marL="241300" indent="-241300" algn="just" defTabSz="914400" eaLnBrk="1" hangingPunct="1">
              <a:spcBef>
                <a:spcPct val="0"/>
              </a:spcBef>
              <a:buClr>
                <a:srgbClr val="4F81BD"/>
              </a:buClr>
              <a:buSzPct val="120000"/>
              <a:buFont typeface="Wingdings 3" pitchFamily="18" charset="2"/>
              <a:buNone/>
            </a:pPr>
            <a:r>
              <a:rPr lang="sr-Latn-CS" sz="1800" dirty="0" smtClean="0">
                <a:solidFill>
                  <a:srgbClr val="000000"/>
                </a:solidFill>
                <a:latin typeface="Calibri" pitchFamily="34" charset="0"/>
                <a:cs typeface="Calibri" pitchFamily="34" charset="0"/>
              </a:rPr>
              <a:t>Za brzo izračunavanje cene kredita može se koristiti formula KS + 1 /2 </a:t>
            </a:r>
          </a:p>
          <a:p>
            <a:pPr marL="241300" indent="-241300" algn="just" defTabSz="914400" eaLnBrk="1" hangingPunct="1">
              <a:spcBef>
                <a:spcPct val="0"/>
              </a:spcBef>
              <a:buClr>
                <a:srgbClr val="4F81BD"/>
              </a:buClr>
              <a:buSzPct val="120000"/>
              <a:buFont typeface="Wingdings 3" pitchFamily="18" charset="2"/>
              <a:buNone/>
            </a:pPr>
            <a:r>
              <a:rPr lang="sr-Latn-CS" sz="1800" u="sng" dirty="0" smtClean="0">
                <a:solidFill>
                  <a:srgbClr val="000000"/>
                </a:solidFill>
                <a:latin typeface="Calibri" pitchFamily="34" charset="0"/>
                <a:cs typeface="Calibri" pitchFamily="34" charset="0"/>
              </a:rPr>
              <a:t>Primer:</a:t>
            </a:r>
            <a:r>
              <a:rPr lang="sr-Latn-CS" sz="1800" dirty="0" smtClean="0">
                <a:solidFill>
                  <a:srgbClr val="000000"/>
                </a:solidFill>
                <a:latin typeface="Calibri" pitchFamily="34" charset="0"/>
                <a:cs typeface="Calibri" pitchFamily="34" charset="0"/>
              </a:rPr>
              <a:t>  10% + 1 /2 = 5,5 % (na godišnjem nivou)</a:t>
            </a:r>
          </a:p>
          <a:p>
            <a:pPr marL="241300" indent="-241300" algn="just" defTabSz="914400" eaLnBrk="1" hangingPunct="1">
              <a:spcBef>
                <a:spcPct val="20000"/>
              </a:spcBef>
              <a:buClr>
                <a:srgbClr val="4F81BD"/>
              </a:buClr>
              <a:buSzPct val="120000"/>
              <a:buFont typeface="Wingdings 3" pitchFamily="18" charset="2"/>
              <a:buBlip>
                <a:blip r:embed="rId2"/>
              </a:buBlip>
            </a:pPr>
            <a:endParaRPr lang="en-US" sz="2000" dirty="0" smtClean="0">
              <a:solidFill>
                <a:srgbClr val="000000"/>
              </a:solidFill>
              <a:latin typeface="Calibri" pitchFamily="34" charset="0"/>
              <a:cs typeface="Calibri" pitchFamily="34" charset="0"/>
            </a:endParaRPr>
          </a:p>
          <a:p>
            <a:pPr marL="241300" indent="-241300" defTabSz="914400"/>
            <a:endParaRPr lang="en-US" dirty="0" smtClean="0"/>
          </a:p>
        </p:txBody>
      </p:sp>
    </p:spTree>
    <p:extLst>
      <p:ext uri="{BB962C8B-B14F-4D97-AF65-F5344CB8AC3E}">
        <p14:creationId xmlns:p14="http://schemas.microsoft.com/office/powerpoint/2010/main" val="211692661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117475" indent="19050" algn="just" defTabSz="914400" eaLnBrk="1" hangingPunct="1">
              <a:spcBef>
                <a:spcPct val="20000"/>
              </a:spcBef>
              <a:buClr>
                <a:srgbClr val="4F81BD"/>
              </a:buClr>
              <a:buSzPct val="120000"/>
              <a:buFont typeface="Wingdings 3" pitchFamily="18" charset="2"/>
              <a:buBlip>
                <a:blip r:embed="rId2"/>
              </a:buBlip>
              <a:defRPr/>
            </a:pPr>
            <a:r>
              <a:rPr lang="sr-Latn-CS" sz="1800" b="1" dirty="0">
                <a:solidFill>
                  <a:prstClr val="black"/>
                </a:solidFill>
                <a:latin typeface="Calibri"/>
                <a:cs typeface="Calibri" pitchFamily="34" charset="0"/>
              </a:rPr>
              <a:t>Efektivna  kamata – </a:t>
            </a:r>
            <a:r>
              <a:rPr lang="sr-Latn-CS" sz="1800" dirty="0">
                <a:solidFill>
                  <a:prstClr val="black"/>
                </a:solidFill>
                <a:latin typeface="Calibri"/>
                <a:cs typeface="Calibri" pitchFamily="34" charset="0"/>
              </a:rPr>
              <a:t>ukupna cena finansiranja koja pored kamate uključuje i sve druge troškove vezane za kredit, izražava se u % a kao obračunska jedinica uzima se mesec ili dan. </a:t>
            </a:r>
          </a:p>
          <a:p>
            <a:pPr marL="117475" indent="19050" algn="just" defTabSz="914400" eaLnBrk="1" hangingPunct="1">
              <a:spcBef>
                <a:spcPct val="20000"/>
              </a:spcBef>
              <a:buClr>
                <a:srgbClr val="4F81BD"/>
              </a:buClr>
              <a:buSzPct val="120000"/>
              <a:buFont typeface="Wingdings 3" pitchFamily="18" charset="2"/>
              <a:buNone/>
              <a:defRPr/>
            </a:pPr>
            <a:r>
              <a:rPr lang="sr-Latn-CS" sz="1800" dirty="0">
                <a:solidFill>
                  <a:prstClr val="black"/>
                </a:solidFill>
                <a:latin typeface="Calibri"/>
                <a:cs typeface="Calibri" pitchFamily="34" charset="0"/>
              </a:rPr>
              <a:t>P</a:t>
            </a:r>
            <a:r>
              <a:rPr lang="en-US" sz="1800" dirty="0" err="1">
                <a:solidFill>
                  <a:prstClr val="black"/>
                </a:solidFill>
                <a:latin typeface="Calibri"/>
                <a:cs typeface="Calibri" pitchFamily="34" charset="0"/>
              </a:rPr>
              <a:t>ri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kalkulaciji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efektivne</a:t>
            </a:r>
            <a:r>
              <a:rPr lang="en-US" sz="1800" dirty="0">
                <a:solidFill>
                  <a:prstClr val="black"/>
                </a:solidFill>
                <a:latin typeface="Calibri"/>
                <a:cs typeface="Calibri" pitchFamily="34" charset="0"/>
              </a:rPr>
              <a:t> </a:t>
            </a:r>
            <a:r>
              <a:rPr lang="sr-Latn-CS" sz="1800" dirty="0">
                <a:solidFill>
                  <a:prstClr val="black"/>
                </a:solidFill>
                <a:latin typeface="Calibri"/>
                <a:cs typeface="Calibri" pitchFamily="34" charset="0"/>
              </a:rPr>
              <a:t>kamatne </a:t>
            </a:r>
            <a:r>
              <a:rPr lang="en-US" sz="1800" dirty="0" err="1">
                <a:solidFill>
                  <a:prstClr val="black"/>
                </a:solidFill>
                <a:latin typeface="Calibri"/>
                <a:cs typeface="Calibri" pitchFamily="34" charset="0"/>
              </a:rPr>
              <a:t>stope</a:t>
            </a:r>
            <a:r>
              <a:rPr lang="en-US" sz="1800" dirty="0">
                <a:solidFill>
                  <a:prstClr val="black"/>
                </a:solidFill>
                <a:latin typeface="Calibri"/>
                <a:cs typeface="Calibri" pitchFamily="34" charset="0"/>
              </a:rPr>
              <a:t> ne </a:t>
            </a:r>
            <a:r>
              <a:rPr lang="en-US" sz="1800" dirty="0" err="1">
                <a:solidFill>
                  <a:prstClr val="black"/>
                </a:solidFill>
                <a:latin typeface="Calibri"/>
                <a:cs typeface="Calibri" pitchFamily="34" charset="0"/>
              </a:rPr>
              <a:t>uzima</a:t>
            </a:r>
            <a:r>
              <a:rPr lang="en-US" sz="1800" dirty="0">
                <a:solidFill>
                  <a:prstClr val="black"/>
                </a:solidFill>
                <a:latin typeface="Calibri"/>
                <a:cs typeface="Calibri" pitchFamily="34" charset="0"/>
              </a:rPr>
              <a:t> se u </a:t>
            </a:r>
            <a:r>
              <a:rPr lang="en-US" sz="1800" dirty="0" err="1">
                <a:solidFill>
                  <a:prstClr val="black"/>
                </a:solidFill>
                <a:latin typeface="Calibri"/>
                <a:cs typeface="Calibri" pitchFamily="34" charset="0"/>
              </a:rPr>
              <a:t>obzir</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samo</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učestalost</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kapitalizacije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već</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administrativni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troškovi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provizije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servisiranje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diskont</a:t>
            </a:r>
            <a:r>
              <a:rPr lang="en-US" sz="1800" dirty="0">
                <a:solidFill>
                  <a:prstClr val="black"/>
                </a:solidFill>
                <a:latin typeface="Calibri"/>
                <a:cs typeface="Calibri" pitchFamily="34" charset="0"/>
              </a:rPr>
              <a:t>, pore</a:t>
            </a:r>
            <a:r>
              <a:rPr lang="sr-Latn-CS" sz="1800" dirty="0">
                <a:solidFill>
                  <a:prstClr val="black"/>
                </a:solidFill>
                <a:latin typeface="Calibri"/>
                <a:cs typeface="Calibri" pitchFamily="34" charset="0"/>
              </a:rPr>
              <a:t>sk</a:t>
            </a:r>
            <a:r>
              <a:rPr lang="en-US" sz="1800" dirty="0">
                <a:solidFill>
                  <a:prstClr val="black"/>
                </a:solidFill>
                <a:latin typeface="Calibri"/>
                <a:cs typeface="Calibri" pitchFamily="34" charset="0"/>
              </a:rPr>
              <a:t>e </a:t>
            </a:r>
            <a:r>
              <a:rPr lang="en-US" sz="1800" dirty="0" err="1">
                <a:solidFill>
                  <a:prstClr val="black"/>
                </a:solidFill>
                <a:latin typeface="Calibri"/>
                <a:cs typeface="Calibri" pitchFamily="34" charset="0"/>
              </a:rPr>
              <a:t>stope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zajmoprimca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odnosno</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zajmodavca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vreme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otplate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posebno</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glavnice</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posebno</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kamata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frakcioniranje</a:t>
            </a:r>
            <a:r>
              <a:rPr lang="en-US" sz="1800" dirty="0">
                <a:solidFill>
                  <a:prstClr val="black"/>
                </a:solidFill>
                <a:latin typeface="Calibri"/>
                <a:cs typeface="Calibri" pitchFamily="34" charset="0"/>
              </a:rPr>
              <a:t>). </a:t>
            </a:r>
            <a:endParaRPr lang="sr-Latn-RS" sz="1800" dirty="0" smtClean="0">
              <a:solidFill>
                <a:prstClr val="black"/>
              </a:solidFill>
              <a:latin typeface="Calibri"/>
              <a:cs typeface="Calibri" pitchFamily="34" charset="0"/>
            </a:endParaRPr>
          </a:p>
          <a:p>
            <a:pPr marL="117475" indent="19050" algn="just" defTabSz="914400" eaLnBrk="1" hangingPunct="1">
              <a:spcBef>
                <a:spcPct val="20000"/>
              </a:spcBef>
              <a:buClr>
                <a:srgbClr val="4F81BD"/>
              </a:buClr>
              <a:buSzPct val="120000"/>
              <a:buFont typeface="Wingdings 3" pitchFamily="18" charset="2"/>
              <a:buBlip>
                <a:blip r:embed="rId2"/>
              </a:buBlip>
              <a:defRPr/>
            </a:pPr>
            <a:r>
              <a:rPr lang="sr-Latn-CS" sz="1800" b="1" dirty="0">
                <a:solidFill>
                  <a:prstClr val="black"/>
                </a:solidFill>
                <a:latin typeface="Calibri"/>
                <a:cs typeface="Calibri" pitchFamily="34" charset="0"/>
              </a:rPr>
              <a:t>Zatezna kamata </a:t>
            </a:r>
            <a:r>
              <a:rPr lang="sr-Latn-CS" sz="1800" dirty="0">
                <a:solidFill>
                  <a:prstClr val="black"/>
                </a:solidFill>
                <a:latin typeface="Calibri"/>
                <a:cs typeface="Calibri" pitchFamily="34" charset="0"/>
              </a:rPr>
              <a:t>je kaznena kamata koja se plaća na zakaneli iznos otplate glavnice ili redovne kamate</a:t>
            </a:r>
            <a:r>
              <a:rPr lang="sr-Latn-CS" sz="1800" dirty="0" smtClean="0">
                <a:solidFill>
                  <a:prstClr val="black"/>
                </a:solidFill>
                <a:latin typeface="Calibri"/>
                <a:cs typeface="Calibri" pitchFamily="34" charset="0"/>
              </a:rPr>
              <a:t>.</a:t>
            </a:r>
          </a:p>
          <a:p>
            <a:pPr marL="117475" indent="19050" algn="just" defTabSz="914400" eaLnBrk="1" hangingPunct="1">
              <a:spcBef>
                <a:spcPct val="20000"/>
              </a:spcBef>
              <a:buClr>
                <a:srgbClr val="4F81BD"/>
              </a:buClr>
              <a:buSzPct val="120000"/>
              <a:buFont typeface="Wingdings 3" pitchFamily="18" charset="2"/>
              <a:buBlip>
                <a:blip r:embed="rId2"/>
              </a:buBlip>
              <a:defRPr/>
            </a:pPr>
            <a:r>
              <a:rPr lang="en-US" sz="1800" dirty="0">
                <a:solidFill>
                  <a:prstClr val="black"/>
                </a:solidFill>
                <a:latin typeface="Calibri"/>
                <a:cs typeface="Calibri" pitchFamily="34" charset="0"/>
              </a:rPr>
              <a:t>Na </a:t>
            </a:r>
            <a:r>
              <a:rPr lang="en-US" sz="1800" dirty="0" err="1">
                <a:solidFill>
                  <a:prstClr val="black"/>
                </a:solidFill>
                <a:latin typeface="Calibri"/>
                <a:cs typeface="Calibri" pitchFamily="34" charset="0"/>
              </a:rPr>
              <a:t>osnovu</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objavljenog</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podatka</a:t>
            </a:r>
            <a:r>
              <a:rPr lang="en-US" sz="1800" dirty="0">
                <a:solidFill>
                  <a:prstClr val="black"/>
                </a:solidFill>
                <a:latin typeface="Calibri"/>
                <a:cs typeface="Calibri" pitchFamily="34" charset="0"/>
              </a:rPr>
              <a:t> o </a:t>
            </a:r>
            <a:r>
              <a:rPr lang="en-US" sz="1800" dirty="0" err="1">
                <a:solidFill>
                  <a:prstClr val="black"/>
                </a:solidFill>
                <a:latin typeface="Calibri"/>
                <a:cs typeface="Calibri" pitchFamily="34" charset="0"/>
                <a:hlinkClick r:id="rId3" action="ppaction://hlinkfile"/>
              </a:rPr>
              <a:t>indeksima</a:t>
            </a:r>
            <a:r>
              <a:rPr lang="en-US" sz="1800" dirty="0">
                <a:solidFill>
                  <a:prstClr val="black"/>
                </a:solidFill>
                <a:latin typeface="Calibri"/>
                <a:cs typeface="Calibri" pitchFamily="34" charset="0"/>
                <a:hlinkClick r:id="rId3" action="ppaction://hlinkfile"/>
              </a:rPr>
              <a:t> </a:t>
            </a:r>
            <a:r>
              <a:rPr lang="en-US" sz="1800" dirty="0" err="1">
                <a:solidFill>
                  <a:prstClr val="black"/>
                </a:solidFill>
                <a:latin typeface="Calibri"/>
                <a:cs typeface="Calibri" pitchFamily="34" charset="0"/>
                <a:hlinkClick r:id="rId3" action="ppaction://hlinkfile"/>
              </a:rPr>
              <a:t>cena</a:t>
            </a:r>
            <a:r>
              <a:rPr lang="en-US" sz="1800" dirty="0">
                <a:solidFill>
                  <a:prstClr val="black"/>
                </a:solidFill>
                <a:latin typeface="Calibri"/>
                <a:cs typeface="Calibri" pitchFamily="34" charset="0"/>
                <a:hlinkClick r:id="rId3" action="ppaction://hlinkfile"/>
              </a:rPr>
              <a:t> </a:t>
            </a:r>
            <a:r>
              <a:rPr lang="en-US" sz="1800" dirty="0" err="1">
                <a:solidFill>
                  <a:prstClr val="black"/>
                </a:solidFill>
                <a:latin typeface="Calibri"/>
                <a:cs typeface="Calibri" pitchFamily="34" charset="0"/>
                <a:hlinkClick r:id="rId3" action="ppaction://hlinkfile"/>
              </a:rPr>
              <a:t>na</a:t>
            </a:r>
            <a:r>
              <a:rPr lang="en-US" sz="1800" dirty="0">
                <a:solidFill>
                  <a:prstClr val="black"/>
                </a:solidFill>
                <a:latin typeface="Calibri"/>
                <a:cs typeface="Calibri" pitchFamily="34" charset="0"/>
                <a:hlinkClick r:id="rId3" action="ppaction://hlinkfile"/>
              </a:rPr>
              <a:t> </a:t>
            </a:r>
            <a:r>
              <a:rPr lang="en-US" sz="1800" dirty="0" err="1">
                <a:solidFill>
                  <a:prstClr val="black"/>
                </a:solidFill>
                <a:latin typeface="Calibri"/>
                <a:cs typeface="Calibri" pitchFamily="34" charset="0"/>
                <a:hlinkClick r:id="rId3" action="ppaction://hlinkfile"/>
              </a:rPr>
              <a:t>malo</a:t>
            </a:r>
            <a:r>
              <a:rPr lang="en-US" sz="1800" dirty="0">
                <a:solidFill>
                  <a:prstClr val="black"/>
                </a:solidFill>
                <a:latin typeface="Calibri"/>
                <a:cs typeface="Calibri" pitchFamily="34" charset="0"/>
                <a:hlinkClick r:id="rId3" action="ppaction://hlinkfile"/>
              </a:rPr>
              <a:t> </a:t>
            </a:r>
            <a:r>
              <a:rPr lang="en-US" sz="1800" dirty="0">
                <a:solidFill>
                  <a:prstClr val="black"/>
                </a:solidFill>
                <a:latin typeface="Calibri"/>
                <a:cs typeface="Calibri" pitchFamily="34" charset="0"/>
              </a:rPr>
              <a:t>u </a:t>
            </a:r>
            <a:r>
              <a:rPr lang="en-US" sz="1800" dirty="0" err="1">
                <a:solidFill>
                  <a:prstClr val="black"/>
                </a:solidFill>
                <a:latin typeface="Calibri"/>
                <a:cs typeface="Calibri" pitchFamily="34" charset="0"/>
              </a:rPr>
              <a:t>Republici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Srbiji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za</a:t>
            </a:r>
            <a:r>
              <a:rPr lang="en-US" sz="1800" dirty="0">
                <a:solidFill>
                  <a:prstClr val="black"/>
                </a:solidFill>
                <a:latin typeface="Calibri"/>
                <a:cs typeface="Calibri" pitchFamily="34" charset="0"/>
              </a:rPr>
              <a:t> JUN 201</a:t>
            </a:r>
            <a:r>
              <a:rPr lang="sr-Latn-RS" sz="1800" dirty="0">
                <a:solidFill>
                  <a:prstClr val="black"/>
                </a:solidFill>
                <a:latin typeface="Calibri"/>
                <a:cs typeface="Calibri" pitchFamily="34" charset="0"/>
              </a:rPr>
              <a:t>6</a:t>
            </a:r>
            <a:r>
              <a:rPr lang="en-US" sz="1800" dirty="0">
                <a:solidFill>
                  <a:prstClr val="black"/>
                </a:solidFill>
                <a:latin typeface="Calibri"/>
                <a:cs typeface="Calibri" pitchFamily="34" charset="0"/>
              </a:rPr>
              <a:t>. </a:t>
            </a:r>
            <a:r>
              <a:rPr lang="en-US" sz="1800" b="1" dirty="0" err="1">
                <a:solidFill>
                  <a:prstClr val="black"/>
                </a:solidFill>
                <a:latin typeface="Calibri"/>
                <a:cs typeface="Calibri" pitchFamily="34" charset="0"/>
              </a:rPr>
              <a:t>stopa</a:t>
            </a:r>
            <a:r>
              <a:rPr lang="en-US" sz="1800" b="1" dirty="0">
                <a:solidFill>
                  <a:prstClr val="black"/>
                </a:solidFill>
                <a:latin typeface="Calibri"/>
                <a:cs typeface="Calibri" pitchFamily="34" charset="0"/>
              </a:rPr>
              <a:t> </a:t>
            </a:r>
            <a:r>
              <a:rPr lang="en-US" sz="1800" b="1" dirty="0" err="1">
                <a:solidFill>
                  <a:prstClr val="black"/>
                </a:solidFill>
                <a:latin typeface="Calibri"/>
                <a:cs typeface="Calibri" pitchFamily="34" charset="0"/>
              </a:rPr>
              <a:t>zatezne</a:t>
            </a:r>
            <a:r>
              <a:rPr lang="en-US" sz="1800" b="1" dirty="0">
                <a:solidFill>
                  <a:prstClr val="black"/>
                </a:solidFill>
                <a:latin typeface="Calibri"/>
                <a:cs typeface="Calibri" pitchFamily="34" charset="0"/>
              </a:rPr>
              <a:t> </a:t>
            </a:r>
            <a:r>
              <a:rPr lang="en-US" sz="1800" b="1" dirty="0" err="1">
                <a:solidFill>
                  <a:prstClr val="black"/>
                </a:solidFill>
                <a:latin typeface="Calibri"/>
                <a:cs typeface="Calibri" pitchFamily="34" charset="0"/>
              </a:rPr>
              <a:t>kamate</a:t>
            </a:r>
            <a:r>
              <a:rPr lang="en-US" sz="1800" b="1" dirty="0">
                <a:solidFill>
                  <a:prstClr val="black"/>
                </a:solidFill>
                <a:latin typeface="Calibri"/>
                <a:cs typeface="Calibri" pitchFamily="34" charset="0"/>
              </a:rPr>
              <a:t> </a:t>
            </a:r>
            <a:r>
              <a:rPr lang="en-US" sz="1800" b="1" dirty="0" err="1">
                <a:solidFill>
                  <a:prstClr val="black"/>
                </a:solidFill>
                <a:latin typeface="Calibri"/>
                <a:cs typeface="Calibri" pitchFamily="34" charset="0"/>
              </a:rPr>
              <a:t>za</a:t>
            </a:r>
            <a:r>
              <a:rPr lang="en-US" sz="1800" b="1" dirty="0">
                <a:solidFill>
                  <a:prstClr val="black"/>
                </a:solidFill>
                <a:latin typeface="Calibri"/>
                <a:cs typeface="Calibri" pitchFamily="34" charset="0"/>
              </a:rPr>
              <a:t> </a:t>
            </a:r>
            <a:r>
              <a:rPr lang="en-US" sz="1800" b="1" dirty="0" err="1">
                <a:solidFill>
                  <a:prstClr val="black"/>
                </a:solidFill>
                <a:latin typeface="Calibri"/>
                <a:cs typeface="Calibri" pitchFamily="34" charset="0"/>
              </a:rPr>
              <a:t>jun</a:t>
            </a:r>
            <a:r>
              <a:rPr lang="en-US" sz="1800" b="1" dirty="0">
                <a:solidFill>
                  <a:prstClr val="black"/>
                </a:solidFill>
                <a:latin typeface="Calibri"/>
                <a:cs typeface="Calibri" pitchFamily="34" charset="0"/>
              </a:rPr>
              <a:t> 2016. </a:t>
            </a:r>
            <a:r>
              <a:rPr lang="en-US" sz="1800" b="1" dirty="0" err="1">
                <a:solidFill>
                  <a:prstClr val="black"/>
                </a:solidFill>
                <a:latin typeface="Calibri"/>
                <a:cs typeface="Calibri" pitchFamily="34" charset="0"/>
              </a:rPr>
              <a:t>godine</a:t>
            </a:r>
            <a:r>
              <a:rPr lang="en-US" sz="1800" b="1" dirty="0">
                <a:solidFill>
                  <a:prstClr val="black"/>
                </a:solidFill>
                <a:latin typeface="Calibri"/>
                <a:cs typeface="Calibri" pitchFamily="34" charset="0"/>
              </a:rPr>
              <a:t> </a:t>
            </a:r>
            <a:r>
              <a:rPr lang="en-US" sz="1800" b="1" dirty="0" err="1">
                <a:solidFill>
                  <a:prstClr val="black"/>
                </a:solidFill>
                <a:latin typeface="Calibri"/>
                <a:cs typeface="Calibri" pitchFamily="34" charset="0"/>
              </a:rPr>
              <a:t>iznosi</a:t>
            </a:r>
            <a:r>
              <a:rPr lang="en-US" sz="1800" b="1" dirty="0">
                <a:solidFill>
                  <a:prstClr val="black"/>
                </a:solidFill>
                <a:latin typeface="Calibri"/>
                <a:cs typeface="Calibri" pitchFamily="34" charset="0"/>
              </a:rPr>
              <a:t> 12,00%</a:t>
            </a:r>
            <a:r>
              <a:rPr lang="sr-Latn-CS" sz="1800" b="1" dirty="0">
                <a:solidFill>
                  <a:prstClr val="black"/>
                </a:solidFill>
                <a:latin typeface="Calibri"/>
                <a:cs typeface="Calibri" pitchFamily="34" charset="0"/>
              </a:rPr>
              <a:t> </a:t>
            </a:r>
            <a:r>
              <a:rPr lang="en-US" sz="1800" dirty="0">
                <a:solidFill>
                  <a:prstClr val="black"/>
                </a:solidFill>
                <a:latin typeface="Calibri"/>
                <a:cs typeface="Calibri" pitchFamily="34" charset="0"/>
              </a:rPr>
              <a:t>(ova </a:t>
            </a:r>
            <a:r>
              <a:rPr lang="en-US" sz="1800" dirty="0" err="1">
                <a:solidFill>
                  <a:prstClr val="black"/>
                </a:solidFill>
                <a:latin typeface="Calibri"/>
                <a:cs typeface="Calibri" pitchFamily="34" charset="0"/>
              </a:rPr>
              <a:t>stopa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zetezne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kamate</a:t>
            </a:r>
            <a:r>
              <a:rPr lang="en-US" sz="1800" dirty="0">
                <a:solidFill>
                  <a:prstClr val="black"/>
                </a:solidFill>
                <a:latin typeface="Calibri"/>
                <a:cs typeface="Calibri" pitchFamily="34" charset="0"/>
              </a:rPr>
              <a:t> se </a:t>
            </a:r>
            <a:r>
              <a:rPr lang="en-US" sz="1800" dirty="0" err="1">
                <a:solidFill>
                  <a:prstClr val="black"/>
                </a:solidFill>
                <a:latin typeface="Calibri"/>
                <a:cs typeface="Calibri" pitchFamily="34" charset="0"/>
              </a:rPr>
              <a:t>primenjuje</a:t>
            </a:r>
            <a:r>
              <a:rPr lang="en-US" sz="1800" dirty="0">
                <a:solidFill>
                  <a:prstClr val="black"/>
                </a:solidFill>
                <a:latin typeface="Calibri"/>
                <a:cs typeface="Calibri" pitchFamily="34" charset="0"/>
              </a:rPr>
              <a:t> se do 08. </a:t>
            </a:r>
            <a:r>
              <a:rPr lang="en-US" sz="1800" dirty="0" err="1">
                <a:solidFill>
                  <a:prstClr val="black"/>
                </a:solidFill>
                <a:latin typeface="Calibri"/>
                <a:cs typeface="Calibri" pitchFamily="34" charset="0"/>
              </a:rPr>
              <a:t>juna</a:t>
            </a:r>
            <a:r>
              <a:rPr lang="en-US" sz="1800" dirty="0">
                <a:solidFill>
                  <a:prstClr val="black"/>
                </a:solidFill>
                <a:latin typeface="Calibri"/>
                <a:cs typeface="Calibri" pitchFamily="34" charset="0"/>
              </a:rPr>
              <a:t> 2016. </a:t>
            </a:r>
            <a:r>
              <a:rPr lang="en-US" sz="1800" dirty="0" err="1">
                <a:solidFill>
                  <a:prstClr val="black"/>
                </a:solidFill>
                <a:latin typeface="Calibri"/>
                <a:cs typeface="Calibri" pitchFamily="34" charset="0"/>
              </a:rPr>
              <a:t>godine</a:t>
            </a:r>
            <a:r>
              <a:rPr lang="en-US" sz="1800" dirty="0">
                <a:solidFill>
                  <a:prstClr val="black"/>
                </a:solidFill>
                <a:latin typeface="Calibri"/>
                <a:cs typeface="Calibri" pitchFamily="34" charset="0"/>
              </a:rPr>
              <a:t>).</a:t>
            </a:r>
            <a:endParaRPr lang="sr-Latn-ME" sz="1800" dirty="0">
              <a:solidFill>
                <a:prstClr val="black"/>
              </a:solidFill>
              <a:latin typeface="Calibri"/>
              <a:cs typeface="Calibri" pitchFamily="34" charset="0"/>
            </a:endParaRPr>
          </a:p>
          <a:p>
            <a:pPr marL="117475" indent="19050" algn="just" defTabSz="914400" eaLnBrk="1" hangingPunct="1">
              <a:spcBef>
                <a:spcPct val="20000"/>
              </a:spcBef>
              <a:buClr>
                <a:srgbClr val="4F81BD"/>
              </a:buClr>
              <a:buSzPct val="120000"/>
              <a:buFont typeface="Wingdings 3" pitchFamily="18" charset="2"/>
              <a:buBlip>
                <a:blip r:embed="rId2"/>
              </a:buBlip>
              <a:defRPr/>
            </a:pPr>
            <a:endParaRPr lang="en-US" sz="2000" dirty="0">
              <a:solidFill>
                <a:prstClr val="black"/>
              </a:solidFill>
              <a:latin typeface="Calibri"/>
              <a:cs typeface="Calibri" pitchFamily="34" charset="0"/>
            </a:endParaRPr>
          </a:p>
          <a:p>
            <a:pPr marL="117475" indent="19050" algn="just" defTabSz="914400" eaLnBrk="1" hangingPunct="1">
              <a:spcBef>
                <a:spcPct val="20000"/>
              </a:spcBef>
              <a:buClr>
                <a:srgbClr val="4F81BD"/>
              </a:buClr>
              <a:buSzPct val="120000"/>
              <a:buFont typeface="Wingdings 3" pitchFamily="18" charset="2"/>
              <a:buNone/>
              <a:defRPr/>
            </a:pPr>
            <a:endParaRPr lang="sr-Latn-CS" sz="1800" dirty="0">
              <a:solidFill>
                <a:prstClr val="black"/>
              </a:solidFill>
              <a:latin typeface="Calibri"/>
              <a:cs typeface="Calibri" pitchFamily="34" charset="0"/>
            </a:endParaRPr>
          </a:p>
          <a:p>
            <a:pPr>
              <a:defRPr/>
            </a:pPr>
            <a:endParaRPr lang="sr-Latn-RS" sz="1800" dirty="0"/>
          </a:p>
        </p:txBody>
      </p:sp>
    </p:spTree>
    <p:extLst>
      <p:ext uri="{BB962C8B-B14F-4D97-AF65-F5344CB8AC3E}">
        <p14:creationId xmlns:p14="http://schemas.microsoft.com/office/powerpoint/2010/main" val="195539000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3" name="Content Placeholder 2"/>
          <p:cNvSpPr>
            <a:spLocks noGrp="1"/>
          </p:cNvSpPr>
          <p:nvPr>
            <p:ph idx="1"/>
          </p:nvPr>
        </p:nvSpPr>
        <p:spPr>
          <a:xfrm>
            <a:off x="651042" y="1974576"/>
            <a:ext cx="8469772" cy="4038230"/>
          </a:xfrm>
        </p:spPr>
        <p:txBody>
          <a:bodyPr/>
          <a:lstStyle/>
          <a:p>
            <a:pPr marL="117475" indent="19050" algn="just" defTabSz="914400" eaLnBrk="1" hangingPunct="1">
              <a:spcBef>
                <a:spcPts val="0"/>
              </a:spcBef>
              <a:buClr>
                <a:srgbClr val="4F81BD"/>
              </a:buClr>
              <a:buSzPct val="120000"/>
              <a:buFont typeface="Wingdings 3" pitchFamily="18" charset="2"/>
              <a:buNone/>
              <a:defRPr/>
            </a:pPr>
            <a:endParaRPr lang="sr-Latn-ME" sz="1800" dirty="0" smtClean="0">
              <a:solidFill>
                <a:prstClr val="black"/>
              </a:solidFill>
              <a:latin typeface="Calibri" pitchFamily="34" charset="0"/>
              <a:cs typeface="Calibri" pitchFamily="34" charset="0"/>
            </a:endParaRPr>
          </a:p>
          <a:p>
            <a:pPr marL="117475" indent="19050" algn="just" defTabSz="914400" eaLnBrk="1" hangingPunct="1">
              <a:spcBef>
                <a:spcPts val="0"/>
              </a:spcBef>
              <a:buClr>
                <a:srgbClr val="4F81BD"/>
              </a:buClr>
              <a:buSzPct val="120000"/>
              <a:buFont typeface="Wingdings 3" pitchFamily="18" charset="2"/>
              <a:buBlip>
                <a:blip r:embed="rId2"/>
              </a:buBlip>
              <a:defRPr/>
            </a:pPr>
            <a:r>
              <a:rPr lang="sr-Latn-CS" sz="1800" b="1" dirty="0">
                <a:solidFill>
                  <a:prstClr val="black"/>
                </a:solidFill>
                <a:latin typeface="Calibri" pitchFamily="34" charset="0"/>
                <a:cs typeface="Calibri" pitchFamily="34" charset="0"/>
              </a:rPr>
              <a:t>Interkalarna kamata </a:t>
            </a:r>
            <a:r>
              <a:rPr lang="ru-RU" sz="1800" dirty="0">
                <a:solidFill>
                  <a:prstClr val="black"/>
                </a:solidFill>
                <a:latin typeface="Calibri" pitchFamily="34" charset="0"/>
                <a:cs typeface="Calibri" pitchFamily="34" charset="0"/>
              </a:rPr>
              <a:t>је </a:t>
            </a:r>
            <a:r>
              <a:rPr lang="sr-Latn-CS" sz="1800" dirty="0">
                <a:solidFill>
                  <a:prstClr val="black"/>
                </a:solidFill>
                <a:latin typeface="Calibri" pitchFamily="34" charset="0"/>
                <a:cs typeface="Calibri" pitchFamily="34" charset="0"/>
              </a:rPr>
              <a:t>kamata koja se obračunava i naplaćuje samo za vreme korišćenja kredita,odnosno do momenta kada se počinje sa otplatom kredita. </a:t>
            </a:r>
          </a:p>
          <a:p>
            <a:pPr marL="117475" indent="19050" algn="just" defTabSz="914400" eaLnBrk="1" hangingPunct="1">
              <a:spcBef>
                <a:spcPts val="0"/>
              </a:spcBef>
              <a:buClr>
                <a:srgbClr val="4F81BD"/>
              </a:buClr>
              <a:buSzPct val="120000"/>
              <a:buFont typeface="Wingdings 3" pitchFamily="18" charset="2"/>
              <a:buNone/>
              <a:defRPr/>
            </a:pPr>
            <a:r>
              <a:rPr lang="sr-Latn-CS" sz="1800" dirty="0">
                <a:solidFill>
                  <a:prstClr val="black"/>
                </a:solidFill>
                <a:latin typeface="Calibri" pitchFamily="34" charset="0"/>
                <a:cs typeface="Calibri" pitchFamily="34" charset="0"/>
              </a:rPr>
              <a:t>Obračunava se od momenta odobravanja kredita po do prve uplate rate.</a:t>
            </a:r>
          </a:p>
          <a:p>
            <a:pPr marL="117475" indent="19050" algn="just" defTabSz="914400" eaLnBrk="1" hangingPunct="1">
              <a:spcBef>
                <a:spcPts val="0"/>
              </a:spcBef>
              <a:buClr>
                <a:srgbClr val="4F81BD"/>
              </a:buClr>
              <a:buSzPct val="120000"/>
              <a:buFont typeface="Wingdings 3" pitchFamily="18" charset="2"/>
              <a:buNone/>
              <a:defRPr/>
            </a:pPr>
            <a:r>
              <a:rPr lang="sr-Latn-CS" sz="1800" dirty="0">
                <a:solidFill>
                  <a:prstClr val="black"/>
                </a:solidFill>
                <a:latin typeface="Calibri" pitchFamily="34" charset="0"/>
                <a:cs typeface="Calibri" pitchFamily="34" charset="0"/>
              </a:rPr>
              <a:t>Naplaćuje se tokom grejs perioda i u većini slučaja je kao i redovna kamata,ali se obračunava po broju dana a ne mesečno</a:t>
            </a:r>
            <a:r>
              <a:rPr lang="sr-Latn-CS" sz="1800" dirty="0" smtClean="0">
                <a:solidFill>
                  <a:prstClr val="black"/>
                </a:solidFill>
                <a:latin typeface="Calibri" pitchFamily="34" charset="0"/>
                <a:cs typeface="Calibri" pitchFamily="34" charset="0"/>
              </a:rPr>
              <a:t>.</a:t>
            </a:r>
          </a:p>
          <a:p>
            <a:pPr marL="117475" indent="19050" algn="just" defTabSz="914400" eaLnBrk="1" hangingPunct="1">
              <a:spcBef>
                <a:spcPts val="0"/>
              </a:spcBef>
              <a:buClr>
                <a:srgbClr val="4F81BD"/>
              </a:buClr>
              <a:buSzPct val="120000"/>
              <a:buFont typeface="Wingdings 3" pitchFamily="18" charset="2"/>
              <a:buNone/>
              <a:defRPr/>
            </a:pPr>
            <a:endParaRPr lang="sr-Latn-CS" sz="1800" dirty="0" smtClean="0">
              <a:solidFill>
                <a:prstClr val="black"/>
              </a:solidFill>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Blip>
                <a:blip r:embed="rId2"/>
              </a:buBlip>
              <a:defRPr/>
            </a:pPr>
            <a:r>
              <a:rPr lang="sr-Latn-CS" sz="1800" b="1" dirty="0">
                <a:solidFill>
                  <a:prstClr val="black"/>
                </a:solidFill>
                <a:latin typeface="Calibri" pitchFamily="34" charset="0"/>
                <a:cs typeface="Calibri" pitchFamily="34" charset="0"/>
              </a:rPr>
              <a:t> Referentna kamatna stopa </a:t>
            </a:r>
            <a:r>
              <a:rPr lang="ru-RU" sz="1800" dirty="0">
                <a:solidFill>
                  <a:prstClr val="black"/>
                </a:solidFill>
                <a:latin typeface="Calibri" pitchFamily="34" charset="0"/>
                <a:cs typeface="Calibri" pitchFamily="34" charset="0"/>
              </a:rPr>
              <a:t>је </a:t>
            </a:r>
            <a:r>
              <a:rPr lang="sr-Latn-CS" sz="1800" dirty="0">
                <a:solidFill>
                  <a:prstClr val="black"/>
                </a:solidFill>
                <a:latin typeface="Calibri" pitchFamily="34" charset="0"/>
                <a:cs typeface="Calibri" pitchFamily="34" charset="0"/>
              </a:rPr>
              <a:t>kamatna stopa prema čijim promenama se menjaju druge kamatne stope</a:t>
            </a:r>
            <a:r>
              <a:rPr lang="sr-Latn-CS" sz="1800" dirty="0" smtClean="0">
                <a:solidFill>
                  <a:prstClr val="black"/>
                </a:solidFill>
                <a:latin typeface="Calibri" pitchFamily="34" charset="0"/>
                <a:cs typeface="Calibri" pitchFamily="34" charset="0"/>
              </a:rPr>
              <a:t>.</a:t>
            </a:r>
          </a:p>
          <a:p>
            <a:pPr marL="117475" indent="0" algn="just" defTabSz="914400" eaLnBrk="1" hangingPunct="1">
              <a:spcBef>
                <a:spcPct val="20000"/>
              </a:spcBef>
              <a:buClr>
                <a:srgbClr val="4F81BD"/>
              </a:buClr>
              <a:buSzPct val="120000"/>
              <a:buFont typeface="Wingdings 3" pitchFamily="18" charset="2"/>
              <a:buNone/>
              <a:defRPr/>
            </a:pPr>
            <a:endParaRPr lang="sr-Latn-CS" sz="1800" dirty="0" smtClean="0">
              <a:solidFill>
                <a:prstClr val="black"/>
              </a:solidFill>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Blip>
                <a:blip r:embed="rId2"/>
              </a:buBlip>
              <a:defRPr/>
            </a:pPr>
            <a:r>
              <a:rPr lang="sr-Latn-CS" sz="1800" dirty="0" smtClean="0">
                <a:solidFill>
                  <a:prstClr val="black"/>
                </a:solidFill>
                <a:latin typeface="Calibri" pitchFamily="34" charset="0"/>
                <a:cs typeface="Calibri" pitchFamily="34" charset="0"/>
              </a:rPr>
              <a:t>Referentna kamatna stopa Narodne banke Srbije</a:t>
            </a:r>
            <a:r>
              <a:rPr lang="sr-Latn-RS" sz="1800" dirty="0" smtClean="0">
                <a:solidFill>
                  <a:prstClr val="black"/>
                </a:solidFill>
                <a:latin typeface="Calibri" pitchFamily="34" charset="0"/>
                <a:cs typeface="Calibri" pitchFamily="34" charset="0"/>
              </a:rPr>
              <a:t> </a:t>
            </a:r>
            <a:r>
              <a:rPr lang="sr-Latn-CS" sz="1800" b="1" dirty="0" smtClean="0">
                <a:solidFill>
                  <a:prstClr val="black"/>
                </a:solidFill>
                <a:latin typeface="Calibri" pitchFamily="34" charset="0"/>
                <a:cs typeface="Calibri" pitchFamily="34" charset="0"/>
              </a:rPr>
              <a:t>koja važi u 201</a:t>
            </a:r>
            <a:r>
              <a:rPr lang="sr-Latn-RS" sz="1800" b="1" dirty="0" smtClean="0">
                <a:solidFill>
                  <a:prstClr val="black"/>
                </a:solidFill>
                <a:latin typeface="Calibri" pitchFamily="34" charset="0"/>
                <a:cs typeface="Calibri" pitchFamily="34" charset="0"/>
              </a:rPr>
              <a:t>7</a:t>
            </a:r>
            <a:r>
              <a:rPr lang="sr-Latn-CS" sz="1800" b="1" dirty="0" smtClean="0">
                <a:solidFill>
                  <a:prstClr val="black"/>
                </a:solidFill>
                <a:latin typeface="Calibri" pitchFamily="34" charset="0"/>
                <a:cs typeface="Calibri" pitchFamily="34" charset="0"/>
              </a:rPr>
              <a:t>. godini iznosi </a:t>
            </a:r>
            <a:r>
              <a:rPr lang="en-US" sz="1800" b="1" dirty="0" smtClean="0">
                <a:solidFill>
                  <a:prstClr val="black"/>
                </a:solidFill>
                <a:latin typeface="Calibri" pitchFamily="34" charset="0"/>
                <a:cs typeface="Calibri" pitchFamily="34" charset="0"/>
              </a:rPr>
              <a:t>4</a:t>
            </a:r>
            <a:r>
              <a:rPr lang="sr-Latn-CS" sz="1800" b="1" dirty="0" smtClean="0">
                <a:solidFill>
                  <a:prstClr val="black"/>
                </a:solidFill>
                <a:latin typeface="Calibri" pitchFamily="34" charset="0"/>
                <a:cs typeface="Calibri" pitchFamily="34" charset="0"/>
              </a:rPr>
              <a:t> % </a:t>
            </a:r>
            <a:r>
              <a:rPr lang="sr-Latn-CS" sz="1800" dirty="0" smtClean="0">
                <a:solidFill>
                  <a:prstClr val="black"/>
                </a:solidFill>
                <a:latin typeface="Calibri" pitchFamily="34" charset="0"/>
                <a:cs typeface="Calibri" pitchFamily="34" charset="0"/>
              </a:rPr>
              <a:t>i utiče na formiranje cena kratkoročnih dinarskih subvencionisanih kredita kao i na cenu dozvoljenog minusa  (u RSD)  jer se na ovu kamatnu stopu dodaje marža banke.</a:t>
            </a:r>
            <a:endParaRPr lang="sr-Latn-RS" sz="1800" dirty="0" smtClean="0">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Blip>
                <a:blip r:embed="rId2"/>
              </a:buBlip>
              <a:defRPr/>
            </a:pPr>
            <a:endParaRPr lang="sr-Latn-CS" sz="2000" dirty="0" smtClean="0">
              <a:solidFill>
                <a:prstClr val="black"/>
              </a:solidFill>
              <a:latin typeface="Calibri"/>
              <a:cs typeface="Calibri" pitchFamily="34" charset="0"/>
            </a:endParaRPr>
          </a:p>
          <a:p>
            <a:pPr marL="117475" indent="19050" algn="just" defTabSz="914400" eaLnBrk="1" hangingPunct="1">
              <a:spcBef>
                <a:spcPct val="20000"/>
              </a:spcBef>
              <a:buClr>
                <a:srgbClr val="4F81BD"/>
              </a:buClr>
              <a:buSzPct val="120000"/>
              <a:buFont typeface="Wingdings 3" pitchFamily="18" charset="2"/>
              <a:buBlip>
                <a:blip r:embed="rId2"/>
              </a:buBlip>
              <a:defRPr/>
            </a:pPr>
            <a:endParaRPr lang="sr-Latn-CS" sz="2000" dirty="0">
              <a:solidFill>
                <a:prstClr val="black"/>
              </a:solidFill>
              <a:latin typeface="Calibri"/>
              <a:cs typeface="Calibri" pitchFamily="34" charset="0"/>
            </a:endParaRPr>
          </a:p>
          <a:p>
            <a:pPr marL="117475" indent="19050" algn="just" defTabSz="914400" eaLnBrk="1" hangingPunct="1">
              <a:spcBef>
                <a:spcPts val="0"/>
              </a:spcBef>
              <a:buClr>
                <a:srgbClr val="4F81BD"/>
              </a:buClr>
              <a:buSzPct val="120000"/>
              <a:buFont typeface="Wingdings 3" pitchFamily="18" charset="2"/>
              <a:buNone/>
              <a:defRPr/>
            </a:pPr>
            <a:endParaRPr lang="sr-Latn-CS" sz="1800" dirty="0">
              <a:solidFill>
                <a:prstClr val="black"/>
              </a:solidFill>
              <a:latin typeface="Calibri"/>
              <a:cs typeface="Calibri" pitchFamily="34" charset="0"/>
            </a:endParaRPr>
          </a:p>
        </p:txBody>
      </p:sp>
    </p:spTree>
    <p:extLst>
      <p:ext uri="{BB962C8B-B14F-4D97-AF65-F5344CB8AC3E}">
        <p14:creationId xmlns:p14="http://schemas.microsoft.com/office/powerpoint/2010/main" val="213044508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69635" name="Content Placeholder 2"/>
          <p:cNvSpPr>
            <a:spLocks noGrp="1"/>
          </p:cNvSpPr>
          <p:nvPr>
            <p:ph idx="1"/>
          </p:nvPr>
        </p:nvSpPr>
        <p:spPr>
          <a:xfrm>
            <a:off x="651042" y="2245111"/>
            <a:ext cx="8469772" cy="3767695"/>
          </a:xfrm>
        </p:spPr>
        <p:txBody>
          <a:bodyPr/>
          <a:lstStyle/>
          <a:p>
            <a:pPr marL="117475" indent="19050" algn="just" defTabSz="914400" eaLnBrk="1" hangingPunct="1">
              <a:spcBef>
                <a:spcPct val="20000"/>
              </a:spcBef>
              <a:buClr>
                <a:srgbClr val="4F81BD"/>
              </a:buClr>
              <a:buSzPct val="120000"/>
              <a:buFont typeface="Wingdings 3" pitchFamily="18" charset="2"/>
              <a:buBlip>
                <a:blip r:embed="rId2"/>
              </a:buBlip>
            </a:pPr>
            <a:r>
              <a:rPr lang="sr-Latn-CS" sz="1800" b="1" smtClean="0">
                <a:solidFill>
                  <a:srgbClr val="000000"/>
                </a:solidFill>
                <a:latin typeface="Calibri" pitchFamily="34" charset="0"/>
                <a:cs typeface="Calibri" pitchFamily="34" charset="0"/>
              </a:rPr>
              <a:t>Fiksna kamata </a:t>
            </a:r>
            <a:r>
              <a:rPr lang="sr-Latn-CS" sz="1800" smtClean="0">
                <a:solidFill>
                  <a:srgbClr val="000000"/>
                </a:solidFill>
                <a:latin typeface="Calibri" pitchFamily="34" charset="0"/>
                <a:cs typeface="Calibri" pitchFamily="34" charset="0"/>
              </a:rPr>
              <a:t>utvrđuje se u nepromenljivoj nominalnom iznosu  (npr. 12%, 14%) i ne menja se tokom perioda otplate kredita.</a:t>
            </a:r>
          </a:p>
          <a:p>
            <a:pPr marL="117475" indent="19050" algn="just" defTabSz="914400" eaLnBrk="1" hangingPunct="1">
              <a:spcBef>
                <a:spcPct val="2000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Blip>
                <a:blip r:embed="rId2"/>
              </a:buBlip>
            </a:pPr>
            <a:r>
              <a:rPr lang="sr-Latn-CS" sz="1800" b="1" smtClean="0">
                <a:solidFill>
                  <a:srgbClr val="000000"/>
                </a:solidFill>
                <a:latin typeface="Calibri" pitchFamily="34" charset="0"/>
                <a:cs typeface="Calibri" pitchFamily="34" charset="0"/>
              </a:rPr>
              <a:t>Varijabilna kamata </a:t>
            </a:r>
            <a:r>
              <a:rPr lang="sr-Latn-CS" sz="1800" smtClean="0">
                <a:solidFill>
                  <a:srgbClr val="000000"/>
                </a:solidFill>
                <a:latin typeface="Calibri" pitchFamily="34" charset="0"/>
                <a:cs typeface="Calibri" pitchFamily="34" charset="0"/>
              </a:rPr>
              <a:t>je promenljiva u toku perioda otplate i dobija se dodavanjem referentnih indeksa na ugovorenu procenat.</a:t>
            </a:r>
            <a:endParaRPr lang="en-US" sz="1800" smtClean="0">
              <a:solidFill>
                <a:srgbClr val="000000"/>
              </a:solidFill>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None/>
            </a:pPr>
            <a:endParaRPr lang="sr-Latn-CS" sz="1800" b="1" smtClean="0">
              <a:solidFill>
                <a:srgbClr val="000000"/>
              </a:solidFill>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Sastoji se od promenjivog dela  i marže</a:t>
            </a:r>
          </a:p>
          <a:p>
            <a:pPr marL="117475" indent="19050" algn="just" defTabSz="914400" eaLnBrk="1" hangingPunct="1">
              <a:spcBef>
                <a:spcPct val="2000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RSD  2W refer.kam.stopa NBS + 6%</a:t>
            </a:r>
          </a:p>
          <a:p>
            <a:pPr marL="117475" indent="19050" algn="just" defTabSz="914400" eaLnBrk="1" hangingPunct="1">
              <a:spcBef>
                <a:spcPct val="2000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EUR  3M EURIBOR + 8 %</a:t>
            </a:r>
          </a:p>
          <a:p>
            <a:pPr marL="117475" indent="19050" defTabSz="914400"/>
            <a:endParaRPr lang="en-US" smtClean="0"/>
          </a:p>
        </p:txBody>
      </p:sp>
    </p:spTree>
    <p:extLst>
      <p:ext uri="{BB962C8B-B14F-4D97-AF65-F5344CB8AC3E}">
        <p14:creationId xmlns:p14="http://schemas.microsoft.com/office/powerpoint/2010/main" val="309321846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70659" name="Content Placeholder 2"/>
          <p:cNvSpPr>
            <a:spLocks noGrp="1"/>
          </p:cNvSpPr>
          <p:nvPr>
            <p:ph idx="1"/>
          </p:nvPr>
        </p:nvSpPr>
        <p:spPr>
          <a:xfrm>
            <a:off x="651042" y="2245111"/>
            <a:ext cx="8469772" cy="3767695"/>
          </a:xfrm>
        </p:spPr>
        <p:txBody>
          <a:bodyPr/>
          <a:lstStyle/>
          <a:p>
            <a:pPr marL="117475" indent="19050" algn="just" defTabSz="914400" eaLnBrk="1" hangingPunct="1">
              <a:spcBef>
                <a:spcPct val="0"/>
              </a:spcBef>
              <a:buClr>
                <a:srgbClr val="4F81BD"/>
              </a:buClr>
              <a:buSzPct val="120000"/>
              <a:buFont typeface="Wingdings 3" pitchFamily="18" charset="2"/>
              <a:buBlip>
                <a:blip r:embed="rId2"/>
              </a:buBlip>
            </a:pPr>
            <a:r>
              <a:rPr lang="sr-Latn-CS" sz="1800" b="1" smtClean="0">
                <a:solidFill>
                  <a:srgbClr val="000000"/>
                </a:solidFill>
                <a:latin typeface="Calibri" pitchFamily="34" charset="0"/>
                <a:cs typeface="Calibri" pitchFamily="34" charset="0"/>
              </a:rPr>
              <a:t>EURIBOR </a:t>
            </a:r>
            <a:r>
              <a:rPr lang="sr-Cyrl-CS" sz="1800" b="1" smtClean="0">
                <a:solidFill>
                  <a:srgbClr val="000000"/>
                </a:solidFill>
                <a:latin typeface="Calibri" pitchFamily="34" charset="0"/>
                <a:cs typeface="Calibri" pitchFamily="34" charset="0"/>
              </a:rPr>
              <a:t>(</a:t>
            </a:r>
            <a:r>
              <a:rPr lang="sr-Latn-CS" sz="1800" b="1" smtClean="0">
                <a:solidFill>
                  <a:srgbClr val="000000"/>
                </a:solidFill>
                <a:latin typeface="Calibri" pitchFamily="34" charset="0"/>
                <a:cs typeface="Calibri" pitchFamily="34" charset="0"/>
              </a:rPr>
              <a:t> </a:t>
            </a:r>
            <a:r>
              <a:rPr lang="sr-Cyrl-CS" sz="1800" b="1" smtClean="0">
                <a:solidFill>
                  <a:srgbClr val="000000"/>
                </a:solidFill>
                <a:latin typeface="Calibri" pitchFamily="34" charset="0"/>
                <a:cs typeface="Calibri" pitchFamily="34" charset="0"/>
              </a:rPr>
              <a:t>Е</a:t>
            </a:r>
            <a:r>
              <a:rPr lang="en-US" sz="1800" b="1" smtClean="0">
                <a:solidFill>
                  <a:srgbClr val="000000"/>
                </a:solidFill>
                <a:latin typeface="Calibri" pitchFamily="34" charset="0"/>
                <a:cs typeface="Calibri" pitchFamily="34" charset="0"/>
              </a:rPr>
              <a:t>uropean Interbank Offered Rate)</a:t>
            </a: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je referentna kamatna stopa na pozajmice u evrima među prvoklasnim bankama i funcioniše od 1. januara 1999.</a:t>
            </a:r>
          </a:p>
          <a:p>
            <a:pPr marL="117475" indent="19050" algn="just" defTabSz="914400" eaLnBrk="1" hangingPunct="1">
              <a:spcBef>
                <a:spcPct val="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Ova kamata se obračunava dnevno na međubankarske depozite sa rokom od nedelju dana,jedan mesec i do 12 meseci. U bankarskom poslovanju najčeće se koriste 3M Euribor za kredite privredi (kraci pediod otplate) i 6M Euribor za dugorocne kredite građanima (stanbeni krediti). </a:t>
            </a:r>
          </a:p>
          <a:p>
            <a:pPr marL="117475" indent="19050" algn="just" defTabSz="914400" eaLnBrk="1" hangingPunct="1">
              <a:spcBef>
                <a:spcPct val="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117475" indent="19050" algn="just" defTabSz="914400" eaLnBrk="1" hangingPunct="1">
              <a:spcBef>
                <a:spcPct val="0"/>
              </a:spcBef>
              <a:buClr>
                <a:srgbClr val="4F81BD"/>
              </a:buClr>
              <a:buSzPct val="120000"/>
              <a:buFont typeface="Wingdings 3" pitchFamily="18" charset="2"/>
              <a:buBlip>
                <a:blip r:embed="rId2"/>
              </a:buBlip>
            </a:pPr>
            <a:r>
              <a:rPr lang="sr-Latn-CS" sz="1800" b="1" smtClean="0">
                <a:solidFill>
                  <a:srgbClr val="000000"/>
                </a:solidFill>
                <a:latin typeface="Calibri" pitchFamily="34" charset="0"/>
                <a:cs typeface="Calibri" pitchFamily="34" charset="0"/>
              </a:rPr>
              <a:t>Dvonedeljna referentna stopa NBS</a:t>
            </a:r>
          </a:p>
          <a:p>
            <a:pPr marL="117475" indent="19050" algn="just" defTabSz="914400" eaLnBrk="1" hangingPunct="1">
              <a:spcBef>
                <a:spcPct val="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Određuje je NBS kao meru monetarne politike.</a:t>
            </a: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Snižavanjem stope pojeftinjuju krediti i podstiče se privredna aktivnost kroz zaduživanje i povećanje potrošnje.</a:t>
            </a:r>
          </a:p>
          <a:p>
            <a:pPr marL="117475" indent="19050" algn="just" defTabSz="914400" eaLnBrk="1" hangingPunct="1">
              <a:spcBef>
                <a:spcPct val="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Povećanje stope je mera restriktivne monetarne politike NBS jer se poskupljenjem kredita smanjuju zaduživanje i potrošnja.</a:t>
            </a:r>
          </a:p>
          <a:p>
            <a:pPr marL="117475" indent="19050" algn="just" defTabSz="914400" eaLnBrk="1" hangingPunct="1">
              <a:spcBef>
                <a:spcPct val="2000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None/>
            </a:pPr>
            <a:r>
              <a:rPr lang="sr-Latn-CS" sz="2000" smtClean="0">
                <a:solidFill>
                  <a:srgbClr val="000000"/>
                </a:solidFill>
                <a:latin typeface="Calibri" pitchFamily="34" charset="0"/>
                <a:cs typeface="Calibri" pitchFamily="34" charset="0"/>
              </a:rPr>
              <a:t> </a:t>
            </a:r>
          </a:p>
          <a:p>
            <a:pPr marL="117475" indent="19050" defTabSz="914400"/>
            <a:endParaRPr lang="en-US" smtClean="0"/>
          </a:p>
        </p:txBody>
      </p:sp>
    </p:spTree>
    <p:extLst>
      <p:ext uri="{BB962C8B-B14F-4D97-AF65-F5344CB8AC3E}">
        <p14:creationId xmlns:p14="http://schemas.microsoft.com/office/powerpoint/2010/main" val="13900978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117475" indent="0" algn="just" defTabSz="914400" eaLnBrk="1" hangingPunct="1">
              <a:spcBef>
                <a:spcPct val="20000"/>
              </a:spcBef>
              <a:buClr>
                <a:srgbClr val="4F81BD"/>
              </a:buClr>
              <a:buSzPct val="120000"/>
              <a:buFont typeface="Wingdings 3" pitchFamily="18" charset="2"/>
              <a:buBlip>
                <a:blip r:embed="rId2"/>
              </a:buBlip>
              <a:defRPr/>
            </a:pPr>
            <a:endParaRPr lang="sr-Latn-CS" sz="1800" dirty="0">
              <a:solidFill>
                <a:prstClr val="black"/>
              </a:solidFill>
              <a:latin typeface="Calibri"/>
              <a:cs typeface="Calibri" pitchFamily="34" charset="0"/>
            </a:endParaRPr>
          </a:p>
          <a:p>
            <a:pPr marL="117475" indent="0" algn="just" defTabSz="914400" eaLnBrk="1" hangingPunct="1">
              <a:spcBef>
                <a:spcPct val="20000"/>
              </a:spcBef>
              <a:buClr>
                <a:srgbClr val="4F81BD"/>
              </a:buClr>
              <a:buSzPct val="120000"/>
              <a:buFont typeface="Wingdings 3" pitchFamily="18" charset="2"/>
              <a:buBlip>
                <a:blip r:embed="rId2"/>
              </a:buBlip>
              <a:defRPr/>
            </a:pPr>
            <a:r>
              <a:rPr lang="en-US" sz="1800" b="1" dirty="0">
                <a:solidFill>
                  <a:prstClr val="black"/>
                </a:solidFill>
                <a:latin typeface="Calibri"/>
                <a:cs typeface="Calibri" pitchFamily="34" charset="0"/>
              </a:rPr>
              <a:t> </a:t>
            </a:r>
            <a:r>
              <a:rPr lang="sr-Latn-CS" sz="1800" b="1" dirty="0">
                <a:solidFill>
                  <a:prstClr val="black"/>
                </a:solidFill>
                <a:latin typeface="Calibri"/>
                <a:cs typeface="Calibri" pitchFamily="34" charset="0"/>
              </a:rPr>
              <a:t>Rata </a:t>
            </a:r>
            <a:r>
              <a:rPr lang="sr-Latn-CS" sz="1800" dirty="0">
                <a:solidFill>
                  <a:prstClr val="black"/>
                </a:solidFill>
                <a:latin typeface="Calibri"/>
                <a:cs typeface="Calibri" pitchFamily="34" charset="0"/>
              </a:rPr>
              <a:t>je ugovereni  iznos koji dužnik plaća poveriocu (banci) za otplatu kredita  prema planu otplate iz ugovora o kreditu</a:t>
            </a:r>
            <a:r>
              <a:rPr lang="ru-RU" sz="1800" dirty="0">
                <a:solidFill>
                  <a:prstClr val="black"/>
                </a:solidFill>
                <a:latin typeface="Calibri"/>
                <a:cs typeface="Calibri" pitchFamily="34" charset="0"/>
              </a:rPr>
              <a:t>. </a:t>
            </a:r>
            <a:r>
              <a:rPr lang="sr-Latn-CS" sz="1800" dirty="0">
                <a:solidFill>
                  <a:prstClr val="black"/>
                </a:solidFill>
                <a:latin typeface="Calibri"/>
                <a:cs typeface="Calibri" pitchFamily="34" charset="0"/>
              </a:rPr>
              <a:t>U ratu su uključeni deo glavnice i pripadajuća kamata.</a:t>
            </a:r>
          </a:p>
          <a:p>
            <a:pPr marL="117475" indent="0" algn="just" defTabSz="914400" eaLnBrk="1" hangingPunct="1">
              <a:spcBef>
                <a:spcPct val="20000"/>
              </a:spcBef>
              <a:buClr>
                <a:srgbClr val="4F81BD"/>
              </a:buClr>
              <a:buSzPct val="120000"/>
              <a:buFont typeface="Wingdings 3" pitchFamily="18" charset="2"/>
              <a:buNone/>
              <a:defRPr/>
            </a:pPr>
            <a:r>
              <a:rPr lang="sr-Latn-CS" sz="1800" dirty="0">
                <a:solidFill>
                  <a:prstClr val="black"/>
                </a:solidFill>
                <a:latin typeface="Calibri"/>
                <a:cs typeface="Calibri" pitchFamily="34" charset="0"/>
              </a:rPr>
              <a:t>U početku perioda otplate učešće kamate je veće u rati, a s obzirom da se kamata kod anuitetnih kredita na ostatak duga,sa smanjenjem glavnice smanjuje se i iznos i učešće kamate</a:t>
            </a:r>
            <a:r>
              <a:rPr lang="sr-Latn-CS" sz="1800" dirty="0" smtClean="0">
                <a:solidFill>
                  <a:prstClr val="black"/>
                </a:solidFill>
                <a:latin typeface="Calibri"/>
                <a:cs typeface="Calibri" pitchFamily="34" charset="0"/>
              </a:rPr>
              <a:t>.</a:t>
            </a:r>
          </a:p>
          <a:p>
            <a:pPr marL="241852" indent="-241852" algn="just" defTabSz="914400" eaLnBrk="1" fontAlgn="auto" hangingPunct="1">
              <a:spcBef>
                <a:spcPct val="20000"/>
              </a:spcBef>
              <a:spcAft>
                <a:spcPts val="0"/>
              </a:spcAft>
              <a:buClr>
                <a:srgbClr val="4F81BD"/>
              </a:buClr>
              <a:buSzPct val="120000"/>
              <a:buFont typeface="Wingdings 3" pitchFamily="18" charset="2"/>
              <a:buBlip>
                <a:blip r:embed="rId2"/>
              </a:buBlip>
              <a:defRPr/>
            </a:pPr>
            <a:r>
              <a:rPr lang="sr-Latn-CS" sz="1800" b="1" dirty="0">
                <a:solidFill>
                  <a:prstClr val="black"/>
                </a:solidFill>
                <a:latin typeface="Calibri"/>
                <a:cs typeface="Calibri" pitchFamily="34" charset="0"/>
              </a:rPr>
              <a:t>Grace period </a:t>
            </a:r>
            <a:r>
              <a:rPr lang="sr-Latn-CS" sz="1800" dirty="0">
                <a:solidFill>
                  <a:prstClr val="black"/>
                </a:solidFill>
                <a:latin typeface="Calibri"/>
                <a:cs typeface="Calibri" pitchFamily="34" charset="0"/>
              </a:rPr>
              <a:t>je period počeka</a:t>
            </a:r>
            <a:r>
              <a:rPr lang="ru-RU" sz="1800" dirty="0">
                <a:solidFill>
                  <a:prstClr val="black"/>
                </a:solidFill>
                <a:latin typeface="Calibri"/>
                <a:cs typeface="Calibri" pitchFamily="34" charset="0"/>
              </a:rPr>
              <a:t>, </a:t>
            </a:r>
            <a:r>
              <a:rPr lang="sr-Latn-CS" sz="1800" dirty="0">
                <a:solidFill>
                  <a:prstClr val="black"/>
                </a:solidFill>
                <a:latin typeface="Calibri"/>
                <a:cs typeface="Calibri" pitchFamily="34" charset="0"/>
              </a:rPr>
              <a:t>tj. mirovanja otplate glavnice</a:t>
            </a:r>
            <a:r>
              <a:rPr lang="ru-RU" sz="1800" dirty="0">
                <a:solidFill>
                  <a:prstClr val="black"/>
                </a:solidFill>
                <a:latin typeface="Calibri"/>
                <a:cs typeface="Calibri" pitchFamily="34" charset="0"/>
              </a:rPr>
              <a:t>.</a:t>
            </a:r>
            <a:endParaRPr lang="sr-Latn-CS" sz="1800" dirty="0">
              <a:solidFill>
                <a:prstClr val="black"/>
              </a:solidFill>
              <a:latin typeface="Calibri"/>
              <a:cs typeface="Calibri" pitchFamily="34" charset="0"/>
            </a:endParaRPr>
          </a:p>
          <a:p>
            <a:pPr marL="241852" indent="-241852" algn="just" defTabSz="914400" eaLnBrk="1" fontAlgn="auto" hangingPunct="1">
              <a:spcBef>
                <a:spcPct val="20000"/>
              </a:spcBef>
              <a:spcAft>
                <a:spcPts val="0"/>
              </a:spcAft>
              <a:buClr>
                <a:srgbClr val="4F81BD"/>
              </a:buClr>
              <a:buSzPct val="120000"/>
              <a:buFont typeface="Wingdings 3" pitchFamily="18" charset="2"/>
              <a:buNone/>
              <a:defRPr/>
            </a:pPr>
            <a:endParaRPr lang="sr-Latn-CS" sz="1800" dirty="0">
              <a:solidFill>
                <a:prstClr val="black"/>
              </a:solidFill>
              <a:latin typeface="Calibri"/>
              <a:cs typeface="Calibri" pitchFamily="34" charset="0"/>
            </a:endParaRPr>
          </a:p>
          <a:p>
            <a:pPr marL="241852" indent="-241852" algn="just" defTabSz="914400" eaLnBrk="1" fontAlgn="auto" hangingPunct="1">
              <a:spcBef>
                <a:spcPct val="20000"/>
              </a:spcBef>
              <a:spcAft>
                <a:spcPts val="0"/>
              </a:spcAft>
              <a:buClr>
                <a:srgbClr val="4F81BD"/>
              </a:buClr>
              <a:buSzPct val="120000"/>
              <a:buFont typeface="Wingdings 3" pitchFamily="18" charset="2"/>
              <a:buNone/>
              <a:defRPr/>
            </a:pPr>
            <a:r>
              <a:rPr lang="sr-Latn-CS" sz="1800" dirty="0">
                <a:solidFill>
                  <a:prstClr val="black"/>
                </a:solidFill>
                <a:latin typeface="Calibri"/>
                <a:cs typeface="Calibri" pitchFamily="34" charset="0"/>
              </a:rPr>
              <a:t>Vremenski period od početka korišćenja kredita  do prve otplate glavnice.</a:t>
            </a:r>
            <a:r>
              <a:rPr lang="ru-RU" sz="1800" dirty="0">
                <a:solidFill>
                  <a:prstClr val="black"/>
                </a:solidFill>
                <a:latin typeface="Calibri"/>
                <a:cs typeface="Calibri" pitchFamily="34" charset="0"/>
              </a:rPr>
              <a:t> </a:t>
            </a:r>
            <a:endParaRPr lang="sr-Latn-CS" sz="1800" dirty="0">
              <a:solidFill>
                <a:prstClr val="black"/>
              </a:solidFill>
              <a:latin typeface="Calibri"/>
              <a:cs typeface="Calibri" pitchFamily="34" charset="0"/>
            </a:endParaRPr>
          </a:p>
          <a:p>
            <a:pPr marL="117475" indent="19050" algn="just" defTabSz="914400" eaLnBrk="1" fontAlgn="auto" hangingPunct="1">
              <a:spcBef>
                <a:spcPct val="20000"/>
              </a:spcBef>
              <a:spcAft>
                <a:spcPts val="0"/>
              </a:spcAft>
              <a:buClr>
                <a:srgbClr val="4F81BD"/>
              </a:buClr>
              <a:buSzPct val="120000"/>
              <a:buFontTx/>
              <a:buChar char="-"/>
              <a:defRPr/>
            </a:pPr>
            <a:r>
              <a:rPr lang="sr-Latn-CS" sz="1800" dirty="0">
                <a:solidFill>
                  <a:prstClr val="black"/>
                </a:solidFill>
                <a:latin typeface="Calibri"/>
                <a:cs typeface="Calibri" pitchFamily="34" charset="0"/>
              </a:rPr>
              <a:t>od 3- 12 meseci</a:t>
            </a: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sr-Latn-CS" sz="1800" dirty="0">
                <a:solidFill>
                  <a:prstClr val="black"/>
                </a:solidFill>
                <a:latin typeface="Calibri"/>
                <a:cs typeface="Calibri" pitchFamily="34" charset="0"/>
              </a:rPr>
              <a:t>U tom periodu plaća se samo interkalarna kamata na ceo iznos kredita.</a:t>
            </a:r>
            <a:endParaRPr lang="sr-Latn-CS" altLang="sr-Latn-RS" sz="1800" dirty="0">
              <a:solidFill>
                <a:prstClr val="black"/>
              </a:solidFill>
              <a:latin typeface="Calibri"/>
              <a:cs typeface="Calibri" pitchFamily="34" charset="0"/>
            </a:endParaRPr>
          </a:p>
          <a:p>
            <a:pPr marL="117475" indent="0" algn="just" defTabSz="914400" eaLnBrk="1" hangingPunct="1">
              <a:spcBef>
                <a:spcPct val="20000"/>
              </a:spcBef>
              <a:buClr>
                <a:srgbClr val="4F81BD"/>
              </a:buClr>
              <a:buSzPct val="120000"/>
              <a:buFont typeface="Wingdings 3" pitchFamily="18" charset="2"/>
              <a:buNone/>
              <a:defRPr/>
            </a:pPr>
            <a:endParaRPr lang="sr-Latn-CS" sz="1800" dirty="0">
              <a:solidFill>
                <a:prstClr val="black"/>
              </a:solidFill>
              <a:latin typeface="Calibri"/>
              <a:cs typeface="Calibri" pitchFamily="34" charset="0"/>
            </a:endParaRPr>
          </a:p>
          <a:p>
            <a:pPr>
              <a:defRPr/>
            </a:pPr>
            <a:endParaRPr lang="sr-Latn-RS" dirty="0"/>
          </a:p>
        </p:txBody>
      </p:sp>
    </p:spTree>
    <p:extLst>
      <p:ext uri="{BB962C8B-B14F-4D97-AF65-F5344CB8AC3E}">
        <p14:creationId xmlns:p14="http://schemas.microsoft.com/office/powerpoint/2010/main" val="31870357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 </a:t>
            </a:r>
            <a:r>
              <a:rPr lang="en-US" dirty="0" err="1" smtClean="0"/>
              <a:t>Privredna</a:t>
            </a:r>
            <a:r>
              <a:rPr lang="en-US" dirty="0" smtClean="0"/>
              <a:t> </a:t>
            </a:r>
            <a:r>
              <a:rPr lang="en-US" dirty="0" err="1" smtClean="0"/>
              <a:t>društva</a:t>
            </a:r>
            <a:endParaRPr lang="en-US" dirty="0" smtClean="0"/>
          </a:p>
        </p:txBody>
      </p:sp>
      <p:sp>
        <p:nvSpPr>
          <p:cNvPr id="3" name="Content Placeholder 2"/>
          <p:cNvSpPr>
            <a:spLocks noGrp="1"/>
          </p:cNvSpPr>
          <p:nvPr>
            <p:ph idx="1"/>
          </p:nvPr>
        </p:nvSpPr>
        <p:spPr>
          <a:xfrm>
            <a:off x="666653" y="1740335"/>
            <a:ext cx="8454160" cy="4538059"/>
          </a:xfrm>
        </p:spPr>
        <p:txBody>
          <a:bodyPr>
            <a:normAutofit/>
          </a:bodyPr>
          <a:lstStyle/>
          <a:p>
            <a:pPr marL="273986" indent="-273986" algn="just" eaLnBrk="1" hangingPunct="1">
              <a:buFont typeface="Wingdings 3" pitchFamily="18" charset="2"/>
              <a:buChar char=""/>
            </a:pPr>
            <a:r>
              <a:rPr lang="sr-Latn-CS" sz="2000" dirty="0">
                <a:latin typeface="Calibri" pitchFamily="34" charset="0"/>
                <a:ea typeface="Calibri" pitchFamily="34" charset="0"/>
                <a:cs typeface="Calibri" pitchFamily="34" charset="0"/>
              </a:rPr>
              <a:t>Pravno lice koje osnivaju osnivačkim aktom pravna i/ili fizička lica, radi obavljanja delatnosti u cilju sticanja profita na neodređeno vreme.</a:t>
            </a:r>
          </a:p>
          <a:p>
            <a:pPr marL="273986" indent="-273986" algn="just" eaLnBrk="1" hangingPunct="1">
              <a:buFont typeface="Wingdings 3" pitchFamily="18" charset="2"/>
              <a:buChar char=""/>
            </a:pPr>
            <a:r>
              <a:rPr lang="sr-Latn-CS" sz="2000" u="sng" dirty="0">
                <a:latin typeface="Calibri" pitchFamily="34" charset="0"/>
                <a:ea typeface="Calibri" pitchFamily="34" charset="0"/>
                <a:cs typeface="Calibri" pitchFamily="34" charset="0"/>
              </a:rPr>
              <a:t>Osnivački akt</a:t>
            </a:r>
            <a:r>
              <a:rPr lang="sr-Latn-CS" sz="2000" dirty="0">
                <a:latin typeface="Calibri" pitchFamily="34" charset="0"/>
                <a:ea typeface="Calibri" pitchFamily="34" charset="0"/>
                <a:cs typeface="Calibri" pitchFamily="34" charset="0"/>
              </a:rPr>
              <a:t> – ugovor o osnivanju (više osnivača) ili odluka o osnivanju (jedan osnivač).</a:t>
            </a:r>
            <a:endParaRPr lang="en-US" sz="2000" dirty="0">
              <a:latin typeface="Calibri" pitchFamily="34" charset="0"/>
              <a:ea typeface="Calibri" pitchFamily="34" charset="0"/>
              <a:cs typeface="Calibri" pitchFamily="34" charset="0"/>
            </a:endParaRPr>
          </a:p>
          <a:p>
            <a:pPr marL="273986" indent="-273986" eaLnBrk="1" hangingPunct="1"/>
            <a:endParaRPr lang="sr-Latn-CS" sz="2000" b="1" dirty="0">
              <a:latin typeface="Calibri" pitchFamily="34" charset="0"/>
              <a:ea typeface="Calibri" pitchFamily="34" charset="0"/>
              <a:cs typeface="Calibri" pitchFamily="34" charset="0"/>
            </a:endParaRPr>
          </a:p>
          <a:p>
            <a:pPr marL="273986" indent="-273986" eaLnBrk="1" hangingPunct="1"/>
            <a:r>
              <a:rPr lang="sr-Latn-CS" sz="2000" b="1" dirty="0">
                <a:latin typeface="Calibri" pitchFamily="34" charset="0"/>
                <a:ea typeface="Calibri" pitchFamily="34" charset="0"/>
                <a:cs typeface="Calibri" pitchFamily="34" charset="0"/>
              </a:rPr>
              <a:t>Društvo sa ograničenom odgovornošću – DOO</a:t>
            </a:r>
          </a:p>
          <a:p>
            <a:pPr marL="273986" indent="-273986" eaLnBrk="1" hangingPunct="1"/>
            <a:r>
              <a:rPr lang="sr-Latn-CS" sz="2000" b="1"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Društvo</a:t>
            </a:r>
            <a:r>
              <a:rPr lang="en-US" sz="2000" dirty="0">
                <a:latin typeface="Calibri" pitchFamily="34" charset="0"/>
                <a:ea typeface="Calibri" pitchFamily="34" charset="0"/>
                <a:cs typeface="Calibri" pitchFamily="34" charset="0"/>
              </a:rPr>
              <a:t> u </a:t>
            </a:r>
            <a:r>
              <a:rPr lang="en-US" sz="2000" dirty="0" err="1">
                <a:latin typeface="Calibri" pitchFamily="34" charset="0"/>
                <a:ea typeface="Calibri" pitchFamily="34" charset="0"/>
                <a:cs typeface="Calibri" pitchFamily="34" charset="0"/>
              </a:rPr>
              <a:t>kome</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jedan</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ili</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više</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članova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društva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imaju</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udele</a:t>
            </a:r>
            <a:r>
              <a:rPr lang="en-US" sz="2000" dirty="0">
                <a:latin typeface="Calibri" pitchFamily="34" charset="0"/>
                <a:ea typeface="Calibri" pitchFamily="34" charset="0"/>
                <a:cs typeface="Calibri" pitchFamily="34" charset="0"/>
              </a:rPr>
              <a:t> u </a:t>
            </a:r>
            <a:r>
              <a:rPr lang="en-US" sz="2000" dirty="0" err="1">
                <a:latin typeface="Calibri" pitchFamily="34" charset="0"/>
                <a:ea typeface="Calibri" pitchFamily="34" charset="0"/>
                <a:cs typeface="Calibri" pitchFamily="34" charset="0"/>
              </a:rPr>
              <a:t>osnovnom</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kapitalu</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društva</a:t>
            </a:r>
            <a:r>
              <a:rPr lang="en-US" sz="2000" dirty="0">
                <a:latin typeface="Calibri" pitchFamily="34" charset="0"/>
                <a:ea typeface="Calibri" pitchFamily="34" charset="0"/>
                <a:cs typeface="Calibri" pitchFamily="34" charset="0"/>
              </a:rPr>
              <a:t>, s </a:t>
            </a:r>
            <a:r>
              <a:rPr lang="en-US" sz="2000" dirty="0" err="1">
                <a:latin typeface="Calibri" pitchFamily="34" charset="0"/>
                <a:ea typeface="Calibri" pitchFamily="34" charset="0"/>
                <a:cs typeface="Calibri" pitchFamily="34" charset="0"/>
              </a:rPr>
              <a:t>tim</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da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članovi</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društva</a:t>
            </a:r>
            <a:r>
              <a:rPr lang="en-US" sz="2000" dirty="0">
                <a:latin typeface="Calibri" pitchFamily="34" charset="0"/>
                <a:ea typeface="Calibri" pitchFamily="34" charset="0"/>
                <a:cs typeface="Calibri" pitchFamily="34" charset="0"/>
              </a:rPr>
              <a:t> ne </a:t>
            </a:r>
            <a:r>
              <a:rPr lang="en-US" sz="2000" dirty="0" err="1">
                <a:latin typeface="Calibri" pitchFamily="34" charset="0"/>
                <a:ea typeface="Calibri" pitchFamily="34" charset="0"/>
                <a:cs typeface="Calibri" pitchFamily="34" charset="0"/>
              </a:rPr>
              <a:t>odgovaraju</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za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obaveze</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društva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osim</a:t>
            </a:r>
            <a:r>
              <a:rPr lang="en-US" sz="2000" dirty="0">
                <a:latin typeface="Calibri" pitchFamily="34" charset="0"/>
                <a:ea typeface="Calibri" pitchFamily="34" charset="0"/>
                <a:cs typeface="Calibri" pitchFamily="34" charset="0"/>
              </a:rPr>
              <a:t> u </a:t>
            </a:r>
            <a:r>
              <a:rPr lang="en-US" sz="2000" dirty="0" err="1">
                <a:latin typeface="Calibri" pitchFamily="34" charset="0"/>
                <a:ea typeface="Calibri" pitchFamily="34" charset="0"/>
                <a:cs typeface="Calibri" pitchFamily="34" charset="0"/>
              </a:rPr>
              <a:t>slučajevima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proboja</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pravne</a:t>
            </a:r>
            <a:r>
              <a:rPr lang="en-US" sz="2000" dirty="0">
                <a:latin typeface="Calibri" pitchFamily="34" charset="0"/>
                <a:ea typeface="Calibri" pitchFamily="34" charset="0"/>
                <a:cs typeface="Calibri" pitchFamily="34" charset="0"/>
              </a:rPr>
              <a:t> </a:t>
            </a:r>
            <a:r>
              <a:rPr lang="en-US" sz="2000" dirty="0" err="1">
                <a:latin typeface="Calibri" pitchFamily="34" charset="0"/>
                <a:ea typeface="Calibri" pitchFamily="34" charset="0"/>
                <a:cs typeface="Calibri" pitchFamily="34" charset="0"/>
              </a:rPr>
              <a:t>ličnosti</a:t>
            </a:r>
            <a:r>
              <a:rPr lang="en-US" sz="2000" dirty="0">
                <a:latin typeface="Calibri" pitchFamily="34" charset="0"/>
                <a:ea typeface="Calibri" pitchFamily="34" charset="0"/>
                <a:cs typeface="Calibri" pitchFamily="34" charset="0"/>
              </a:rPr>
              <a:t>. </a:t>
            </a:r>
          </a:p>
          <a:p>
            <a:pPr marL="273986" indent="-273986" eaLnBrk="1" hangingPunct="1"/>
            <a:r>
              <a:rPr lang="en-US" sz="2000" noProof="1">
                <a:latin typeface="Calibri" pitchFamily="34" charset="0"/>
                <a:ea typeface="Calibri" pitchFamily="34" charset="0"/>
                <a:cs typeface="Calibri" pitchFamily="34" charset="0"/>
              </a:rPr>
              <a:t>Vrednost minimalnog osnovnog kapitala društva sa ograničenom odgovornošću iznosi 100 dinara osim ako posebnim zakonom nije propisan veći iznos.</a:t>
            </a:r>
          </a:p>
        </p:txBody>
      </p:sp>
    </p:spTree>
    <p:extLst>
      <p:ext uri="{BB962C8B-B14F-4D97-AF65-F5344CB8AC3E}">
        <p14:creationId xmlns:p14="http://schemas.microsoft.com/office/powerpoint/2010/main" val="42145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72707" name="Content Placeholder 2"/>
          <p:cNvSpPr>
            <a:spLocks noGrp="1"/>
          </p:cNvSpPr>
          <p:nvPr>
            <p:ph idx="1"/>
          </p:nvPr>
        </p:nvSpPr>
        <p:spPr>
          <a:xfrm>
            <a:off x="651042" y="2245111"/>
            <a:ext cx="8469772" cy="3767695"/>
          </a:xfrm>
        </p:spPr>
        <p:txBody>
          <a:bodyPr/>
          <a:lstStyle/>
          <a:p>
            <a:pPr marL="117475" indent="19050" algn="just" defTabSz="914400" eaLnBrk="1" hangingPunct="1">
              <a:spcBef>
                <a:spcPct val="20000"/>
              </a:spcBef>
              <a:buClr>
                <a:srgbClr val="4F81BD"/>
              </a:buClr>
              <a:buSzPct val="120000"/>
              <a:buFont typeface="Wingdings 3" pitchFamily="18" charset="2"/>
              <a:buBlip>
                <a:blip r:embed="rId2"/>
              </a:buBlip>
            </a:pPr>
            <a:r>
              <a:rPr lang="en-US" sz="1800" b="1" smtClean="0">
                <a:solidFill>
                  <a:srgbClr val="000000"/>
                </a:solidFill>
                <a:latin typeface="Calibri" pitchFamily="34" charset="0"/>
                <a:cs typeface="Calibri" pitchFamily="34" charset="0"/>
              </a:rPr>
              <a:t>Menica</a:t>
            </a:r>
            <a:r>
              <a:rPr lang="sr-Latn-CS" sz="1800" b="1"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je obligaciono-pravna hartija od vrednosti čiji je sadržaj novčano potraživanje. Predstavlja bezuslovni pismeni nalog idavaoca menice (trasnanta) upućen drugom licu (trasatu) da u određeno vreme i na određenom mestu,isplati određeni iznos novca licu naznačenom u menici (remitentu) ili drugom licu po njegovoj naredbi).</a:t>
            </a:r>
          </a:p>
          <a:p>
            <a:pPr marL="117475" indent="19050" algn="just" defTabSz="914400" eaLnBrk="1" hangingPunct="1">
              <a:spcBef>
                <a:spcPct val="20000"/>
              </a:spcBef>
              <a:buClr>
                <a:srgbClr val="4F81BD"/>
              </a:buClr>
              <a:buSzPct val="120000"/>
              <a:buFont typeface="Wingdings 3" pitchFamily="18" charset="2"/>
              <a:buNone/>
            </a:pPr>
            <a:endParaRPr lang="en-US" sz="1800" smtClean="0">
              <a:solidFill>
                <a:srgbClr val="000000"/>
              </a:solidFill>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Li</a:t>
            </a:r>
            <a:r>
              <a:rPr lang="sr-Latn-CS" sz="1800" smtClean="0">
                <a:solidFill>
                  <a:srgbClr val="000000"/>
                </a:solidFill>
                <a:latin typeface="Calibri" pitchFamily="34" charset="0"/>
                <a:cs typeface="Calibri" pitchFamily="34" charset="0"/>
              </a:rPr>
              <a:t>č</a:t>
            </a:r>
            <a:r>
              <a:rPr lang="en-US" sz="1800" smtClean="0">
                <a:solidFill>
                  <a:srgbClr val="000000"/>
                </a:solidFill>
                <a:latin typeface="Calibri" pitchFamily="34" charset="0"/>
                <a:cs typeface="Calibri" pitchFamily="34" charset="0"/>
              </a:rPr>
              <a:t>na menica</a:t>
            </a:r>
            <a:r>
              <a:rPr lang="sr-Latn-CS" sz="1800" smtClean="0">
                <a:solidFill>
                  <a:srgbClr val="000000"/>
                </a:solidFill>
                <a:latin typeface="Calibri" pitchFamily="34" charset="0"/>
                <a:cs typeface="Calibri" pitchFamily="34" charset="0"/>
              </a:rPr>
              <a:t>- sudska naplata duga</a:t>
            </a:r>
            <a:endParaRPr lang="en-US" sz="1800" smtClean="0">
              <a:solidFill>
                <a:srgbClr val="000000"/>
              </a:solidFill>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None/>
            </a:pPr>
            <a:endParaRPr lang="en-US" sz="1800" smtClean="0">
              <a:solidFill>
                <a:srgbClr val="000000"/>
              </a:solidFill>
              <a:latin typeface="Calibri" pitchFamily="34" charset="0"/>
              <a:cs typeface="Calibri" pitchFamily="34" charset="0"/>
            </a:endParaRPr>
          </a:p>
          <a:p>
            <a:pPr marL="117475" indent="19050"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Menica preduzeća/preduzetnika</a:t>
            </a:r>
            <a:r>
              <a:rPr lang="sr-Latn-CS" sz="1800" smtClean="0">
                <a:solidFill>
                  <a:srgbClr val="000000"/>
                </a:solidFill>
                <a:latin typeface="Calibri" pitchFamily="34" charset="0"/>
                <a:cs typeface="Calibri" pitchFamily="34" charset="0"/>
              </a:rPr>
              <a:t>- blokada računa</a:t>
            </a:r>
            <a:endParaRPr lang="en-US" sz="1800" smtClean="0">
              <a:solidFill>
                <a:srgbClr val="000000"/>
              </a:solidFill>
              <a:latin typeface="Calibri" pitchFamily="34" charset="0"/>
              <a:cs typeface="Calibri" pitchFamily="34" charset="0"/>
            </a:endParaRPr>
          </a:p>
          <a:p>
            <a:pPr marL="117475" indent="19050" defTabSz="914400"/>
            <a:endParaRPr lang="en-US" smtClean="0"/>
          </a:p>
        </p:txBody>
      </p:sp>
    </p:spTree>
    <p:extLst>
      <p:ext uri="{BB962C8B-B14F-4D97-AF65-F5344CB8AC3E}">
        <p14:creationId xmlns:p14="http://schemas.microsoft.com/office/powerpoint/2010/main" val="161899241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73731" name="Content Placeholder 2"/>
          <p:cNvSpPr>
            <a:spLocks noGrp="1"/>
          </p:cNvSpPr>
          <p:nvPr>
            <p:ph idx="1"/>
          </p:nvPr>
        </p:nvSpPr>
        <p:spPr>
          <a:xfrm>
            <a:off x="651042" y="2245111"/>
            <a:ext cx="8469772" cy="3767695"/>
          </a:xfrm>
        </p:spPr>
        <p:txBody>
          <a:bodyPr/>
          <a:lstStyle/>
          <a:p>
            <a:pPr marL="241300" indent="-241300" algn="just" defTabSz="914400" eaLnBrk="1" hangingPunct="1">
              <a:spcBef>
                <a:spcPct val="0"/>
              </a:spcBef>
              <a:buClr>
                <a:srgbClr val="4F81BD"/>
              </a:buClr>
              <a:buSzPct val="120000"/>
              <a:buFont typeface="Wingdings 3" pitchFamily="18" charset="2"/>
              <a:buBlip>
                <a:blip r:embed="rId2"/>
              </a:buBlip>
            </a:pPr>
            <a:r>
              <a:rPr lang="en-US" sz="1800" b="1" smtClean="0">
                <a:solidFill>
                  <a:srgbClr val="000000"/>
                </a:solidFill>
                <a:latin typeface="Calibri" pitchFamily="34" charset="0"/>
                <a:cs typeface="Calibri" pitchFamily="34" charset="0"/>
              </a:rPr>
              <a:t>Jemstvo</a:t>
            </a:r>
            <a:endParaRPr lang="sr-Latn-CS" sz="1800" b="1"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endParaRPr lang="en-US" sz="1800" b="1"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r>
              <a:rPr lang="vi-VN" sz="1800" b="1" smtClean="0">
                <a:solidFill>
                  <a:srgbClr val="000000"/>
                </a:solidFill>
                <a:latin typeface="Calibri" pitchFamily="34" charset="0"/>
                <a:cs typeface="Calibri" pitchFamily="34" charset="0"/>
              </a:rPr>
              <a:t>Ugovor o jemstvu</a:t>
            </a:r>
            <a:r>
              <a:rPr lang="vi-VN" sz="1800" smtClean="0">
                <a:solidFill>
                  <a:srgbClr val="000000"/>
                </a:solidFill>
                <a:latin typeface="Calibri" pitchFamily="34" charset="0"/>
                <a:cs typeface="Calibri" pitchFamily="34" charset="0"/>
              </a:rPr>
              <a:t> je</a:t>
            </a:r>
            <a:r>
              <a:rPr lang="sr-Latn-CS" sz="1800" smtClean="0">
                <a:solidFill>
                  <a:srgbClr val="000000"/>
                </a:solidFill>
                <a:latin typeface="Calibri" pitchFamily="34" charset="0"/>
                <a:cs typeface="Calibri" pitchFamily="34" charset="0"/>
              </a:rPr>
              <a:t> ugovor </a:t>
            </a:r>
            <a:r>
              <a:rPr lang="en-US" sz="1800" smtClean="0">
                <a:solidFill>
                  <a:srgbClr val="000000"/>
                </a:solidFill>
                <a:latin typeface="Calibri" pitchFamily="34" charset="0"/>
                <a:cs typeface="Calibri" pitchFamily="34" charset="0"/>
              </a:rPr>
              <a:t>između poverioca </a:t>
            </a:r>
            <a:r>
              <a:rPr lang="vi-VN" sz="1800" smtClean="0">
                <a:solidFill>
                  <a:srgbClr val="000000"/>
                </a:solidFill>
                <a:latin typeface="Calibri" pitchFamily="34" charset="0"/>
                <a:cs typeface="Calibri" pitchFamily="34" charset="0"/>
              </a:rPr>
              <a:t>i jemca, u pisanoj formi, u kom se jemac</a:t>
            </a:r>
            <a:endParaRPr lang="en-US" sz="180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r>
              <a:rPr lang="vi-VN" sz="1800" smtClean="0">
                <a:solidFill>
                  <a:srgbClr val="000000"/>
                </a:solidFill>
                <a:latin typeface="Calibri" pitchFamily="34" charset="0"/>
                <a:cs typeface="Calibri" pitchFamily="34" charset="0"/>
              </a:rPr>
              <a:t>obvezuje da će prema poveriocu ispuniti punovažnu i dospelu obavezu dužnika, ako ovaj to</a:t>
            </a:r>
            <a:endParaRPr lang="en-US" sz="180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n</a:t>
            </a:r>
            <a:r>
              <a:rPr lang="vi-VN" sz="1800" smtClean="0">
                <a:solidFill>
                  <a:srgbClr val="000000"/>
                </a:solidFill>
                <a:latin typeface="Calibri" pitchFamily="34" charset="0"/>
                <a:cs typeface="Calibri" pitchFamily="34" charset="0"/>
              </a:rPr>
              <a:t>e</a:t>
            </a:r>
            <a:r>
              <a:rPr lang="en-US" sz="1800" smtClean="0">
                <a:solidFill>
                  <a:srgbClr val="000000"/>
                </a:solidFill>
                <a:latin typeface="Calibri" pitchFamily="34" charset="0"/>
                <a:cs typeface="Calibri" pitchFamily="34" charset="0"/>
              </a:rPr>
              <a:t> </a:t>
            </a:r>
            <a:r>
              <a:rPr lang="vi-VN" sz="1800" smtClean="0">
                <a:solidFill>
                  <a:srgbClr val="000000"/>
                </a:solidFill>
                <a:latin typeface="Calibri" pitchFamily="34" charset="0"/>
                <a:cs typeface="Calibri" pitchFamily="34" charset="0"/>
              </a:rPr>
              <a:t>učini.</a:t>
            </a:r>
            <a:r>
              <a:rPr lang="en-US" sz="1800" smtClean="0">
                <a:solidFill>
                  <a:srgbClr val="000000"/>
                </a:solidFill>
                <a:latin typeface="Calibri" pitchFamily="34" charset="0"/>
                <a:cs typeface="Calibri" pitchFamily="34" charset="0"/>
              </a:rPr>
              <a:t> </a:t>
            </a:r>
            <a:r>
              <a:rPr lang="vi-VN" sz="1800" smtClean="0">
                <a:solidFill>
                  <a:srgbClr val="000000"/>
                </a:solidFill>
                <a:latin typeface="Calibri" pitchFamily="34" charset="0"/>
                <a:cs typeface="Calibri" pitchFamily="34" charset="0"/>
              </a:rPr>
              <a:t>Ugovorom o jemstvu se može obavezati samo ko ima potpunu poslovnu</a:t>
            </a:r>
            <a:endParaRPr lang="en-US" sz="180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sposobnost.</a:t>
            </a:r>
          </a:p>
          <a:p>
            <a:pPr marL="241300" indent="-241300" algn="just" defTabSz="914400" eaLnBrk="1" hangingPunct="1">
              <a:spcBef>
                <a:spcPct val="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Jemstvo daje fizičko lice i preduzetnik/preduzeće.</a:t>
            </a: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Jemac prilaže menice uz ugovor o</a:t>
            </a:r>
          </a:p>
          <a:p>
            <a:pPr marL="241300" indent="-241300" algn="just" defTabSz="914400" eaLnBrk="1" hangingPunct="1">
              <a:spcBef>
                <a:spcPct val="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jemstvu kao sredstvo naplate dugovanja putem blokade računa.</a:t>
            </a:r>
            <a:endParaRPr lang="vi-VN" sz="1800" smtClean="0">
              <a:solidFill>
                <a:srgbClr val="000000"/>
              </a:solidFill>
              <a:latin typeface="Calibri" pitchFamily="34" charset="0"/>
              <a:cs typeface="Calibri" pitchFamily="34" charset="0"/>
            </a:endParaRPr>
          </a:p>
          <a:p>
            <a:pPr marL="241300" indent="-241300" defTabSz="914400"/>
            <a:endParaRPr lang="en-US" smtClean="0"/>
          </a:p>
        </p:txBody>
      </p:sp>
    </p:spTree>
    <p:extLst>
      <p:ext uri="{BB962C8B-B14F-4D97-AF65-F5344CB8AC3E}">
        <p14:creationId xmlns:p14="http://schemas.microsoft.com/office/powerpoint/2010/main" val="139076686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241852" indent="-241852" algn="just" defTabSz="914400" eaLnBrk="1" fontAlgn="auto" hangingPunct="1">
              <a:spcBef>
                <a:spcPct val="20000"/>
              </a:spcBef>
              <a:spcAft>
                <a:spcPts val="0"/>
              </a:spcAft>
              <a:buClr>
                <a:srgbClr val="4F81BD"/>
              </a:buClr>
              <a:buSzPct val="120000"/>
              <a:buFont typeface="Wingdings 3" pitchFamily="18" charset="2"/>
              <a:buBlip>
                <a:blip r:embed="rId2"/>
              </a:buBlip>
              <a:defRPr/>
            </a:pPr>
            <a:r>
              <a:rPr lang="en-US" sz="1800" b="1" dirty="0" err="1">
                <a:solidFill>
                  <a:prstClr val="black"/>
                </a:solidFill>
                <a:latin typeface="Calibri"/>
                <a:cs typeface="Calibri" pitchFamily="34" charset="0"/>
              </a:rPr>
              <a:t>Hipoteka</a:t>
            </a:r>
            <a:endParaRPr lang="en-US" sz="1800" b="1" dirty="0">
              <a:solidFill>
                <a:prstClr val="black"/>
              </a:solidFill>
              <a:latin typeface="Calibri"/>
              <a:cs typeface="Calibri" pitchFamily="34" charset="0"/>
            </a:endParaRPr>
          </a:p>
          <a:p>
            <a:pPr marL="0" indent="0" algn="just" defTabSz="914400" eaLnBrk="1" fontAlgn="auto" hangingPunct="1">
              <a:spcBef>
                <a:spcPct val="20000"/>
              </a:spcBef>
              <a:spcAft>
                <a:spcPts val="0"/>
              </a:spcAft>
              <a:buClr>
                <a:srgbClr val="4F81BD"/>
              </a:buClr>
              <a:buSzPct val="120000"/>
              <a:buFont typeface="Wingdings 3" pitchFamily="18" charset="2"/>
              <a:buNone/>
              <a:defRPr/>
            </a:pPr>
            <a:endParaRPr lang="sr-Latn-CS" sz="1800" b="1" dirty="0">
              <a:solidFill>
                <a:prstClr val="black"/>
              </a:solidFill>
              <a:latin typeface="Calibri"/>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en-US" sz="1800" dirty="0" err="1">
                <a:solidFill>
                  <a:prstClr val="black"/>
                </a:solidFill>
                <a:latin typeface="Calibri"/>
                <a:cs typeface="Calibri" pitchFamily="34" charset="0"/>
              </a:rPr>
              <a:t>Pojam</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pravna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priroda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postupak</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uspostavljanja</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postupak</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aktiviranja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hipoteke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regulisani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su</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Zakonom</a:t>
            </a:r>
            <a:r>
              <a:rPr lang="en-US" sz="1800" dirty="0">
                <a:solidFill>
                  <a:prstClr val="black"/>
                </a:solidFill>
                <a:latin typeface="Calibri"/>
                <a:cs typeface="Calibri" pitchFamily="34" charset="0"/>
              </a:rPr>
              <a:t> o </a:t>
            </a:r>
            <a:r>
              <a:rPr lang="en-US" sz="1800" dirty="0" err="1">
                <a:solidFill>
                  <a:prstClr val="black"/>
                </a:solidFill>
                <a:latin typeface="Calibri"/>
                <a:cs typeface="Calibri" pitchFamily="34" charset="0"/>
              </a:rPr>
              <a:t>osnovama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svojinsko-pravnih</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odnosa</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Zakonom</a:t>
            </a:r>
            <a:r>
              <a:rPr lang="en-US" sz="1800" dirty="0">
                <a:solidFill>
                  <a:prstClr val="black"/>
                </a:solidFill>
                <a:latin typeface="Calibri"/>
                <a:cs typeface="Calibri" pitchFamily="34" charset="0"/>
              </a:rPr>
              <a:t> o </a:t>
            </a:r>
            <a:r>
              <a:rPr lang="en-US" sz="1800" dirty="0" err="1">
                <a:solidFill>
                  <a:prstClr val="black"/>
                </a:solidFill>
                <a:latin typeface="Calibri"/>
                <a:cs typeface="Calibri" pitchFamily="34" charset="0"/>
              </a:rPr>
              <a:t>izvršnom</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postupku</a:t>
            </a:r>
            <a:r>
              <a:rPr lang="en-US" sz="1800" dirty="0">
                <a:solidFill>
                  <a:prstClr val="black"/>
                </a:solidFill>
                <a:latin typeface="Calibri"/>
                <a:cs typeface="Calibri" pitchFamily="34" charset="0"/>
              </a:rPr>
              <a:t>.</a:t>
            </a: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endParaRPr lang="sr-Latn-CS" sz="1800" dirty="0">
              <a:solidFill>
                <a:prstClr val="black"/>
              </a:solidFill>
              <a:latin typeface="Calibri"/>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vi-VN" sz="1800" dirty="0">
                <a:solidFill>
                  <a:prstClr val="black"/>
                </a:solidFill>
                <a:latin typeface="Calibri" pitchFamily="34" charset="0"/>
                <a:cs typeface="Calibri" pitchFamily="34" charset="0"/>
              </a:rPr>
              <a:t>Hipoteka se upisuje i odnosi na celu nepokretnost (npr. na celu zgradu, stan</a:t>
            </a:r>
            <a:r>
              <a:rPr lang="sr-Latn-CS" sz="1800" dirty="0">
                <a:solidFill>
                  <a:prstClr val="black"/>
                </a:solidFill>
                <a:latin typeface="Calibri"/>
                <a:cs typeface="Calibri" pitchFamily="34" charset="0"/>
              </a:rPr>
              <a:t>,</a:t>
            </a:r>
            <a:r>
              <a:rPr lang="vi-VN" sz="1800" dirty="0">
                <a:solidFill>
                  <a:prstClr val="black"/>
                </a:solidFill>
                <a:latin typeface="Calibri" pitchFamily="34" charset="0"/>
                <a:cs typeface="Calibri" pitchFamily="34" charset="0"/>
              </a:rPr>
              <a:t>poslovnu prostoriju), na</a:t>
            </a:r>
            <a:r>
              <a:rPr lang="sr-Latn-CS" sz="1800" dirty="0">
                <a:solidFill>
                  <a:prstClr val="black"/>
                </a:solidFill>
                <a:latin typeface="Calibri"/>
                <a:cs typeface="Calibri" pitchFamily="34" charset="0"/>
              </a:rPr>
              <a:t> </a:t>
            </a:r>
            <a:r>
              <a:rPr lang="vi-VN" sz="1800" dirty="0">
                <a:solidFill>
                  <a:prstClr val="black"/>
                </a:solidFill>
                <a:latin typeface="Calibri" pitchFamily="34" charset="0"/>
                <a:cs typeface="Calibri" pitchFamily="34" charset="0"/>
              </a:rPr>
              <a:t>suvlasnički </a:t>
            </a:r>
            <a:r>
              <a:rPr lang="sr-Latn-CS" sz="1800" dirty="0">
                <a:solidFill>
                  <a:prstClr val="black"/>
                </a:solidFill>
                <a:latin typeface="Calibri"/>
                <a:cs typeface="Calibri" pitchFamily="34" charset="0"/>
              </a:rPr>
              <a:t> </a:t>
            </a:r>
            <a:r>
              <a:rPr lang="vi-VN" sz="1800" dirty="0">
                <a:solidFill>
                  <a:prstClr val="black"/>
                </a:solidFill>
                <a:latin typeface="Calibri" pitchFamily="34" charset="0"/>
                <a:cs typeface="Calibri" pitchFamily="34" charset="0"/>
              </a:rPr>
              <a:t>deo nepokretnosti (npr. na polovinu ili zgrade, katastarske parcele, stana), kao i na nepokretnosti koje su zajedničko vlasništvo </a:t>
            </a:r>
            <a:endParaRPr lang="en-US" sz="1800" dirty="0">
              <a:solidFill>
                <a:prstClr val="black"/>
              </a:solidFill>
              <a:latin typeface="Calibri"/>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endParaRPr lang="sr-Latn-CS" sz="1800" dirty="0">
              <a:solidFill>
                <a:prstClr val="black"/>
              </a:solidFill>
              <a:latin typeface="Calibri"/>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vi-VN" sz="1800" dirty="0">
                <a:solidFill>
                  <a:prstClr val="black"/>
                </a:solidFill>
                <a:latin typeface="Calibri" pitchFamily="34" charset="0"/>
                <a:cs typeface="Calibri" pitchFamily="34" charset="0"/>
              </a:rPr>
              <a:t>Hipoteka se jedino može konstituisati na nepokretnosti koja je upisana u javne knjige.</a:t>
            </a:r>
            <a:endParaRPr lang="sr-Latn-CS" sz="1800" dirty="0">
              <a:solidFill>
                <a:prstClr val="black"/>
              </a:solidFill>
              <a:latin typeface="Calibri"/>
              <a:cs typeface="Calibri" pitchFamily="34" charset="0"/>
            </a:endParaRPr>
          </a:p>
          <a:p>
            <a:pPr>
              <a:defRPr/>
            </a:pPr>
            <a:endParaRPr lang="sr-Latn-RS" dirty="0"/>
          </a:p>
        </p:txBody>
      </p:sp>
    </p:spTree>
    <p:extLst>
      <p:ext uri="{BB962C8B-B14F-4D97-AF65-F5344CB8AC3E}">
        <p14:creationId xmlns:p14="http://schemas.microsoft.com/office/powerpoint/2010/main" val="293487248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75779" name="Content Placeholder 2"/>
          <p:cNvSpPr>
            <a:spLocks noGrp="1"/>
          </p:cNvSpPr>
          <p:nvPr>
            <p:ph idx="1"/>
          </p:nvPr>
        </p:nvSpPr>
        <p:spPr>
          <a:xfrm>
            <a:off x="651042" y="2245111"/>
            <a:ext cx="8469772" cy="3767695"/>
          </a:xfrm>
        </p:spPr>
        <p:txBody>
          <a:bodyPr/>
          <a:lstStyle/>
          <a:p>
            <a:pPr marL="241300" indent="-241300" algn="just" defTabSz="914400" eaLnBrk="1" hangingPunct="1">
              <a:spcBef>
                <a:spcPct val="20000"/>
              </a:spcBef>
              <a:buClr>
                <a:srgbClr val="4F81BD"/>
              </a:buClr>
              <a:buSzPct val="120000"/>
              <a:buFont typeface="Wingdings 3" pitchFamily="18" charset="2"/>
              <a:buBlip>
                <a:blip r:embed="rId2"/>
              </a:buBlip>
            </a:pPr>
            <a:r>
              <a:rPr lang="en-US" sz="1800" b="1" smtClean="0">
                <a:solidFill>
                  <a:srgbClr val="000000"/>
                </a:solidFill>
                <a:latin typeface="Calibri" pitchFamily="34" charset="0"/>
                <a:cs typeface="Calibri" pitchFamily="34" charset="0"/>
              </a:rPr>
              <a:t>Kreditni biro</a:t>
            </a:r>
            <a:endParaRPr lang="sr-Latn-CS" sz="1800" b="1" smtClean="0">
              <a:solidFill>
                <a:srgbClr val="000000"/>
              </a:solidFill>
              <a:latin typeface="Calibri" pitchFamily="34" charset="0"/>
              <a:cs typeface="Calibri" pitchFamily="34" charset="0"/>
            </a:endParaRPr>
          </a:p>
          <a:p>
            <a:pPr marL="241300" indent="-241300"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Elektronski centar za evidentiranje dugovanja građana i privrede i  uslugu pruža bankama davanjem kvalitenih i kompletnih informacija o zaduženosti klijenata. Validan je 14 dana od zahteva.</a:t>
            </a:r>
            <a:endParaRPr lang="en-US" sz="1800" smtClean="0">
              <a:solidFill>
                <a:srgbClr val="000000"/>
              </a:solidFill>
              <a:latin typeface="Calibri" pitchFamily="34" charset="0"/>
              <a:cs typeface="Calibri" pitchFamily="34" charset="0"/>
            </a:endParaRPr>
          </a:p>
          <a:p>
            <a:pPr marL="241300" indent="-241300" algn="just" defTabSz="914400" eaLnBrk="1" hangingPunct="1">
              <a:spcBef>
                <a:spcPct val="2000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241300" indent="-241300"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U kreditnom birou se beleži svaki oblik zaduživanja krediti, lizing, garancije, akreditivi, jemstvo,kreditne kartice kao i docnje po svim ovim proizvodima.</a:t>
            </a:r>
            <a:endParaRPr lang="en-US" sz="1800" smtClean="0">
              <a:solidFill>
                <a:srgbClr val="000000"/>
              </a:solidFill>
              <a:latin typeface="Calibri" pitchFamily="34" charset="0"/>
              <a:cs typeface="Calibri" pitchFamily="34" charset="0"/>
            </a:endParaRPr>
          </a:p>
          <a:p>
            <a:pPr marL="241300" indent="-241300" algn="just" defTabSz="914400" eaLnBrk="1" hangingPunct="1">
              <a:spcBef>
                <a:spcPct val="2000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241300" indent="-241300"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Beleži se i prosečno stanje na računima kod poslovnih banaka.</a:t>
            </a:r>
          </a:p>
          <a:p>
            <a:pPr marL="241300" indent="-241300" defTabSz="914400"/>
            <a:endParaRPr lang="en-US" smtClean="0"/>
          </a:p>
        </p:txBody>
      </p:sp>
    </p:spTree>
    <p:extLst>
      <p:ext uri="{BB962C8B-B14F-4D97-AF65-F5344CB8AC3E}">
        <p14:creationId xmlns:p14="http://schemas.microsoft.com/office/powerpoint/2010/main" val="294510916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117475" indent="19050" algn="just" defTabSz="914400" eaLnBrk="1" hangingPunct="1">
              <a:spcBef>
                <a:spcPct val="20000"/>
              </a:spcBef>
              <a:buClr>
                <a:srgbClr val="4F81BD"/>
              </a:buClr>
              <a:buSzPct val="120000"/>
              <a:buFont typeface="Wingdings 3" pitchFamily="18" charset="2"/>
              <a:buBlip>
                <a:blip r:embed="rId2"/>
              </a:buBlip>
              <a:defRPr/>
            </a:pPr>
            <a:r>
              <a:rPr lang="sr-Latn-CS" sz="1800" b="1" dirty="0">
                <a:solidFill>
                  <a:prstClr val="black"/>
                </a:solidFill>
                <a:latin typeface="Calibri"/>
                <a:cs typeface="Calibri" pitchFamily="34" charset="0"/>
              </a:rPr>
              <a:t>Docnja </a:t>
            </a:r>
            <a:r>
              <a:rPr lang="sr-Latn-CS" sz="1800" dirty="0">
                <a:solidFill>
                  <a:prstClr val="black"/>
                </a:solidFill>
                <a:latin typeface="Calibri"/>
                <a:cs typeface="Calibri" pitchFamily="34" charset="0"/>
              </a:rPr>
              <a:t>je prekoračenje roka za izvršenje obaveze po rati kredita ili kamati,koje dužnik čini uprkos svoj obavezi i opomeni poverioca da to izvršenje učini o roku,na dan dospeća rate kredita.</a:t>
            </a:r>
            <a:endParaRPr lang="en-US" sz="1800" dirty="0">
              <a:solidFill>
                <a:prstClr val="black"/>
              </a:solidFill>
              <a:latin typeface="Calibri"/>
              <a:cs typeface="Calibri" pitchFamily="34" charset="0"/>
            </a:endParaRPr>
          </a:p>
          <a:p>
            <a:pPr marL="117475" indent="0" algn="just" defTabSz="914400" eaLnBrk="1" hangingPunct="1">
              <a:spcBef>
                <a:spcPct val="20000"/>
              </a:spcBef>
              <a:buClr>
                <a:srgbClr val="4F81BD"/>
              </a:buClr>
              <a:buSzPct val="120000"/>
              <a:buFont typeface="Wingdings 3" pitchFamily="18" charset="2"/>
              <a:buNone/>
              <a:defRPr/>
            </a:pPr>
            <a:r>
              <a:rPr lang="sr-Latn-CS" sz="1800" dirty="0">
                <a:solidFill>
                  <a:prstClr val="black"/>
                </a:solidFill>
                <a:latin typeface="Calibri"/>
                <a:cs typeface="Calibri" pitchFamily="34" charset="0"/>
              </a:rPr>
              <a:t> </a:t>
            </a:r>
          </a:p>
          <a:p>
            <a:pPr marL="117475" indent="19050" algn="just" defTabSz="914400" eaLnBrk="1" hangingPunct="1">
              <a:spcBef>
                <a:spcPct val="20000"/>
              </a:spcBef>
              <a:buClr>
                <a:srgbClr val="4F81BD"/>
              </a:buClr>
              <a:buSzPct val="120000"/>
              <a:buFont typeface="Wingdings 3" pitchFamily="18" charset="2"/>
              <a:buNone/>
              <a:defRPr/>
            </a:pPr>
            <a:r>
              <a:rPr lang="sr-Latn-CS" sz="1800" dirty="0">
                <a:solidFill>
                  <a:prstClr val="black"/>
                </a:solidFill>
                <a:latin typeface="Calibri"/>
                <a:cs typeface="Calibri" pitchFamily="34" charset="0"/>
              </a:rPr>
              <a:t>Docnja se beleži u kreditnom birou za svako kašnjenje preko 14 dana u vidu dana kašnjenja,u kom iznosu i za koji proizvod.</a:t>
            </a:r>
            <a:endParaRPr lang="en-US" sz="1800" dirty="0">
              <a:solidFill>
                <a:prstClr val="black"/>
              </a:solidFill>
              <a:latin typeface="Calibri"/>
              <a:cs typeface="Calibri" pitchFamily="34" charset="0"/>
            </a:endParaRPr>
          </a:p>
          <a:p>
            <a:pPr marL="117475" indent="19050" algn="just" defTabSz="914400" eaLnBrk="1" hangingPunct="1">
              <a:spcBef>
                <a:spcPct val="20000"/>
              </a:spcBef>
              <a:buClr>
                <a:srgbClr val="4F81BD"/>
              </a:buClr>
              <a:buSzPct val="120000"/>
              <a:buFont typeface="Wingdings 3" pitchFamily="18" charset="2"/>
              <a:buNone/>
              <a:defRPr/>
            </a:pPr>
            <a:endParaRPr lang="sr-Latn-CS" sz="1800" dirty="0">
              <a:solidFill>
                <a:prstClr val="black"/>
              </a:solidFill>
              <a:latin typeface="Calibri"/>
              <a:cs typeface="Calibri" pitchFamily="34" charset="0"/>
            </a:endParaRPr>
          </a:p>
          <a:p>
            <a:pPr marL="117475" indent="19050" algn="just" defTabSz="914400" eaLnBrk="1" hangingPunct="1">
              <a:spcBef>
                <a:spcPct val="20000"/>
              </a:spcBef>
              <a:buClr>
                <a:srgbClr val="4F81BD"/>
              </a:buClr>
              <a:buSzPct val="120000"/>
              <a:buFont typeface="Wingdings 3" pitchFamily="18" charset="2"/>
              <a:buNone/>
              <a:defRPr/>
            </a:pPr>
            <a:r>
              <a:rPr lang="sr-Latn-CS" sz="1800" dirty="0">
                <a:solidFill>
                  <a:prstClr val="black"/>
                </a:solidFill>
                <a:latin typeface="Calibri"/>
                <a:cs typeface="Calibri" pitchFamily="34" charset="0"/>
              </a:rPr>
              <a:t>Docnja govori  o likvidnosti ali i o odnosu dužnika prema dugu i prme banci,tako da utiče na odluke o odobrenju bankarskih proizvoda.</a:t>
            </a:r>
            <a:endParaRPr lang="en-US" sz="1800" dirty="0">
              <a:solidFill>
                <a:prstClr val="black"/>
              </a:solidFill>
              <a:latin typeface="Calibri"/>
              <a:cs typeface="Calibri" pitchFamily="34" charset="0"/>
            </a:endParaRPr>
          </a:p>
          <a:p>
            <a:pPr>
              <a:defRPr/>
            </a:pPr>
            <a:endParaRPr lang="sr-Latn-RS" dirty="0"/>
          </a:p>
        </p:txBody>
      </p:sp>
    </p:spTree>
    <p:extLst>
      <p:ext uri="{BB962C8B-B14F-4D97-AF65-F5344CB8AC3E}">
        <p14:creationId xmlns:p14="http://schemas.microsoft.com/office/powerpoint/2010/main" val="379682218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241852" indent="-241852" algn="just" defTabSz="914400" eaLnBrk="1" fontAlgn="auto" hangingPunct="1">
              <a:spcBef>
                <a:spcPct val="20000"/>
              </a:spcBef>
              <a:spcAft>
                <a:spcPts val="0"/>
              </a:spcAft>
              <a:buClr>
                <a:srgbClr val="4F81BD"/>
              </a:buClr>
              <a:buSzPct val="120000"/>
              <a:buFont typeface="Wingdings 3" pitchFamily="18" charset="2"/>
              <a:buBlip>
                <a:blip r:embed="rId2"/>
              </a:buBlip>
              <a:defRPr/>
            </a:pPr>
            <a:r>
              <a:rPr lang="sr-Latn-CS" sz="1800" b="1" dirty="0">
                <a:solidFill>
                  <a:prstClr val="black"/>
                </a:solidFill>
                <a:latin typeface="Calibri"/>
                <a:cs typeface="Calibri" pitchFamily="34" charset="0"/>
              </a:rPr>
              <a:t>Prinudna naplata/blokada računa</a:t>
            </a:r>
          </a:p>
          <a:p>
            <a:pPr marL="241852" indent="-241852" algn="just" defTabSz="914400" eaLnBrk="1" fontAlgn="auto" hangingPunct="1">
              <a:spcBef>
                <a:spcPct val="20000"/>
              </a:spcBef>
              <a:spcAft>
                <a:spcPts val="0"/>
              </a:spcAft>
              <a:buClr>
                <a:srgbClr val="4F81BD"/>
              </a:buClr>
              <a:buSzPct val="120000"/>
              <a:buFont typeface="Wingdings 3" pitchFamily="18" charset="2"/>
              <a:buNone/>
              <a:defRPr/>
            </a:pPr>
            <a:endParaRPr lang="sr-Latn-CS" sz="1800" b="1" dirty="0">
              <a:solidFill>
                <a:prstClr val="black"/>
              </a:solidFill>
              <a:latin typeface="Calibri"/>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sr-Latn-CS" sz="1800" dirty="0">
                <a:solidFill>
                  <a:prstClr val="black"/>
                </a:solidFill>
                <a:latin typeface="Calibri"/>
                <a:cs typeface="Calibri" pitchFamily="34" charset="0"/>
              </a:rPr>
              <a:t>Pod prinudnom naplatom podrazumeva se obaveza i ovlašćenje NBS da sa svih računa klijenata kod banaka dužnika na kojim klijent ima sredstva (dinarskih i deviznih),bez njegove saglasnosti, izvrši plaćanje obaveza po izvršnim rešenjima </a:t>
            </a:r>
            <a:r>
              <a:rPr lang="ru-RU" sz="1800" dirty="0">
                <a:solidFill>
                  <a:prstClr val="black"/>
                </a:solidFill>
                <a:latin typeface="Calibri"/>
                <a:cs typeface="Calibri" pitchFamily="34" charset="0"/>
              </a:rPr>
              <a:t>(</a:t>
            </a:r>
            <a:r>
              <a:rPr lang="sr-Latn-CS" sz="1800" dirty="0">
                <a:solidFill>
                  <a:prstClr val="black"/>
                </a:solidFill>
                <a:latin typeface="Calibri"/>
                <a:cs typeface="Calibri" pitchFamily="34" charset="0"/>
              </a:rPr>
              <a:t>poreskoh,carinskih,sudskih organa) i nalozima </a:t>
            </a:r>
            <a:r>
              <a:rPr lang="ru-RU" sz="1800" dirty="0">
                <a:solidFill>
                  <a:prstClr val="black"/>
                </a:solidFill>
                <a:latin typeface="Calibri"/>
                <a:cs typeface="Calibri" pitchFamily="34" charset="0"/>
              </a:rPr>
              <a:t>(</a:t>
            </a:r>
            <a:r>
              <a:rPr lang="sr-Latn-CS" sz="1800" dirty="0">
                <a:solidFill>
                  <a:prstClr val="black"/>
                </a:solidFill>
                <a:latin typeface="Calibri"/>
                <a:cs typeface="Calibri" pitchFamily="34" charset="0"/>
              </a:rPr>
              <a:t>po osnovu hartija od vrednosti,menica i ovlašćenja) po propisanom redosledu prioriteta, a u okviru istog reda prioriteta prema vremenu prijema.</a:t>
            </a:r>
            <a:endParaRPr lang="en-US" sz="1800" dirty="0">
              <a:solidFill>
                <a:prstClr val="black"/>
              </a:solidFill>
              <a:latin typeface="Calibri"/>
              <a:cs typeface="Calibri" pitchFamily="34" charset="0"/>
            </a:endParaRPr>
          </a:p>
          <a:p>
            <a:pPr>
              <a:defRPr/>
            </a:pPr>
            <a:endParaRPr lang="sr-Latn-RS" dirty="0"/>
          </a:p>
        </p:txBody>
      </p:sp>
    </p:spTree>
    <p:extLst>
      <p:ext uri="{BB962C8B-B14F-4D97-AF65-F5344CB8AC3E}">
        <p14:creationId xmlns:p14="http://schemas.microsoft.com/office/powerpoint/2010/main" val="251392833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241300" indent="-241300" algn="just" defTabSz="914400" eaLnBrk="1" hangingPunct="1">
              <a:spcBef>
                <a:spcPct val="20000"/>
              </a:spcBef>
              <a:buClr>
                <a:srgbClr val="4F81BD"/>
              </a:buClr>
              <a:buSzPct val="120000"/>
              <a:buFont typeface="Wingdings 3" pitchFamily="18" charset="2"/>
              <a:buBlip>
                <a:blip r:embed="rId2"/>
              </a:buBlip>
              <a:defRPr/>
            </a:pPr>
            <a:r>
              <a:rPr lang="sr-Latn-CS" sz="1800" b="1" dirty="0">
                <a:solidFill>
                  <a:prstClr val="black"/>
                </a:solidFill>
                <a:latin typeface="Calibri"/>
                <a:cs typeface="Calibri" pitchFamily="34" charset="0"/>
              </a:rPr>
              <a:t>Stečaj </a:t>
            </a:r>
            <a:r>
              <a:rPr lang="sr-Latn-CS" sz="1800" dirty="0">
                <a:solidFill>
                  <a:prstClr val="black"/>
                </a:solidFill>
                <a:latin typeface="Calibri"/>
                <a:cs typeface="Calibri" pitchFamily="34" charset="0"/>
              </a:rPr>
              <a:t>je postupak u kome pravni subjektivitet pravlog lica čije su obaveze veće od njegove imovinemuz delimočno namirenje njegovih poverilaca.</a:t>
            </a:r>
          </a:p>
          <a:p>
            <a:pPr marL="241300" indent="-241300" algn="just" defTabSz="914400" eaLnBrk="1" hangingPunct="1">
              <a:spcBef>
                <a:spcPct val="20000"/>
              </a:spcBef>
              <a:buClr>
                <a:srgbClr val="4F81BD"/>
              </a:buClr>
              <a:buSzPct val="120000"/>
              <a:buFont typeface="Wingdings 3" pitchFamily="18" charset="2"/>
              <a:buBlip>
                <a:blip r:embed="rId2"/>
              </a:buBlip>
              <a:defRPr/>
            </a:pPr>
            <a:endParaRPr lang="sr-Latn-CS" sz="1800" dirty="0">
              <a:solidFill>
                <a:prstClr val="black"/>
              </a:solidFill>
              <a:latin typeface="Calibri"/>
              <a:cs typeface="Calibri" pitchFamily="34" charset="0"/>
            </a:endParaRPr>
          </a:p>
          <a:p>
            <a:pPr marL="241300" indent="-241300" algn="just" defTabSz="914400" eaLnBrk="1" hangingPunct="1">
              <a:spcBef>
                <a:spcPct val="20000"/>
              </a:spcBef>
              <a:buClr>
                <a:srgbClr val="4F81BD"/>
              </a:buClr>
              <a:buSzPct val="120000"/>
              <a:buFont typeface="Wingdings 3" pitchFamily="18" charset="2"/>
              <a:buBlip>
                <a:blip r:embed="rId2"/>
              </a:buBlip>
              <a:defRPr/>
            </a:pPr>
            <a:r>
              <a:rPr lang="sr-Latn-CS" sz="1800" b="1" dirty="0">
                <a:solidFill>
                  <a:prstClr val="black"/>
                </a:solidFill>
                <a:latin typeface="Calibri"/>
                <a:cs typeface="Calibri" pitchFamily="34" charset="0"/>
              </a:rPr>
              <a:t>Likvidacij</a:t>
            </a:r>
            <a:r>
              <a:rPr lang="en-US" sz="1800" b="1" dirty="0">
                <a:solidFill>
                  <a:prstClr val="black"/>
                </a:solidFill>
                <a:latin typeface="Calibri"/>
                <a:cs typeface="Calibri" pitchFamily="34" charset="0"/>
              </a:rPr>
              <a:t>a</a:t>
            </a:r>
            <a:r>
              <a:rPr lang="sr-Latn-CS" sz="1800" b="1" dirty="0">
                <a:solidFill>
                  <a:prstClr val="black"/>
                </a:solidFill>
                <a:latin typeface="Calibri"/>
                <a:cs typeface="Calibri" pitchFamily="34" charset="0"/>
              </a:rPr>
              <a:t> </a:t>
            </a:r>
            <a:r>
              <a:rPr lang="sr-Latn-CS" sz="1800" dirty="0">
                <a:solidFill>
                  <a:prstClr val="black"/>
                </a:solidFill>
                <a:latin typeface="Calibri"/>
                <a:cs typeface="Calibri" pitchFamily="34" charset="0"/>
              </a:rPr>
              <a:t>je postupak u kome prestaje pravni subjektivitet pravnog lica,uz potpuno namirenje njegovih poverilaca</a:t>
            </a:r>
            <a:r>
              <a:rPr lang="ru-RU" sz="1800" dirty="0">
                <a:solidFill>
                  <a:prstClr val="black"/>
                </a:solidFill>
                <a:latin typeface="Calibri"/>
                <a:cs typeface="Calibri" pitchFamily="34" charset="0"/>
              </a:rPr>
              <a:t>.</a:t>
            </a:r>
            <a:r>
              <a:rPr lang="en-US" sz="1800" dirty="0">
                <a:solidFill>
                  <a:prstClr val="black"/>
                </a:solidFill>
                <a:latin typeface="Calibri"/>
                <a:cs typeface="Calibri" pitchFamily="34" charset="0"/>
              </a:rPr>
              <a:t> </a:t>
            </a:r>
            <a:r>
              <a:rPr lang="sr-Latn-CS" sz="1800" dirty="0">
                <a:solidFill>
                  <a:prstClr val="black"/>
                </a:solidFill>
                <a:latin typeface="Calibri"/>
                <a:cs typeface="Calibri" pitchFamily="34" charset="0"/>
              </a:rPr>
              <a:t>Razlozi za lokvidaciju mogu biti</a:t>
            </a:r>
            <a:r>
              <a:rPr lang="ru-RU" sz="1800" dirty="0">
                <a:solidFill>
                  <a:prstClr val="black"/>
                </a:solidFill>
                <a:latin typeface="Calibri"/>
                <a:cs typeface="Calibri" pitchFamily="34" charset="0"/>
              </a:rPr>
              <a:t>:</a:t>
            </a:r>
            <a:r>
              <a:rPr lang="sr-Latn-CS" sz="1800" dirty="0">
                <a:solidFill>
                  <a:prstClr val="black"/>
                </a:solidFill>
                <a:latin typeface="Calibri"/>
                <a:cs typeface="Calibri" pitchFamily="34" charset="0"/>
              </a:rPr>
              <a:t> odluka vlasnika pravnog lica,prestanak pravnih uslova za postojanje pravnog lica,prestanak prirodnih uslova za obavljanje delatnosti pravnog lica,</a:t>
            </a:r>
            <a:r>
              <a:rPr lang="en-US" sz="1800" dirty="0">
                <a:solidFill>
                  <a:prstClr val="black"/>
                </a:solidFill>
                <a:latin typeface="Calibri"/>
                <a:cs typeface="Calibri" pitchFamily="34" charset="0"/>
              </a:rPr>
              <a:t> </a:t>
            </a:r>
            <a:r>
              <a:rPr lang="sr-Latn-CS" sz="1800" dirty="0">
                <a:solidFill>
                  <a:prstClr val="black"/>
                </a:solidFill>
                <a:latin typeface="Calibri"/>
                <a:cs typeface="Calibri" pitchFamily="34" charset="0"/>
              </a:rPr>
              <a:t>istek roka na koji je pravno lice osnovano i dr</a:t>
            </a:r>
            <a:r>
              <a:rPr lang="ru-RU" sz="1800" dirty="0">
                <a:solidFill>
                  <a:prstClr val="black"/>
                </a:solidFill>
                <a:latin typeface="Calibri"/>
                <a:cs typeface="Calibri" pitchFamily="34" charset="0"/>
              </a:rPr>
              <a:t>. </a:t>
            </a:r>
            <a:endParaRPr lang="sr-Latn-CS" sz="1800" b="1" dirty="0">
              <a:solidFill>
                <a:prstClr val="black"/>
              </a:solidFill>
              <a:latin typeface="Calibri"/>
              <a:cs typeface="Calibri" pitchFamily="34" charset="0"/>
            </a:endParaRPr>
          </a:p>
          <a:p>
            <a:pPr marL="241300" indent="-241300" algn="just" defTabSz="914400" eaLnBrk="1" hangingPunct="1">
              <a:spcBef>
                <a:spcPct val="20000"/>
              </a:spcBef>
              <a:buClr>
                <a:srgbClr val="4F81BD"/>
              </a:buClr>
              <a:buSzPct val="120000"/>
              <a:buFont typeface="Wingdings 3" pitchFamily="18" charset="2"/>
              <a:buBlip>
                <a:blip r:embed="rId2"/>
              </a:buBlip>
              <a:defRPr/>
            </a:pPr>
            <a:endParaRPr lang="sr-Latn-CS" sz="2000" dirty="0">
              <a:solidFill>
                <a:prstClr val="black"/>
              </a:solidFill>
              <a:latin typeface="Calibri"/>
              <a:cs typeface="Calibri" pitchFamily="34" charset="0"/>
            </a:endParaRPr>
          </a:p>
          <a:p>
            <a:pPr>
              <a:defRPr/>
            </a:pPr>
            <a:endParaRPr lang="sr-Latn-RS" dirty="0"/>
          </a:p>
        </p:txBody>
      </p:sp>
    </p:spTree>
    <p:extLst>
      <p:ext uri="{BB962C8B-B14F-4D97-AF65-F5344CB8AC3E}">
        <p14:creationId xmlns:p14="http://schemas.microsoft.com/office/powerpoint/2010/main" val="25842549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51041" y="1162972"/>
            <a:ext cx="8422935" cy="1105234"/>
          </a:xfrm>
        </p:spPr>
        <p:txBody>
          <a:bodyPr/>
          <a:lstStyle/>
          <a:p>
            <a:r>
              <a:rPr lang="en-US" dirty="0" err="1" smtClean="0"/>
              <a:t>Pojmovi</a:t>
            </a:r>
            <a:endParaRPr lang="en-US" dirty="0" smtClean="0"/>
          </a:p>
        </p:txBody>
      </p:sp>
      <p:sp>
        <p:nvSpPr>
          <p:cNvPr id="79875" name="Content Placeholder 2"/>
          <p:cNvSpPr>
            <a:spLocks noGrp="1"/>
          </p:cNvSpPr>
          <p:nvPr>
            <p:ph idx="1"/>
          </p:nvPr>
        </p:nvSpPr>
        <p:spPr>
          <a:xfrm>
            <a:off x="651042" y="2245111"/>
            <a:ext cx="8469772" cy="4881177"/>
          </a:xfrm>
        </p:spPr>
        <p:txBody>
          <a:bodyPr/>
          <a:lstStyle/>
          <a:p>
            <a:pPr marL="574675" indent="-457200" algn="just" defTabSz="914400" eaLnBrk="1" hangingPunct="1">
              <a:spcBef>
                <a:spcPct val="0"/>
              </a:spcBef>
              <a:buClr>
                <a:srgbClr val="4F81BD"/>
              </a:buClr>
              <a:buSzPct val="120000"/>
              <a:buFont typeface="Wingdings 3" pitchFamily="18" charset="2"/>
              <a:buBlip>
                <a:blip r:embed="rId2"/>
              </a:buBlip>
            </a:pPr>
            <a:r>
              <a:rPr lang="sr-Latn-CS" sz="1800" b="1" smtClean="0">
                <a:solidFill>
                  <a:srgbClr val="000000"/>
                </a:solidFill>
                <a:latin typeface="Calibri" pitchFamily="34" charset="0"/>
                <a:cs typeface="Calibri" pitchFamily="34" charset="0"/>
              </a:rPr>
              <a:t>Premija osiguranja </a:t>
            </a:r>
            <a:r>
              <a:rPr lang="sr-Latn-CS" sz="1800" smtClean="0">
                <a:solidFill>
                  <a:srgbClr val="000000"/>
                </a:solidFill>
                <a:latin typeface="Calibri" pitchFamily="34" charset="0"/>
                <a:cs typeface="Calibri" pitchFamily="34" charset="0"/>
              </a:rPr>
              <a:t>je novčani iznos utvrđen ugovorom o osiguranju,koji ugovarač osiguranja treba da plati kao naknadu za obezbeđenje osiguravajuće zaštite. Sastoji se od funkcionalne premije i režijskog dodatka. </a:t>
            </a:r>
          </a:p>
          <a:p>
            <a:pPr marL="574675" indent="-457200" algn="just" defTabSz="914400" eaLnBrk="1" hangingPunct="1">
              <a:spcBef>
                <a:spcPct val="0"/>
              </a:spcBef>
              <a:buClr>
                <a:srgbClr val="4F81BD"/>
              </a:buClr>
              <a:buSzPct val="120000"/>
              <a:buFont typeface="Wingdings 3" pitchFamily="18" charset="2"/>
              <a:buNone/>
            </a:pPr>
            <a:endParaRPr lang="sr-Latn-CS" sz="1800" b="1" smtClean="0">
              <a:solidFill>
                <a:srgbClr val="000000"/>
              </a:solidFill>
              <a:latin typeface="Calibri" pitchFamily="34" charset="0"/>
              <a:cs typeface="Calibri" pitchFamily="34" charset="0"/>
            </a:endParaRPr>
          </a:p>
          <a:p>
            <a:pPr marL="574675" indent="-457200" algn="just" defTabSz="914400" eaLnBrk="1" hangingPunct="1">
              <a:spcBef>
                <a:spcPct val="0"/>
              </a:spcBef>
              <a:buClr>
                <a:srgbClr val="4F81BD"/>
              </a:buClr>
              <a:buSzPct val="120000"/>
              <a:buFont typeface="Wingdings 3" pitchFamily="18" charset="2"/>
              <a:buBlip>
                <a:blip r:embed="rId2"/>
              </a:buBlip>
            </a:pPr>
            <a:r>
              <a:rPr lang="sr-Latn-CS" sz="1800" b="1" smtClean="0">
                <a:solidFill>
                  <a:srgbClr val="000000"/>
                </a:solidFill>
                <a:latin typeface="Calibri" pitchFamily="34" charset="0"/>
                <a:cs typeface="Calibri" pitchFamily="34" charset="0"/>
              </a:rPr>
              <a:t>Polisa osiguranja </a:t>
            </a:r>
            <a:r>
              <a:rPr lang="sr-Latn-CS" sz="1800" smtClean="0">
                <a:solidFill>
                  <a:srgbClr val="000000"/>
                </a:solidFill>
                <a:latin typeface="Calibri" pitchFamily="34" charset="0"/>
                <a:cs typeface="Calibri" pitchFamily="34" charset="0"/>
              </a:rPr>
              <a:t>je </a:t>
            </a:r>
            <a:r>
              <a:rPr lang="en-US" sz="1800" smtClean="0">
                <a:solidFill>
                  <a:srgbClr val="000000"/>
                </a:solidFill>
                <a:latin typeface="Calibri" pitchFamily="34" charset="0"/>
                <a:cs typeface="Calibri" pitchFamily="34" charset="0"/>
              </a:rPr>
              <a:t>os</a:t>
            </a:r>
            <a:r>
              <a:rPr lang="vi-VN" sz="1800" smtClean="0">
                <a:solidFill>
                  <a:srgbClr val="000000"/>
                </a:solidFill>
                <a:latin typeface="Calibri" pitchFamily="34" charset="0"/>
                <a:cs typeface="Calibri" pitchFamily="34" charset="0"/>
              </a:rPr>
              <a:t>novna pismena isprava koja prati posao osiguranja, određujući dužnosti i obaveze učesnika. U nekim slučajevima polisa predstavlja oblik ugovora o osiguranju. </a:t>
            </a:r>
            <a:r>
              <a:rPr lang="sr-Latn-CS" sz="1800" smtClean="0">
                <a:solidFill>
                  <a:srgbClr val="000000"/>
                </a:solidFill>
                <a:latin typeface="Calibri" pitchFamily="34" charset="0"/>
                <a:cs typeface="Calibri" pitchFamily="34" charset="0"/>
              </a:rPr>
              <a:t>Polisa je dokazno sredstvo o sklopljnom ugovoru i elemnti koji je čine su: </a:t>
            </a:r>
            <a:r>
              <a:rPr lang="en-US" sz="1800" smtClean="0">
                <a:solidFill>
                  <a:srgbClr val="000000"/>
                </a:solidFill>
                <a:latin typeface="Calibri" pitchFamily="34" charset="0"/>
                <a:cs typeface="Calibri" pitchFamily="34" charset="0"/>
              </a:rPr>
              <a:t>ugovorne strane, osigurano lice ili osigurana stvar, rizici, trajanje osiguranja i vreme pokrića, premija i svota osiguranja, odnosno odredba da je osiguranje neograničeno, datum izdavanja i drugo.</a:t>
            </a:r>
          </a:p>
          <a:p>
            <a:pPr marL="574675" indent="-457200" algn="just" defTabSz="914400" eaLnBrk="1" hangingPunct="1">
              <a:spcBef>
                <a:spcPct val="0"/>
              </a:spcBef>
              <a:buClr>
                <a:srgbClr val="4F81BD"/>
              </a:buClr>
              <a:buSzPct val="120000"/>
              <a:buFont typeface="Wingdings 3" pitchFamily="18" charset="2"/>
              <a:buBlip>
                <a:blip r:embed="rId2"/>
              </a:buBlip>
            </a:pPr>
            <a:endParaRPr lang="en-US" sz="1800" b="1" smtClean="0">
              <a:solidFill>
                <a:srgbClr val="000000"/>
              </a:solidFill>
              <a:latin typeface="Calibri" pitchFamily="34" charset="0"/>
              <a:cs typeface="Calibri" pitchFamily="34" charset="0"/>
            </a:endParaRPr>
          </a:p>
          <a:p>
            <a:pPr marL="574675" indent="-457200" algn="just" defTabSz="914400" eaLnBrk="1" hangingPunct="1">
              <a:spcBef>
                <a:spcPct val="0"/>
              </a:spcBef>
              <a:buClr>
                <a:srgbClr val="4F81BD"/>
              </a:buClr>
              <a:buSzPct val="120000"/>
              <a:buFont typeface="Wingdings 3" pitchFamily="18" charset="2"/>
              <a:buBlip>
                <a:blip r:embed="rId2"/>
              </a:buBlip>
            </a:pPr>
            <a:r>
              <a:rPr lang="sr-Latn-CS" sz="1800" b="1" smtClean="0">
                <a:solidFill>
                  <a:srgbClr val="000000"/>
                </a:solidFill>
                <a:latin typeface="Calibri" pitchFamily="34" charset="0"/>
                <a:cs typeface="Calibri" pitchFamily="34" charset="0"/>
              </a:rPr>
              <a:t>Vinkulacija </a:t>
            </a:r>
            <a:r>
              <a:rPr lang="sr-Latn-CS" sz="1800" smtClean="0">
                <a:solidFill>
                  <a:srgbClr val="000000"/>
                </a:solidFill>
                <a:latin typeface="Calibri" pitchFamily="34" charset="0"/>
                <a:cs typeface="Calibri" pitchFamily="34" charset="0"/>
              </a:rPr>
              <a:t>je potpun ili delimičan prenos osiguranikovog prava potraživanja na neko treće lice,čime se to pravo ograničava.</a:t>
            </a:r>
            <a:endParaRPr lang="en-US" sz="1800" b="1" smtClean="0">
              <a:solidFill>
                <a:srgbClr val="000000"/>
              </a:solidFill>
              <a:latin typeface="Calibri" pitchFamily="34" charset="0"/>
              <a:cs typeface="Calibri" pitchFamily="34" charset="0"/>
            </a:endParaRPr>
          </a:p>
          <a:p>
            <a:pPr marL="574675" indent="-457200" algn="just" defTabSz="914400" eaLnBrk="1" hangingPunct="1">
              <a:spcBef>
                <a:spcPct val="2000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574675" indent="-457200" defTabSz="914400"/>
            <a:endParaRPr lang="en-US" smtClean="0"/>
          </a:p>
        </p:txBody>
      </p:sp>
    </p:spTree>
    <p:extLst>
      <p:ext uri="{BB962C8B-B14F-4D97-AF65-F5344CB8AC3E}">
        <p14:creationId xmlns:p14="http://schemas.microsoft.com/office/powerpoint/2010/main" val="99154260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117475" indent="19050" algn="just" defTabSz="914400" eaLnBrk="1" fontAlgn="auto" hangingPunct="1">
              <a:spcBef>
                <a:spcPts val="0"/>
              </a:spcBef>
              <a:spcAft>
                <a:spcPts val="0"/>
              </a:spcAft>
              <a:buClr>
                <a:srgbClr val="4F81BD"/>
              </a:buClr>
              <a:buSzPct val="120000"/>
              <a:buFont typeface="Wingdings 3" pitchFamily="18" charset="2"/>
              <a:buNone/>
              <a:defRPr/>
            </a:pPr>
            <a:endParaRPr lang="sr-Latn-CS" altLang="sr-Latn-RS" sz="1800" b="1" dirty="0">
              <a:solidFill>
                <a:prstClr val="black"/>
              </a:solidFill>
              <a:latin typeface="Calibri" pitchFamily="34" charset="0"/>
              <a:cs typeface="Calibri" pitchFamily="34" charset="0"/>
            </a:endParaRP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en-US" altLang="sr-Latn-RS" sz="1800" dirty="0" err="1">
                <a:solidFill>
                  <a:prstClr val="black"/>
                </a:solidFill>
                <a:latin typeface="Calibri" pitchFamily="34" charset="0"/>
                <a:cs typeface="Calibri" pitchFamily="34" charset="0"/>
              </a:rPr>
              <a:t>Kredit</a:t>
            </a:r>
            <a:r>
              <a:rPr lang="en-US" altLang="sr-Latn-RS" sz="1800" dirty="0">
                <a:solidFill>
                  <a:prstClr val="black"/>
                </a:solidFill>
                <a:latin typeface="Calibri" pitchFamily="34" charset="0"/>
                <a:cs typeface="Calibri" pitchFamily="34" charset="0"/>
              </a:rPr>
              <a:t> (</a:t>
            </a:r>
            <a:r>
              <a:rPr lang="en-US" altLang="sr-Latn-RS" sz="1800" dirty="0" err="1">
                <a:solidFill>
                  <a:prstClr val="black"/>
                </a:solidFill>
                <a:latin typeface="Calibri" pitchFamily="34" charset="0"/>
                <a:cs typeface="Calibri" pitchFamily="34" charset="0"/>
              </a:rPr>
              <a:t>kratkorocni,dugorocni,investicioni</a:t>
            </a:r>
            <a:r>
              <a:rPr lang="en-US" altLang="sr-Latn-RS" sz="1800" dirty="0">
                <a:solidFill>
                  <a:prstClr val="black"/>
                </a:solidFill>
                <a:latin typeface="Calibri" pitchFamily="34" charset="0"/>
                <a:cs typeface="Calibri" pitchFamily="34" charset="0"/>
              </a:rPr>
              <a:t>)</a:t>
            </a: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en-US" altLang="sr-Latn-RS" sz="1800" dirty="0" err="1">
                <a:solidFill>
                  <a:prstClr val="black"/>
                </a:solidFill>
                <a:latin typeface="Calibri" pitchFamily="34" charset="0"/>
                <a:cs typeface="Calibri" pitchFamily="34" charset="0"/>
              </a:rPr>
              <a:t>Kreditna</a:t>
            </a:r>
            <a:r>
              <a:rPr lang="en-US" altLang="sr-Latn-RS" sz="1800" dirty="0">
                <a:solidFill>
                  <a:prstClr val="black"/>
                </a:solidFill>
                <a:latin typeface="Calibri" pitchFamily="34" charset="0"/>
                <a:cs typeface="Calibri" pitchFamily="34" charset="0"/>
              </a:rPr>
              <a:t> </a:t>
            </a:r>
            <a:r>
              <a:rPr lang="en-US" altLang="sr-Latn-RS" sz="1800" dirty="0" err="1">
                <a:solidFill>
                  <a:prstClr val="black"/>
                </a:solidFill>
                <a:latin typeface="Calibri" pitchFamily="34" charset="0"/>
                <a:cs typeface="Calibri" pitchFamily="34" charset="0"/>
              </a:rPr>
              <a:t>linija</a:t>
            </a:r>
            <a:r>
              <a:rPr lang="en-US" altLang="sr-Latn-RS" sz="1800" dirty="0">
                <a:solidFill>
                  <a:prstClr val="black"/>
                </a:solidFill>
                <a:latin typeface="Calibri" pitchFamily="34" charset="0"/>
                <a:cs typeface="Calibri" pitchFamily="34" charset="0"/>
              </a:rPr>
              <a:t> /Revolving</a:t>
            </a: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en-US" altLang="sr-Latn-RS" sz="1800" dirty="0" err="1">
                <a:solidFill>
                  <a:prstClr val="black"/>
                </a:solidFill>
                <a:latin typeface="Calibri" pitchFamily="34" charset="0"/>
                <a:cs typeface="Calibri" pitchFamily="34" charset="0"/>
              </a:rPr>
              <a:t>Prekograni</a:t>
            </a:r>
            <a:r>
              <a:rPr lang="sr-Latn-CS" altLang="sr-Latn-RS" sz="1800" dirty="0">
                <a:solidFill>
                  <a:prstClr val="black"/>
                </a:solidFill>
                <a:latin typeface="Calibri" pitchFamily="34" charset="0"/>
                <a:cs typeface="Calibri" pitchFamily="34" charset="0"/>
              </a:rPr>
              <a:t>čni (cross-border) kredit</a:t>
            </a:r>
            <a:endParaRPr lang="en-US" altLang="sr-Latn-RS" sz="1800" dirty="0">
              <a:solidFill>
                <a:prstClr val="black"/>
              </a:solidFill>
              <a:latin typeface="Calibri" pitchFamily="34" charset="0"/>
              <a:cs typeface="Calibri" pitchFamily="34" charset="0"/>
            </a:endParaRP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en-US" altLang="sr-Latn-RS" sz="1800" dirty="0" err="1">
                <a:solidFill>
                  <a:prstClr val="black"/>
                </a:solidFill>
                <a:latin typeface="Calibri" pitchFamily="34" charset="0"/>
                <a:cs typeface="Calibri" pitchFamily="34" charset="0"/>
              </a:rPr>
              <a:t>Dozvoljeni</a:t>
            </a:r>
            <a:r>
              <a:rPr lang="en-US" altLang="sr-Latn-RS" sz="1800" dirty="0">
                <a:solidFill>
                  <a:prstClr val="black"/>
                </a:solidFill>
                <a:latin typeface="Calibri" pitchFamily="34" charset="0"/>
                <a:cs typeface="Calibri" pitchFamily="34" charset="0"/>
              </a:rPr>
              <a:t> minus /Overdraft</a:t>
            </a: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en-US" altLang="sr-Latn-RS" sz="1800" dirty="0" err="1">
                <a:solidFill>
                  <a:prstClr val="black"/>
                </a:solidFill>
                <a:latin typeface="Calibri" pitchFamily="34" charset="0"/>
                <a:cs typeface="Calibri" pitchFamily="34" charset="0"/>
              </a:rPr>
              <a:t>Garancija</a:t>
            </a:r>
            <a:endParaRPr lang="sr-Latn-CS" altLang="sr-Latn-RS" sz="1800" dirty="0">
              <a:solidFill>
                <a:prstClr val="black"/>
              </a:solidFill>
              <a:latin typeface="Calibri" pitchFamily="34" charset="0"/>
              <a:cs typeface="Calibri" pitchFamily="34" charset="0"/>
            </a:endParaRP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en-US" altLang="sr-Latn-RS" sz="1800" dirty="0" err="1">
                <a:solidFill>
                  <a:prstClr val="black"/>
                </a:solidFill>
                <a:latin typeface="Calibri" pitchFamily="34" charset="0"/>
                <a:cs typeface="Calibri" pitchFamily="34" charset="0"/>
              </a:rPr>
              <a:t>Akreditiv</a:t>
            </a:r>
            <a:endParaRPr lang="en-US" altLang="sr-Latn-RS" sz="1800" dirty="0">
              <a:solidFill>
                <a:prstClr val="black"/>
              </a:solidFill>
              <a:latin typeface="Calibri" pitchFamily="34" charset="0"/>
              <a:cs typeface="Calibri" pitchFamily="34" charset="0"/>
            </a:endParaRP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en-US" altLang="sr-Latn-RS" sz="1800" dirty="0" err="1">
                <a:solidFill>
                  <a:prstClr val="black"/>
                </a:solidFill>
                <a:latin typeface="Calibri" pitchFamily="34" charset="0"/>
                <a:cs typeface="Calibri" pitchFamily="34" charset="0"/>
              </a:rPr>
              <a:t>Multifunkcionalne</a:t>
            </a:r>
            <a:r>
              <a:rPr lang="en-US" altLang="sr-Latn-RS" sz="1800" dirty="0">
                <a:solidFill>
                  <a:prstClr val="black"/>
                </a:solidFill>
                <a:latin typeface="Calibri" pitchFamily="34" charset="0"/>
                <a:cs typeface="Calibri" pitchFamily="34" charset="0"/>
              </a:rPr>
              <a:t> </a:t>
            </a:r>
            <a:r>
              <a:rPr lang="en-US" altLang="sr-Latn-RS" sz="1800" dirty="0" err="1">
                <a:solidFill>
                  <a:prstClr val="black"/>
                </a:solidFill>
                <a:latin typeface="Calibri" pitchFamily="34" charset="0"/>
                <a:cs typeface="Calibri" pitchFamily="34" charset="0"/>
              </a:rPr>
              <a:t>linije</a:t>
            </a:r>
            <a:r>
              <a:rPr lang="en-US" altLang="sr-Latn-RS" sz="1800" dirty="0">
                <a:solidFill>
                  <a:prstClr val="black"/>
                </a:solidFill>
                <a:latin typeface="Calibri" pitchFamily="34" charset="0"/>
                <a:cs typeface="Calibri" pitchFamily="34" charset="0"/>
              </a:rPr>
              <a:t> </a:t>
            </a:r>
            <a:endParaRPr lang="sr-Latn-CS" altLang="sr-Latn-RS" sz="1800" dirty="0">
              <a:solidFill>
                <a:prstClr val="black"/>
              </a:solidFill>
              <a:latin typeface="Calibri" pitchFamily="34" charset="0"/>
              <a:cs typeface="Calibri" pitchFamily="34" charset="0"/>
            </a:endParaRP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sr-Latn-CS" altLang="sr-Latn-RS" sz="1800" dirty="0">
                <a:solidFill>
                  <a:prstClr val="black"/>
                </a:solidFill>
                <a:latin typeface="Calibri" pitchFamily="34" charset="0"/>
                <a:cs typeface="Calibri" pitchFamily="34" charset="0"/>
              </a:rPr>
              <a:t>Lizing</a:t>
            </a: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sr-Latn-CS" altLang="sr-Latn-RS" sz="1800" dirty="0">
                <a:solidFill>
                  <a:prstClr val="black"/>
                </a:solidFill>
                <a:latin typeface="Calibri" pitchFamily="34" charset="0"/>
                <a:cs typeface="Calibri" pitchFamily="34" charset="0"/>
              </a:rPr>
              <a:t>Faktoring</a:t>
            </a: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sr-Latn-CS" altLang="sr-Latn-RS" sz="1800" dirty="0">
                <a:solidFill>
                  <a:prstClr val="black"/>
                </a:solidFill>
                <a:latin typeface="Calibri" pitchFamily="34" charset="0"/>
                <a:cs typeface="Calibri" pitchFamily="34" charset="0"/>
              </a:rPr>
              <a:t>Eskontni kredit</a:t>
            </a: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sr-Latn-CS" altLang="sr-Latn-RS" sz="1800" dirty="0">
                <a:solidFill>
                  <a:prstClr val="black"/>
                </a:solidFill>
                <a:latin typeface="Calibri" pitchFamily="34" charset="0"/>
                <a:cs typeface="Calibri" pitchFamily="34" charset="0"/>
              </a:rPr>
              <a:t>Depozit</a:t>
            </a:r>
          </a:p>
          <a:p>
            <a:pPr marL="241852" indent="-241852" defTabSz="914400" eaLnBrk="1" fontAlgn="auto" hangingPunct="1">
              <a:spcBef>
                <a:spcPts val="0"/>
              </a:spcBef>
              <a:spcAft>
                <a:spcPts val="0"/>
              </a:spcAft>
              <a:buClr>
                <a:srgbClr val="4F81BD"/>
              </a:buClr>
              <a:buSzPct val="120000"/>
              <a:buFont typeface="Wingdings 3" pitchFamily="18" charset="2"/>
              <a:buBlip>
                <a:blip r:embed="rId2"/>
              </a:buBlip>
              <a:defRPr/>
            </a:pPr>
            <a:r>
              <a:rPr lang="sr-Latn-CS" altLang="sr-Latn-RS" sz="1800" dirty="0">
                <a:solidFill>
                  <a:prstClr val="black"/>
                </a:solidFill>
                <a:latin typeface="Calibri" pitchFamily="34" charset="0"/>
                <a:cs typeface="Calibri" pitchFamily="34" charset="0"/>
              </a:rPr>
              <a:t>POS terminali</a:t>
            </a:r>
            <a:endParaRPr lang="en-US" altLang="sr-Latn-RS" sz="1800" dirty="0">
              <a:solidFill>
                <a:prstClr val="black"/>
              </a:solidFill>
              <a:latin typeface="Calibri" pitchFamily="34" charset="0"/>
              <a:cs typeface="Calibri" pitchFamily="34" charset="0"/>
            </a:endParaRPr>
          </a:p>
          <a:p>
            <a:pPr>
              <a:defRPr/>
            </a:pPr>
            <a:endParaRPr lang="sr-Latn-RS" dirty="0"/>
          </a:p>
        </p:txBody>
      </p:sp>
    </p:spTree>
    <p:extLst>
      <p:ext uri="{BB962C8B-B14F-4D97-AF65-F5344CB8AC3E}">
        <p14:creationId xmlns:p14="http://schemas.microsoft.com/office/powerpoint/2010/main" val="279525370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81923" name="Content Placeholder 2"/>
          <p:cNvSpPr>
            <a:spLocks noGrp="1"/>
          </p:cNvSpPr>
          <p:nvPr>
            <p:ph idx="1"/>
          </p:nvPr>
        </p:nvSpPr>
        <p:spPr>
          <a:xfrm>
            <a:off x="651042" y="2245111"/>
            <a:ext cx="8469772" cy="3767695"/>
          </a:xfrm>
        </p:spPr>
        <p:txBody>
          <a:bodyPr/>
          <a:lstStyle/>
          <a:p>
            <a:pPr marL="241300" indent="-241300" algn="just" defTabSz="914400" eaLnBrk="1" hangingPunct="1">
              <a:spcBef>
                <a:spcPct val="20000"/>
              </a:spcBef>
              <a:buClr>
                <a:srgbClr val="4F81BD"/>
              </a:buClr>
              <a:buSzPct val="120000"/>
              <a:buFont typeface="Wingdings 3" pitchFamily="18" charset="2"/>
              <a:buBlip>
                <a:blip r:embed="rId2"/>
              </a:buBlip>
            </a:pPr>
            <a:endParaRPr lang="en-US" sz="1800" b="1" smtClean="0">
              <a:solidFill>
                <a:srgbClr val="000000"/>
              </a:solidFill>
              <a:latin typeface="Calibri (Body)"/>
              <a:cs typeface="Times New Roman" pitchFamily="18" charset="0"/>
            </a:endParaRPr>
          </a:p>
          <a:p>
            <a:pPr marL="241300" indent="-241300" algn="just" defTabSz="914400" eaLnBrk="1" hangingPunct="1">
              <a:spcBef>
                <a:spcPct val="20000"/>
              </a:spcBef>
              <a:buClr>
                <a:srgbClr val="4F81BD"/>
              </a:buClr>
              <a:buSzPct val="120000"/>
              <a:buFont typeface="Wingdings 3" pitchFamily="18" charset="2"/>
              <a:buBlip>
                <a:blip r:embed="rId2"/>
              </a:buBlip>
            </a:pPr>
            <a:r>
              <a:rPr lang="en-US" sz="1800" b="1" smtClean="0">
                <a:solidFill>
                  <a:srgbClr val="000000"/>
                </a:solidFill>
                <a:latin typeface="Calibri" pitchFamily="34" charset="0"/>
                <a:cs typeface="Calibri" pitchFamily="34" charset="0"/>
              </a:rPr>
              <a:t>Kredit</a:t>
            </a:r>
            <a:r>
              <a:rPr lang="en-US" sz="1800" smtClean="0">
                <a:solidFill>
                  <a:srgbClr val="000000"/>
                </a:solidFill>
                <a:latin typeface="Calibri" pitchFamily="34" charset="0"/>
                <a:cs typeface="Calibri" pitchFamily="34" charset="0"/>
              </a:rPr>
              <a:t> (kratkoro</a:t>
            </a:r>
            <a:r>
              <a:rPr lang="sr-Latn-CS" sz="1800" smtClean="0">
                <a:solidFill>
                  <a:srgbClr val="000000"/>
                </a:solidFill>
                <a:latin typeface="Calibri" pitchFamily="34" charset="0"/>
                <a:cs typeface="Calibri" pitchFamily="34" charset="0"/>
              </a:rPr>
              <a:t>č</a:t>
            </a:r>
            <a:r>
              <a:rPr lang="en-US" sz="1800" smtClean="0">
                <a:solidFill>
                  <a:srgbClr val="000000"/>
                </a:solidFill>
                <a:latin typeface="Calibri" pitchFamily="34" charset="0"/>
                <a:cs typeface="Calibri" pitchFamily="34" charset="0"/>
              </a:rPr>
              <a:t>ni, dugoro</a:t>
            </a:r>
            <a:r>
              <a:rPr lang="sr-Latn-CS" sz="1800" smtClean="0">
                <a:solidFill>
                  <a:srgbClr val="000000"/>
                </a:solidFill>
                <a:latin typeface="Calibri" pitchFamily="34" charset="0"/>
                <a:cs typeface="Calibri" pitchFamily="34" charset="0"/>
              </a:rPr>
              <a:t>č</a:t>
            </a:r>
            <a:r>
              <a:rPr lang="en-US" sz="1800" smtClean="0">
                <a:solidFill>
                  <a:srgbClr val="000000"/>
                </a:solidFill>
                <a:latin typeface="Calibri" pitchFamily="34" charset="0"/>
                <a:cs typeface="Calibri" pitchFamily="34" charset="0"/>
              </a:rPr>
              <a:t>ni</a:t>
            </a:r>
            <a:r>
              <a:rPr lang="sr-Latn-CS" sz="1800" smtClean="0">
                <a:solidFill>
                  <a:srgbClr val="000000"/>
                </a:solidFill>
                <a:latin typeface="Calibri" pitchFamily="34" charset="0"/>
                <a:cs typeface="Calibri" pitchFamily="34" charset="0"/>
              </a:rPr>
              <a:t>) je ugovorni sporazum po kojem klijent - zajmotražioc (dužnik) prima novac od zajmodavca (poverioca) uz dogovor da mu u utvrđenom roku taj novac vrati uvećan za kamatu (interes).</a:t>
            </a:r>
            <a:endParaRPr lang="en-US" sz="1800" b="1" smtClean="0">
              <a:solidFill>
                <a:srgbClr val="000000"/>
              </a:solidFill>
              <a:latin typeface="Calibri" pitchFamily="34" charset="0"/>
              <a:cs typeface="Calibri" pitchFamily="34" charset="0"/>
            </a:endParaRPr>
          </a:p>
          <a:p>
            <a:pPr marL="241300" indent="-241300" algn="just" defTabSz="914400" eaLnBrk="1" hangingPunct="1">
              <a:spcBef>
                <a:spcPct val="20000"/>
              </a:spcBef>
              <a:buClr>
                <a:srgbClr val="4F81BD"/>
              </a:buClr>
              <a:buSzPct val="120000"/>
              <a:buFont typeface="Wingdings 3" pitchFamily="18" charset="2"/>
              <a:buNone/>
            </a:pPr>
            <a:r>
              <a:rPr lang="sr-Latn-CS" sz="1800" b="1" smtClean="0">
                <a:solidFill>
                  <a:srgbClr val="000000"/>
                </a:solidFill>
                <a:latin typeface="Calibri" pitchFamily="34" charset="0"/>
                <a:cs typeface="Calibri" pitchFamily="34" charset="0"/>
              </a:rPr>
              <a:t>Kratkoročni krediti</a:t>
            </a:r>
          </a:p>
          <a:p>
            <a:pPr marL="241300" indent="-241300" algn="just" defTabSz="914400" eaLnBrk="1" hangingPunct="1">
              <a:spcBef>
                <a:spcPct val="2000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a:t>
            </a:r>
            <a:r>
              <a:rPr lang="sr-Latn-CS" sz="1800" b="1" smtClean="0">
                <a:solidFill>
                  <a:srgbClr val="000000"/>
                </a:solidFill>
                <a:latin typeface="Calibri" pitchFamily="34" charset="0"/>
                <a:cs typeface="Calibri" pitchFamily="34" charset="0"/>
              </a:rPr>
              <a:t>Namena</a:t>
            </a:r>
            <a:r>
              <a:rPr lang="en-US" sz="1800" smtClean="0">
                <a:solidFill>
                  <a:srgbClr val="000000"/>
                </a:solidFill>
                <a:latin typeface="Calibri" pitchFamily="34" charset="0"/>
                <a:cs typeface="Calibri" pitchFamily="34" charset="0"/>
              </a:rPr>
              <a:t>: za </a:t>
            </a:r>
            <a:r>
              <a:rPr lang="sr-Latn-CS" sz="1800" smtClean="0">
                <a:solidFill>
                  <a:srgbClr val="000000"/>
                </a:solidFill>
                <a:latin typeface="Calibri" pitchFamily="34" charset="0"/>
                <a:cs typeface="Calibri" pitchFamily="34" charset="0"/>
              </a:rPr>
              <a:t>nabavku </a:t>
            </a:r>
            <a:r>
              <a:rPr lang="en-US" sz="1800" smtClean="0">
                <a:solidFill>
                  <a:srgbClr val="000000"/>
                </a:solidFill>
                <a:latin typeface="Calibri" pitchFamily="34" charset="0"/>
                <a:cs typeface="Calibri" pitchFamily="34" charset="0"/>
              </a:rPr>
              <a:t>obrtn</a:t>
            </a:r>
            <a:r>
              <a:rPr lang="sr-Latn-CS" sz="1800" smtClean="0">
                <a:solidFill>
                  <a:srgbClr val="000000"/>
                </a:solidFill>
                <a:latin typeface="Calibri" pitchFamily="34" charset="0"/>
                <a:cs typeface="Calibri" pitchFamily="34" charset="0"/>
              </a:rPr>
              <a:t>ih </a:t>
            </a:r>
            <a:r>
              <a:rPr lang="en-US" sz="1800" smtClean="0">
                <a:solidFill>
                  <a:srgbClr val="000000"/>
                </a:solidFill>
                <a:latin typeface="Calibri" pitchFamily="34" charset="0"/>
                <a:cs typeface="Calibri" pitchFamily="34" charset="0"/>
              </a:rPr>
              <a:t>sredst</a:t>
            </a:r>
            <a:r>
              <a:rPr lang="sr-Latn-CS" sz="1800" smtClean="0">
                <a:solidFill>
                  <a:srgbClr val="000000"/>
                </a:solidFill>
                <a:latin typeface="Calibri" pitchFamily="34" charset="0"/>
                <a:cs typeface="Calibri" pitchFamily="34" charset="0"/>
              </a:rPr>
              <a:t>a</a:t>
            </a:r>
            <a:r>
              <a:rPr lang="en-US" sz="1800" smtClean="0">
                <a:solidFill>
                  <a:srgbClr val="000000"/>
                </a:solidFill>
                <a:latin typeface="Calibri" pitchFamily="34" charset="0"/>
                <a:cs typeface="Calibri" pitchFamily="34" charset="0"/>
              </a:rPr>
              <a:t>va; odr</a:t>
            </a:r>
            <a:r>
              <a:rPr lang="sr-Latn-CS" sz="1800" smtClean="0">
                <a:solidFill>
                  <a:srgbClr val="000000"/>
                </a:solidFill>
                <a:latin typeface="Calibri" pitchFamily="34" charset="0"/>
                <a:cs typeface="Calibri" pitchFamily="34" charset="0"/>
              </a:rPr>
              <a:t>žavanje likvidnosti</a:t>
            </a:r>
            <a:r>
              <a:rPr lang="en-US" sz="1800" smtClean="0">
                <a:solidFill>
                  <a:srgbClr val="000000"/>
                </a:solidFill>
                <a:latin typeface="Calibri" pitchFamily="34" charset="0"/>
                <a:cs typeface="Calibri" pitchFamily="34" charset="0"/>
              </a:rPr>
              <a:t>; finansiranje izvoza</a:t>
            </a:r>
          </a:p>
          <a:p>
            <a:pPr marL="241300" indent="-241300"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a:t>
            </a:r>
            <a:r>
              <a:rPr lang="en-US" sz="1800" b="1" smtClean="0">
                <a:solidFill>
                  <a:srgbClr val="000000"/>
                </a:solidFill>
                <a:latin typeface="Calibri" pitchFamily="34" charset="0"/>
                <a:cs typeface="Calibri" pitchFamily="34" charset="0"/>
              </a:rPr>
              <a:t>Rok</a:t>
            </a:r>
            <a:r>
              <a:rPr lang="en-US" sz="1800" smtClean="0">
                <a:solidFill>
                  <a:srgbClr val="000000"/>
                </a:solidFill>
                <a:latin typeface="Calibri" pitchFamily="34" charset="0"/>
                <a:cs typeface="Calibri" pitchFamily="34" charset="0"/>
              </a:rPr>
              <a:t>: 3-12 meseci</a:t>
            </a:r>
          </a:p>
          <a:p>
            <a:pPr marL="241300" indent="-241300"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a:t>
            </a:r>
            <a:r>
              <a:rPr lang="en-US" sz="1800" b="1" smtClean="0">
                <a:solidFill>
                  <a:srgbClr val="000000"/>
                </a:solidFill>
                <a:latin typeface="Calibri" pitchFamily="34" charset="0"/>
                <a:cs typeface="Calibri" pitchFamily="34" charset="0"/>
              </a:rPr>
              <a:t>Devizni </a:t>
            </a:r>
            <a:r>
              <a:rPr lang="en-US" sz="1800" smtClean="0">
                <a:solidFill>
                  <a:srgbClr val="000000"/>
                </a:solidFill>
                <a:latin typeface="Calibri" pitchFamily="34" charset="0"/>
                <a:cs typeface="Calibri" pitchFamily="34" charset="0"/>
              </a:rPr>
              <a:t>EUR/CHF/USD</a:t>
            </a:r>
            <a:endParaRPr lang="sr-Latn-CS" sz="1800" smtClean="0">
              <a:solidFill>
                <a:srgbClr val="000000"/>
              </a:solidFill>
              <a:latin typeface="Calibri" pitchFamily="34" charset="0"/>
              <a:cs typeface="Calibri" pitchFamily="34" charset="0"/>
            </a:endParaRPr>
          </a:p>
          <a:p>
            <a:pPr marL="241300" indent="-241300" algn="just" defTabSz="914400" eaLnBrk="1" hangingPunct="1">
              <a:spcBef>
                <a:spcPct val="20000"/>
              </a:spcBef>
              <a:buClr>
                <a:srgbClr val="4F81BD"/>
              </a:buClr>
              <a:buSzPct val="120000"/>
              <a:buFont typeface="Wingdings 3" pitchFamily="18" charset="2"/>
              <a:buNone/>
            </a:pPr>
            <a:r>
              <a:rPr lang="en-US" sz="1800" b="1" smtClean="0">
                <a:solidFill>
                  <a:srgbClr val="000000"/>
                </a:solidFill>
                <a:latin typeface="Calibri" pitchFamily="34" charset="0"/>
                <a:cs typeface="Calibri" pitchFamily="34" charset="0"/>
              </a:rPr>
              <a:t>ili dinarski RSD</a:t>
            </a:r>
          </a:p>
          <a:p>
            <a:pPr marL="241300" indent="-241300"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a:t>
            </a:r>
            <a:r>
              <a:rPr lang="en-US" sz="1800" b="1" smtClean="0">
                <a:solidFill>
                  <a:srgbClr val="000000"/>
                </a:solidFill>
                <a:latin typeface="Calibri" pitchFamily="34" charset="0"/>
                <a:cs typeface="Calibri" pitchFamily="34" charset="0"/>
              </a:rPr>
              <a:t>Kamata</a:t>
            </a:r>
            <a:r>
              <a:rPr lang="en-US" sz="1800" smtClean="0">
                <a:solidFill>
                  <a:srgbClr val="000000"/>
                </a:solidFill>
                <a:latin typeface="Calibri" pitchFamily="34" charset="0"/>
                <a:cs typeface="Calibri" pitchFamily="34" charset="0"/>
              </a:rPr>
              <a:t>: fiksna/ varijabilna</a:t>
            </a:r>
            <a:endParaRPr lang="sr-Latn-CS" sz="1800" smtClean="0">
              <a:solidFill>
                <a:srgbClr val="000000"/>
              </a:solidFill>
              <a:latin typeface="Calibri" pitchFamily="34" charset="0"/>
              <a:cs typeface="Calibri" pitchFamily="34" charset="0"/>
            </a:endParaRPr>
          </a:p>
          <a:p>
            <a:pPr marL="241300" indent="-241300" defTabSz="914400"/>
            <a:endParaRPr lang="en-US" sz="1800" smtClean="0"/>
          </a:p>
        </p:txBody>
      </p:sp>
    </p:spTree>
    <p:extLst>
      <p:ext uri="{BB962C8B-B14F-4D97-AF65-F5344CB8AC3E}">
        <p14:creationId xmlns:p14="http://schemas.microsoft.com/office/powerpoint/2010/main" val="29090750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51592" y="1491442"/>
          <a:ext cx="10677742" cy="4575114"/>
        </p:xfrm>
        <a:graphic>
          <a:graphicData uri="http://schemas.openxmlformats.org/drawingml/2006/table">
            <a:tbl>
              <a:tblPr/>
              <a:tblGrid>
                <a:gridCol w="4594331"/>
                <a:gridCol w="6083411"/>
              </a:tblGrid>
              <a:tr h="35031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FFFFFF"/>
                          </a:solidFill>
                          <a:effectLst/>
                          <a:latin typeface="Trebuchet MS" pitchFamily="34" charset="0"/>
                          <a:cs typeface="Arial" pitchFamily="34" charset="0"/>
                        </a:rPr>
                        <a:t>PREDUZETNIK</a:t>
                      </a:r>
                    </a:p>
                  </a:txBody>
                  <a:tcPr marL="89928" marR="89928" marT="47509" marB="475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Trebuchet MS" pitchFamily="34" charset="0"/>
                          <a:cs typeface="Arial" pitchFamily="34" charset="0"/>
                        </a:rPr>
                        <a:t>PRIVREDNO DRUŠTVO</a:t>
                      </a:r>
                    </a:p>
                  </a:txBody>
                  <a:tcPr marL="89928" marR="89928" marT="47509" marB="475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1841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Arial" pitchFamily="34" charset="0"/>
                        </a:rPr>
                        <a:t>Preduzetnik ima status fizičkog lica I za sve obaveze odgovara celokupnom sopstvenom imovinom</a:t>
                      </a:r>
                    </a:p>
                  </a:txBody>
                  <a:tcPr marL="67446" marR="6744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err="1" smtClean="0">
                          <a:ln>
                            <a:noFill/>
                          </a:ln>
                          <a:solidFill>
                            <a:srgbClr val="000000"/>
                          </a:solidFill>
                          <a:effectLst/>
                          <a:latin typeface="Calibri" pitchFamily="34" charset="0"/>
                          <a:cs typeface="Arial" pitchFamily="34" charset="0"/>
                        </a:rPr>
                        <a:t>Vlasnik</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privrednog</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društva</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ima</a:t>
                      </a:r>
                      <a:r>
                        <a:rPr kumimoji="0" lang="en-US" sz="1500" b="0" i="0" u="none" strike="noStrike" cap="none" normalizeH="0" baseline="0" dirty="0" smtClean="0">
                          <a:ln>
                            <a:noFill/>
                          </a:ln>
                          <a:solidFill>
                            <a:srgbClr val="000000"/>
                          </a:solidFill>
                          <a:effectLst/>
                          <a:latin typeface="Calibri" pitchFamily="34" charset="0"/>
                          <a:cs typeface="Arial" pitchFamily="34" charset="0"/>
                        </a:rPr>
                        <a:t> status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pravnog</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lica</a:t>
                      </a:r>
                      <a:r>
                        <a:rPr kumimoji="0" lang="en-US" sz="1500" b="0" i="0" u="none" strike="noStrike" cap="none" normalizeH="0" baseline="0" dirty="0" smtClean="0">
                          <a:ln>
                            <a:noFill/>
                          </a:ln>
                          <a:solidFill>
                            <a:srgbClr val="000000"/>
                          </a:solidFill>
                          <a:effectLst/>
                          <a:latin typeface="Calibri" pitchFamily="34" charset="0"/>
                          <a:cs typeface="Arial" pitchFamily="34" charset="0"/>
                        </a:rPr>
                        <a:t>, a u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formi</a:t>
                      </a:r>
                      <a:r>
                        <a:rPr kumimoji="0" lang="en-US" sz="1500" b="0" i="0" u="none" strike="noStrike" cap="none" normalizeH="0" baseline="0" dirty="0" smtClean="0">
                          <a:ln>
                            <a:noFill/>
                          </a:ln>
                          <a:solidFill>
                            <a:srgbClr val="000000"/>
                          </a:solidFill>
                          <a:effectLst/>
                          <a:latin typeface="Calibri" pitchFamily="34" charset="0"/>
                          <a:cs typeface="Arial" pitchFamily="34" charset="0"/>
                        </a:rPr>
                        <a:t> DOO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odgovara</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imovinom</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firme</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odnosno</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odgovaraju</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osnivači</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srazmerno</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visin</a:t>
                      </a:r>
                      <a:r>
                        <a:rPr kumimoji="0" lang="sr-Latn-RS" sz="1500" b="0" i="0" u="none" strike="noStrike" cap="none" normalizeH="0" baseline="0" dirty="0" smtClean="0">
                          <a:ln>
                            <a:noFill/>
                          </a:ln>
                          <a:solidFill>
                            <a:srgbClr val="000000"/>
                          </a:solidFill>
                          <a:effectLst/>
                          <a:latin typeface="Calibri" pitchFamily="34" charset="0"/>
                          <a:cs typeface="Arial" pitchFamily="34" charset="0"/>
                        </a:rPr>
                        <a:t>i</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uloženih</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sredstava</a:t>
                      </a:r>
                      <a:endParaRPr kumimoji="0" lang="en-US" sz="1500" b="0" i="0" u="none" strike="noStrike" cap="none" normalizeH="0" baseline="0" dirty="0" smtClean="0">
                        <a:ln>
                          <a:noFill/>
                        </a:ln>
                        <a:solidFill>
                          <a:srgbClr val="000000"/>
                        </a:solidFill>
                        <a:effectLst/>
                        <a:latin typeface="Calibri" pitchFamily="34" charset="0"/>
                        <a:cs typeface="Arial" pitchFamily="34" charset="0"/>
                      </a:endParaRPr>
                    </a:p>
                  </a:txBody>
                  <a:tcPr marL="67446" marR="6744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7112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Arial" pitchFamily="34" charset="0"/>
                        </a:rPr>
                        <a:t>Mogu plaćati porez paušalno koliko im odrede organi lokalne samouprave i ukoliko imaju godišnji promet manji od 8.000.000 rsd.</a:t>
                      </a:r>
                    </a:p>
                  </a:txBody>
                  <a:tcPr marL="89928" marR="89928" marT="47509" marB="475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err="1" smtClean="0">
                          <a:ln>
                            <a:noFill/>
                          </a:ln>
                          <a:solidFill>
                            <a:srgbClr val="000000"/>
                          </a:solidFill>
                          <a:effectLst/>
                          <a:latin typeface="Calibri" pitchFamily="34" charset="0"/>
                          <a:cs typeface="Arial" pitchFamily="34" charset="0"/>
                        </a:rPr>
                        <a:t>Privredno</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društvo</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plaća</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porez</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na</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dobit</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na</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osnovu</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rezultata</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iskazani</a:t>
                      </a:r>
                      <a:r>
                        <a:rPr kumimoji="0" lang="sr-Latn-RS" sz="1500" b="0" i="0" u="none" strike="noStrike" cap="none" normalizeH="0" baseline="0" dirty="0" smtClean="0">
                          <a:ln>
                            <a:noFill/>
                          </a:ln>
                          <a:solidFill>
                            <a:srgbClr val="000000"/>
                          </a:solidFill>
                          <a:effectLst/>
                          <a:latin typeface="Calibri" pitchFamily="34" charset="0"/>
                          <a:cs typeface="Arial" pitchFamily="34" charset="0"/>
                        </a:rPr>
                        <a:t>h</a:t>
                      </a:r>
                      <a:r>
                        <a:rPr kumimoji="0" lang="en-US" sz="1500" b="0" i="0" u="none" strike="noStrike" cap="none" normalizeH="0" baseline="0" dirty="0" smtClean="0">
                          <a:ln>
                            <a:noFill/>
                          </a:ln>
                          <a:solidFill>
                            <a:srgbClr val="000000"/>
                          </a:solidFill>
                          <a:effectLst/>
                          <a:latin typeface="Calibri" pitchFamily="34" charset="0"/>
                          <a:cs typeface="Arial" pitchFamily="34" charset="0"/>
                        </a:rPr>
                        <a:t> u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finansijskim</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izveštajima</a:t>
                      </a:r>
                      <a:endParaRPr kumimoji="0" lang="en-US" sz="1500" b="0" i="0" u="none" strike="noStrike" cap="none" normalizeH="0" baseline="0" dirty="0" smtClean="0">
                        <a:ln>
                          <a:noFill/>
                        </a:ln>
                        <a:solidFill>
                          <a:srgbClr val="000000"/>
                        </a:solidFill>
                        <a:effectLst/>
                        <a:latin typeface="Calibri" pitchFamily="34" charset="0"/>
                        <a:cs typeface="Arial" pitchFamily="34" charset="0"/>
                      </a:endParaRPr>
                    </a:p>
                  </a:txBody>
                  <a:tcPr marL="67446" marR="6744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71841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Arial" pitchFamily="34" charset="0"/>
                        </a:rPr>
                        <a:t>Ako je ostvaren godišnji promet do 8.000.000 rsd preduzetnik nije obveznik PDV-a, a kada pređe taj iznos mora da prijavi poreskoj upravi plaćanje PDV-a</a:t>
                      </a:r>
                    </a:p>
                  </a:txBody>
                  <a:tcPr marL="67446" marR="6744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Arial" pitchFamily="34" charset="0"/>
                        </a:rPr>
                        <a:t>Privredna društva su obveznici PDV-a</a:t>
                      </a:r>
                    </a:p>
                  </a:txBody>
                  <a:tcPr marL="67446" marR="6744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7112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Arial" pitchFamily="34" charset="0"/>
                        </a:rPr>
                        <a:t>Samostalna radnja ne može menjati status, ne mogu se dve radnje spojiti u jednu. Potrebno je da se prva radnja obriše, a onda osnuje nova</a:t>
                      </a:r>
                    </a:p>
                  </a:txBody>
                  <a:tcPr marL="89928" marR="89928" marT="47509" marB="475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Arial" pitchFamily="34" charset="0"/>
                        </a:rPr>
                        <a:t>Može osnivati ogranke za obavljanje drugih delatnosti</a:t>
                      </a:r>
                    </a:p>
                  </a:txBody>
                  <a:tcPr marL="67446" marR="6744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95788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Calibri" pitchFamily="34" charset="0"/>
                          <a:cs typeface="Arial" pitchFamily="34" charset="0"/>
                        </a:rPr>
                        <a:t>Preuzimanje poslovanja preduzetnika moguće je od strane članova njegove porodice, u slučaju smrti, gubitka poslovne sposobnosti, osude na kaznu zatvora dužu od 6 meseci i raspodele zaostavštine za života preduzetnika</a:t>
                      </a:r>
                    </a:p>
                  </a:txBody>
                  <a:tcPr marL="67446" marR="6744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err="1" smtClean="0">
                          <a:ln>
                            <a:noFill/>
                          </a:ln>
                          <a:solidFill>
                            <a:srgbClr val="000000"/>
                          </a:solidFill>
                          <a:effectLst/>
                          <a:latin typeface="Calibri" pitchFamily="34" charset="0"/>
                          <a:cs typeface="Arial" pitchFamily="34" charset="0"/>
                        </a:rPr>
                        <a:t>Osnivačaka</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prava</a:t>
                      </a:r>
                      <a:r>
                        <a:rPr kumimoji="0" lang="en-US" sz="1500" b="0" i="0" u="none" strike="noStrike" cap="none" normalizeH="0" baseline="0" dirty="0" smtClean="0">
                          <a:ln>
                            <a:noFill/>
                          </a:ln>
                          <a:solidFill>
                            <a:srgbClr val="000000"/>
                          </a:solidFill>
                          <a:effectLst/>
                          <a:latin typeface="Calibri" pitchFamily="34" charset="0"/>
                          <a:cs typeface="Arial" pitchFamily="34" charset="0"/>
                        </a:rPr>
                        <a:t> se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mogu</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ustupiti</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odnosno</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može</a:t>
                      </a:r>
                      <a:r>
                        <a:rPr kumimoji="0" lang="en-US" sz="1500" b="0" i="0" u="none" strike="noStrike" cap="none" normalizeH="0" baseline="0" dirty="0" smtClean="0">
                          <a:ln>
                            <a:noFill/>
                          </a:ln>
                          <a:solidFill>
                            <a:srgbClr val="000000"/>
                          </a:solidFill>
                          <a:effectLst/>
                          <a:latin typeface="Calibri" pitchFamily="34" charset="0"/>
                          <a:cs typeface="Arial" pitchFamily="34" charset="0"/>
                        </a:rPr>
                        <a:t> se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menjati</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oblik</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organizovanja</a:t>
                      </a:r>
                      <a:r>
                        <a:rPr kumimoji="0" lang="en-US" sz="1500" b="0" i="0" u="none" strike="noStrike" cap="none" normalizeH="0" baseline="0" dirty="0" smtClean="0">
                          <a:ln>
                            <a:noFill/>
                          </a:ln>
                          <a:solidFill>
                            <a:srgbClr val="000000"/>
                          </a:solidFill>
                          <a:effectLst/>
                          <a:latin typeface="Calibri" pitchFamily="34" charset="0"/>
                          <a:cs typeface="Arial" pitchFamily="34" charset="0"/>
                        </a:rPr>
                        <a:t>, a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moguće</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su</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i</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statusne</a:t>
                      </a:r>
                      <a:r>
                        <a:rPr kumimoji="0" lang="en-US" sz="1500" b="0" i="0" u="none" strike="noStrike" cap="none" normalizeH="0" baseline="0" dirty="0" smtClean="0">
                          <a:ln>
                            <a:noFill/>
                          </a:ln>
                          <a:solidFill>
                            <a:srgbClr val="000000"/>
                          </a:solidFill>
                          <a:effectLst/>
                          <a:latin typeface="Calibri" pitchFamily="34" charset="0"/>
                          <a:cs typeface="Arial" pitchFamily="34" charset="0"/>
                        </a:rPr>
                        <a:t> </a:t>
                      </a:r>
                      <a:r>
                        <a:rPr kumimoji="0" lang="en-US" sz="1500" b="0" i="0" u="none" strike="noStrike" cap="none" normalizeH="0" baseline="0" dirty="0" err="1" smtClean="0">
                          <a:ln>
                            <a:noFill/>
                          </a:ln>
                          <a:solidFill>
                            <a:srgbClr val="000000"/>
                          </a:solidFill>
                          <a:effectLst/>
                          <a:latin typeface="Calibri" pitchFamily="34" charset="0"/>
                          <a:cs typeface="Arial" pitchFamily="34" charset="0"/>
                        </a:rPr>
                        <a:t>promene</a:t>
                      </a:r>
                      <a:endParaRPr kumimoji="0" lang="en-US" sz="1500" b="0" i="0" u="none" strike="noStrike" cap="none" normalizeH="0" baseline="0" dirty="0" smtClean="0">
                        <a:ln>
                          <a:noFill/>
                        </a:ln>
                        <a:solidFill>
                          <a:srgbClr val="000000"/>
                        </a:solidFill>
                        <a:effectLst/>
                        <a:latin typeface="Calibri" pitchFamily="34" charset="0"/>
                        <a:cs typeface="Arial" pitchFamily="34" charset="0"/>
                      </a:endParaRPr>
                    </a:p>
                  </a:txBody>
                  <a:tcPr marL="67446" marR="6744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extLst>
      <p:ext uri="{BB962C8B-B14F-4D97-AF65-F5344CB8AC3E}">
        <p14:creationId xmlns:p14="http://schemas.microsoft.com/office/powerpoint/2010/main" val="300977683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82947" name="Content Placeholder 2"/>
          <p:cNvSpPr>
            <a:spLocks noGrp="1"/>
          </p:cNvSpPr>
          <p:nvPr>
            <p:ph idx="1"/>
          </p:nvPr>
        </p:nvSpPr>
        <p:spPr>
          <a:xfrm>
            <a:off x="651042" y="2245111"/>
            <a:ext cx="8469772" cy="3767695"/>
          </a:xfrm>
        </p:spPr>
        <p:txBody>
          <a:bodyPr/>
          <a:lstStyle/>
          <a:p>
            <a:pPr marL="914400" indent="-777875" algn="just" defTabSz="914400" eaLnBrk="1" hangingPunct="1">
              <a:spcBef>
                <a:spcPct val="20000"/>
              </a:spcBef>
              <a:buClr>
                <a:srgbClr val="4F81BD"/>
              </a:buClr>
              <a:buSzPct val="120000"/>
              <a:buFont typeface="Wingdings 3" pitchFamily="18" charset="2"/>
              <a:buNone/>
            </a:pPr>
            <a:endParaRPr lang="en-US" sz="1800" b="1" smtClean="0">
              <a:solidFill>
                <a:srgbClr val="000000"/>
              </a:solidFill>
              <a:latin typeface="Calibri (Body)"/>
              <a:cs typeface="Times New Roman" pitchFamily="18" charset="0"/>
            </a:endParaRPr>
          </a:p>
          <a:p>
            <a:pPr marL="914400" indent="-777875" algn="just" defTabSz="914400" eaLnBrk="1" hangingPunct="1">
              <a:spcBef>
                <a:spcPct val="0"/>
              </a:spcBef>
              <a:buClr>
                <a:srgbClr val="4F81BD"/>
              </a:buClr>
              <a:buSzPct val="120000"/>
              <a:buFont typeface="Wingdings 3" pitchFamily="18" charset="2"/>
              <a:buNone/>
            </a:pPr>
            <a:r>
              <a:rPr lang="sr-Latn-CS" sz="1800" b="1" smtClean="0">
                <a:solidFill>
                  <a:srgbClr val="000000"/>
                </a:solidFill>
                <a:latin typeface="Calibri" pitchFamily="34" charset="0"/>
                <a:cs typeface="Calibri" pitchFamily="34" charset="0"/>
              </a:rPr>
              <a:t>-</a:t>
            </a:r>
            <a:r>
              <a:rPr lang="en-US" sz="1800" b="1" smtClean="0">
                <a:solidFill>
                  <a:srgbClr val="000000"/>
                </a:solidFill>
                <a:latin typeface="Calibri" pitchFamily="34" charset="0"/>
                <a:cs typeface="Calibri" pitchFamily="34" charset="0"/>
              </a:rPr>
              <a:t>Kurs</a:t>
            </a:r>
            <a:r>
              <a:rPr lang="en-US" sz="1800" smtClean="0">
                <a:solidFill>
                  <a:srgbClr val="000000"/>
                </a:solidFill>
                <a:latin typeface="Calibri" pitchFamily="34" charset="0"/>
                <a:cs typeface="Calibri" pitchFamily="34" charset="0"/>
              </a:rPr>
              <a:t>: NBS srednji/srednji EUR; kupovni/prodajni;</a:t>
            </a:r>
            <a:r>
              <a:rPr lang="sr-Latn-CS" sz="1800" smtClean="0">
                <a:solidFill>
                  <a:srgbClr val="000000"/>
                </a:solidFill>
                <a:latin typeface="Calibri" pitchFamily="34" charset="0"/>
                <a:cs typeface="Calibri" pitchFamily="34" charset="0"/>
              </a:rPr>
              <a:t> </a:t>
            </a:r>
            <a:r>
              <a:rPr lang="en-US" sz="1800" smtClean="0">
                <a:solidFill>
                  <a:srgbClr val="000000"/>
                </a:solidFill>
                <a:latin typeface="Calibri" pitchFamily="34" charset="0"/>
                <a:cs typeface="Calibri" pitchFamily="34" charset="0"/>
              </a:rPr>
              <a:t>srednji/p</a:t>
            </a:r>
            <a:r>
              <a:rPr lang="sr-Latn-CS" sz="1800" smtClean="0">
                <a:solidFill>
                  <a:srgbClr val="000000"/>
                </a:solidFill>
                <a:latin typeface="Calibri" pitchFamily="34" charset="0"/>
                <a:cs typeface="Calibri" pitchFamily="34" charset="0"/>
              </a:rPr>
              <a:t>ro</a:t>
            </a:r>
            <a:r>
              <a:rPr lang="en-US" sz="1800" smtClean="0">
                <a:solidFill>
                  <a:srgbClr val="000000"/>
                </a:solidFill>
                <a:latin typeface="Calibri" pitchFamily="34" charset="0"/>
                <a:cs typeface="Calibri" pitchFamily="34" charset="0"/>
              </a:rPr>
              <a:t>dajni</a:t>
            </a:r>
          </a:p>
          <a:p>
            <a:pPr marL="914400" indent="-777875" algn="just" defTabSz="914400" eaLnBrk="1" hangingPunct="1">
              <a:spcBef>
                <a:spcPct val="0"/>
              </a:spcBef>
              <a:buClr>
                <a:srgbClr val="4F81BD"/>
              </a:buClr>
              <a:buSzPct val="120000"/>
              <a:buFont typeface="Wingdings 3" pitchFamily="18" charset="2"/>
              <a:buNone/>
            </a:pPr>
            <a:r>
              <a:rPr lang="sr-Latn-CS" sz="1800" b="1" smtClean="0">
                <a:solidFill>
                  <a:srgbClr val="000000"/>
                </a:solidFill>
                <a:latin typeface="Calibri" pitchFamily="34" charset="0"/>
                <a:cs typeface="Calibri" pitchFamily="34" charset="0"/>
              </a:rPr>
              <a:t>-</a:t>
            </a:r>
            <a:r>
              <a:rPr lang="en-US" sz="1800" b="1" smtClean="0">
                <a:solidFill>
                  <a:srgbClr val="000000"/>
                </a:solidFill>
                <a:latin typeface="Calibri" pitchFamily="34" charset="0"/>
                <a:cs typeface="Calibri" pitchFamily="34" charset="0"/>
              </a:rPr>
              <a:t>Obe</a:t>
            </a:r>
            <a:r>
              <a:rPr lang="sr-Latn-CS" sz="1800" b="1" smtClean="0">
                <a:solidFill>
                  <a:srgbClr val="000000"/>
                </a:solidFill>
                <a:latin typeface="Calibri" pitchFamily="34" charset="0"/>
                <a:cs typeface="Calibri" pitchFamily="34" charset="0"/>
              </a:rPr>
              <a:t>zbeđenje</a:t>
            </a:r>
            <a:r>
              <a:rPr lang="en-US" sz="1800" smtClean="0">
                <a:solidFill>
                  <a:srgbClr val="000000"/>
                </a:solidFill>
                <a:latin typeface="Calibri" pitchFamily="34" charset="0"/>
                <a:cs typeface="Calibri" pitchFamily="34" charset="0"/>
              </a:rPr>
              <a:t>: </a:t>
            </a:r>
          </a:p>
          <a:p>
            <a:pPr marL="914400" indent="-777875" defTabSz="914400" eaLnBrk="1" hangingPunct="1">
              <a:spcBef>
                <a:spcPct val="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	menice p</a:t>
            </a:r>
            <a:r>
              <a:rPr lang="sr-Latn-CS" sz="1800" smtClean="0">
                <a:solidFill>
                  <a:srgbClr val="000000"/>
                </a:solidFill>
                <a:latin typeface="Calibri" pitchFamily="34" charset="0"/>
                <a:cs typeface="Calibri" pitchFamily="34" charset="0"/>
              </a:rPr>
              <a:t>reduzeća  ili preduzetnika</a:t>
            </a:r>
            <a:r>
              <a:rPr lang="en-US" sz="1800" smtClean="0">
                <a:solidFill>
                  <a:srgbClr val="000000"/>
                </a:solidFill>
                <a:latin typeface="Calibri" pitchFamily="34" charset="0"/>
                <a:cs typeface="Calibri" pitchFamily="34" charset="0"/>
              </a:rPr>
              <a:t>, menice i jemstvo vlasnika/direktora,</a:t>
            </a:r>
            <a:r>
              <a:rPr lang="sr-Latn-CS" sz="1800" smtClean="0">
                <a:solidFill>
                  <a:srgbClr val="000000"/>
                </a:solidFill>
                <a:latin typeface="Calibri" pitchFamily="34" charset="0"/>
                <a:cs typeface="Calibri" pitchFamily="34" charset="0"/>
              </a:rPr>
              <a:t> </a:t>
            </a:r>
            <a:r>
              <a:rPr lang="en-US" sz="1800" smtClean="0">
                <a:solidFill>
                  <a:srgbClr val="000000"/>
                </a:solidFill>
                <a:latin typeface="Calibri" pitchFamily="34" charset="0"/>
                <a:cs typeface="Calibri" pitchFamily="34" charset="0"/>
              </a:rPr>
              <a:t>jemstvo </a:t>
            </a:r>
            <a:r>
              <a:rPr lang="sr-Latn-CS" sz="1800" smtClean="0">
                <a:solidFill>
                  <a:srgbClr val="000000"/>
                </a:solidFill>
                <a:latin typeface="Calibri" pitchFamily="34" charset="0"/>
                <a:cs typeface="Calibri" pitchFamily="34" charset="0"/>
              </a:rPr>
              <a:t>drugog </a:t>
            </a:r>
            <a:r>
              <a:rPr lang="en-US" sz="1800" smtClean="0">
                <a:solidFill>
                  <a:srgbClr val="000000"/>
                </a:solidFill>
                <a:latin typeface="Calibri" pitchFamily="34" charset="0"/>
                <a:cs typeface="Calibri" pitchFamily="34" charset="0"/>
              </a:rPr>
              <a:t>preduze</a:t>
            </a:r>
            <a:r>
              <a:rPr lang="sr-Latn-CS" sz="1800" smtClean="0">
                <a:solidFill>
                  <a:srgbClr val="000000"/>
                </a:solidFill>
                <a:latin typeface="Calibri" pitchFamily="34" charset="0"/>
                <a:cs typeface="Calibri" pitchFamily="34" charset="0"/>
              </a:rPr>
              <a:t>ća</a:t>
            </a: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/predu</a:t>
            </a:r>
            <a:r>
              <a:rPr lang="en-US" sz="1800" smtClean="0">
                <a:solidFill>
                  <a:srgbClr val="000000"/>
                </a:solidFill>
                <a:latin typeface="Calibri" pitchFamily="34" charset="0"/>
                <a:cs typeface="Calibri" pitchFamily="34" charset="0"/>
              </a:rPr>
              <a:t>z</a:t>
            </a:r>
            <a:r>
              <a:rPr lang="sr-Latn-CS" sz="1800" smtClean="0">
                <a:solidFill>
                  <a:srgbClr val="000000"/>
                </a:solidFill>
                <a:latin typeface="Calibri" pitchFamily="34" charset="0"/>
                <a:cs typeface="Calibri" pitchFamily="34" charset="0"/>
              </a:rPr>
              <a:t>e</a:t>
            </a:r>
            <a:r>
              <a:rPr lang="en-US" sz="1800" smtClean="0">
                <a:solidFill>
                  <a:srgbClr val="000000"/>
                </a:solidFill>
                <a:latin typeface="Calibri" pitchFamily="34" charset="0"/>
                <a:cs typeface="Calibri" pitchFamily="34" charset="0"/>
              </a:rPr>
              <a:t>t</a:t>
            </a:r>
            <a:r>
              <a:rPr lang="sr-Latn-CS" sz="1800" smtClean="0">
                <a:solidFill>
                  <a:srgbClr val="000000"/>
                </a:solidFill>
                <a:latin typeface="Calibri" pitchFamily="34" charset="0"/>
                <a:cs typeface="Calibri" pitchFamily="34" charset="0"/>
              </a:rPr>
              <a:t>nika/hipotek</a:t>
            </a:r>
            <a:r>
              <a:rPr lang="en-US" sz="1800" smtClean="0">
                <a:solidFill>
                  <a:srgbClr val="000000"/>
                </a:solidFill>
                <a:latin typeface="Calibri" pitchFamily="34" charset="0"/>
                <a:cs typeface="Calibri" pitchFamily="34" charset="0"/>
              </a:rPr>
              <a:t>a</a:t>
            </a:r>
            <a:r>
              <a:rPr lang="sr-Latn-CS" sz="1800" smtClean="0">
                <a:solidFill>
                  <a:srgbClr val="000000"/>
                </a:solidFill>
                <a:latin typeface="Calibri" pitchFamily="34" charset="0"/>
                <a:cs typeface="Calibri" pitchFamily="34" charset="0"/>
              </a:rPr>
              <a:t> na poslovnu ili privatnu imovinu/zaloga  na opremi ili </a:t>
            </a:r>
            <a:r>
              <a:rPr lang="en-US" sz="1800" smtClean="0">
                <a:solidFill>
                  <a:srgbClr val="000000"/>
                </a:solidFill>
                <a:latin typeface="Calibri" pitchFamily="34" charset="0"/>
                <a:cs typeface="Calibri" pitchFamily="34" charset="0"/>
              </a:rPr>
              <a:t>rob</a:t>
            </a:r>
            <a:r>
              <a:rPr lang="sr-Latn-CS" sz="1800" smtClean="0">
                <a:solidFill>
                  <a:srgbClr val="000000"/>
                </a:solidFill>
                <a:latin typeface="Calibri" pitchFamily="34" charset="0"/>
                <a:cs typeface="Calibri" pitchFamily="34" charset="0"/>
              </a:rPr>
              <a:t>i</a:t>
            </a:r>
          </a:p>
          <a:p>
            <a:pPr marL="914400" indent="-777875" algn="just" defTabSz="914400" eaLnBrk="1" hangingPunct="1">
              <a:spcBef>
                <a:spcPct val="0"/>
              </a:spcBef>
              <a:buClr>
                <a:srgbClr val="4F81BD"/>
              </a:buClr>
              <a:buSzPct val="120000"/>
              <a:buFont typeface="Wingdings 3" pitchFamily="18" charset="2"/>
              <a:buNone/>
            </a:pPr>
            <a:r>
              <a:rPr lang="sr-Latn-CS" sz="1800" b="1" smtClean="0">
                <a:solidFill>
                  <a:srgbClr val="000000"/>
                </a:solidFill>
                <a:latin typeface="Calibri" pitchFamily="34" charset="0"/>
                <a:cs typeface="Calibri" pitchFamily="34" charset="0"/>
              </a:rPr>
              <a:t> -Provizija/administrativni trošak</a:t>
            </a:r>
            <a:r>
              <a:rPr lang="en-US" sz="1800" smtClean="0">
                <a:solidFill>
                  <a:srgbClr val="000000"/>
                </a:solidFill>
                <a:latin typeface="Calibri" pitchFamily="34" charset="0"/>
                <a:cs typeface="Calibri" pitchFamily="34" charset="0"/>
              </a:rPr>
              <a:t>: napla</a:t>
            </a:r>
            <a:r>
              <a:rPr lang="sr-Latn-CS" sz="1800" smtClean="0">
                <a:solidFill>
                  <a:srgbClr val="000000"/>
                </a:solidFill>
                <a:latin typeface="Calibri" pitchFamily="34" charset="0"/>
                <a:cs typeface="Calibri" pitchFamily="34" charset="0"/>
              </a:rPr>
              <a:t>ćuje se po odobrenju kredita i zavisi od klijenta i vrste kredita</a:t>
            </a:r>
            <a:endParaRPr lang="en-US" sz="1800" smtClean="0">
              <a:solidFill>
                <a:srgbClr val="000000"/>
              </a:solidFill>
              <a:latin typeface="Calibri" pitchFamily="34" charset="0"/>
              <a:cs typeface="Calibri" pitchFamily="34" charset="0"/>
            </a:endParaRPr>
          </a:p>
          <a:p>
            <a:pPr marL="914400" indent="-777875" algn="just" defTabSz="914400" eaLnBrk="1" hangingPunct="1">
              <a:spcBef>
                <a:spcPct val="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           kreće se 0,5 – 2%</a:t>
            </a:r>
          </a:p>
          <a:p>
            <a:pPr marL="914400" indent="-777875" algn="just" defTabSz="914400" eaLnBrk="1" hangingPunct="1">
              <a:spcBef>
                <a:spcPct val="0"/>
              </a:spcBef>
              <a:buClr>
                <a:srgbClr val="4F81BD"/>
              </a:buClr>
              <a:buSzPct val="120000"/>
              <a:buFont typeface="Wingdings 3" pitchFamily="18" charset="2"/>
              <a:buNone/>
            </a:pPr>
            <a:r>
              <a:rPr lang="sr-Latn-CS" sz="1800" b="1" smtClean="0">
                <a:solidFill>
                  <a:srgbClr val="000000"/>
                </a:solidFill>
                <a:latin typeface="Calibri" pitchFamily="34" charset="0"/>
                <a:cs typeface="Calibri" pitchFamily="34" charset="0"/>
              </a:rPr>
              <a:t>-Monitoring</a:t>
            </a:r>
            <a:r>
              <a:rPr lang="en-US" sz="1800" smtClean="0">
                <a:solidFill>
                  <a:srgbClr val="000000"/>
                </a:solidFill>
                <a:latin typeface="Calibri" pitchFamily="34" charset="0"/>
                <a:cs typeface="Calibri" pitchFamily="34" charset="0"/>
              </a:rPr>
              <a:t>: neke banke napla</a:t>
            </a:r>
            <a:r>
              <a:rPr lang="sr-Latn-CS" sz="1800" smtClean="0">
                <a:solidFill>
                  <a:srgbClr val="000000"/>
                </a:solidFill>
                <a:latin typeface="Calibri" pitchFamily="34" charset="0"/>
                <a:cs typeface="Calibri" pitchFamily="34" charset="0"/>
              </a:rPr>
              <a:t>ćuju monitoring ili kontrolu iskorišćenja kredita i poslovanja preduzeća.</a:t>
            </a:r>
          </a:p>
          <a:p>
            <a:pPr marL="914400" indent="-777875" algn="just" defTabSz="914400" eaLnBrk="1" hangingPunct="1">
              <a:spcBef>
                <a:spcPct val="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Npr. 0,5% vrednosti kredita na 6 meseci</a:t>
            </a:r>
            <a:endParaRPr lang="en-US" sz="1800" smtClean="0">
              <a:solidFill>
                <a:srgbClr val="000000"/>
              </a:solidFill>
              <a:latin typeface="Calibri" pitchFamily="34" charset="0"/>
              <a:cs typeface="Calibri" pitchFamily="34" charset="0"/>
            </a:endParaRPr>
          </a:p>
          <a:p>
            <a:pPr marL="914400" indent="-777875" defTabSz="914400"/>
            <a:endParaRPr lang="en-US" smtClean="0"/>
          </a:p>
        </p:txBody>
      </p:sp>
    </p:spTree>
    <p:extLst>
      <p:ext uri="{BB962C8B-B14F-4D97-AF65-F5344CB8AC3E}">
        <p14:creationId xmlns:p14="http://schemas.microsoft.com/office/powerpoint/2010/main" val="259263689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241852" indent="-241852" algn="just" defTabSz="914400" eaLnBrk="1" fontAlgn="auto" hangingPunct="1">
              <a:spcBef>
                <a:spcPts val="0"/>
              </a:spcBef>
              <a:spcAft>
                <a:spcPts val="0"/>
              </a:spcAft>
              <a:buClr>
                <a:srgbClr val="4F81BD"/>
              </a:buClr>
              <a:buSzPct val="120000"/>
              <a:buFont typeface="Wingdings 3" pitchFamily="18" charset="2"/>
              <a:buBlip>
                <a:blip r:embed="rId2"/>
              </a:buBlip>
              <a:defRPr/>
            </a:pPr>
            <a:r>
              <a:rPr lang="sr-Latn-CS" sz="1800" b="1" dirty="0">
                <a:solidFill>
                  <a:prstClr val="black"/>
                </a:solidFill>
                <a:latin typeface="Calibri"/>
                <a:cs typeface="Calibri" pitchFamily="34" charset="0"/>
              </a:rPr>
              <a:t>Dugoročni k</a:t>
            </a:r>
            <a:r>
              <a:rPr lang="en-US" sz="1800" b="1" dirty="0" err="1">
                <a:solidFill>
                  <a:prstClr val="black"/>
                </a:solidFill>
                <a:latin typeface="Calibri"/>
                <a:cs typeface="Calibri" pitchFamily="34" charset="0"/>
              </a:rPr>
              <a:t>redit</a:t>
            </a:r>
            <a:endParaRPr lang="sr-Latn-CS" sz="1800" b="1" dirty="0">
              <a:solidFill>
                <a:prstClr val="black"/>
              </a:solidFill>
              <a:latin typeface="Calibri"/>
              <a:cs typeface="Calibri" pitchFamily="34" charset="0"/>
            </a:endParaRPr>
          </a:p>
          <a:p>
            <a:pPr marL="241852" indent="-31750" algn="just" defTabSz="914400" eaLnBrk="1" fontAlgn="auto" hangingPunct="1">
              <a:spcBef>
                <a:spcPts val="0"/>
              </a:spcBef>
              <a:spcAft>
                <a:spcPts val="0"/>
              </a:spcAft>
              <a:buClr>
                <a:srgbClr val="4F81BD"/>
              </a:buClr>
              <a:buSzPct val="120000"/>
              <a:buFont typeface="Wingdings 3" pitchFamily="18" charset="2"/>
              <a:buNone/>
              <a:defRPr/>
            </a:pPr>
            <a:endParaRPr lang="sr-Latn-CS" sz="1800" dirty="0">
              <a:solidFill>
                <a:prstClr val="black"/>
              </a:solidFill>
              <a:latin typeface="Calibri"/>
              <a:cs typeface="Calibri" pitchFamily="34" charset="0"/>
            </a:endParaRPr>
          </a:p>
          <a:p>
            <a:pPr marL="241852" indent="-31750" algn="just" defTabSz="914400" eaLnBrk="1" fontAlgn="auto" hangingPunct="1">
              <a:spcBef>
                <a:spcPts val="0"/>
              </a:spcBef>
              <a:spcAft>
                <a:spcPts val="0"/>
              </a:spcAft>
              <a:buClr>
                <a:srgbClr val="4F81BD"/>
              </a:buClr>
              <a:buSzPct val="120000"/>
              <a:buFont typeface="Wingdings 3" pitchFamily="18" charset="2"/>
              <a:buNone/>
              <a:defRPr/>
            </a:pPr>
            <a:r>
              <a:rPr lang="sr-Latn-CS" sz="1800" b="1" dirty="0">
                <a:solidFill>
                  <a:prstClr val="black"/>
                </a:solidFill>
                <a:latin typeface="Calibri"/>
                <a:cs typeface="Calibri" pitchFamily="34" charset="0"/>
              </a:rPr>
              <a:t>Namena</a:t>
            </a:r>
            <a:r>
              <a:rPr lang="en-US" sz="1800" dirty="0">
                <a:solidFill>
                  <a:prstClr val="black"/>
                </a:solidFill>
                <a:latin typeface="Calibri"/>
                <a:cs typeface="Calibri" pitchFamily="34" charset="0"/>
              </a:rPr>
              <a:t>: </a:t>
            </a:r>
            <a:r>
              <a:rPr lang="sr-Latn-CS" sz="1800" dirty="0">
                <a:solidFill>
                  <a:prstClr val="black"/>
                </a:solidFill>
                <a:latin typeface="Calibri"/>
                <a:cs typeface="Calibri" pitchFamily="34" charset="0"/>
              </a:rPr>
              <a:t>za investicije u osnovna sredstva,hipotekrani krediti,krediti za kupovinu i rekonstrukciju poslovnog prostora,nabavku poslovnih vozila, nabavku trajnih </a:t>
            </a:r>
            <a:r>
              <a:rPr lang="en-US" sz="1800" dirty="0" err="1">
                <a:solidFill>
                  <a:prstClr val="black"/>
                </a:solidFill>
                <a:latin typeface="Calibri"/>
                <a:cs typeface="Calibri" pitchFamily="34" charset="0"/>
              </a:rPr>
              <a:t>obrtn</a:t>
            </a:r>
            <a:r>
              <a:rPr lang="sr-Latn-CS" sz="1800" dirty="0">
                <a:solidFill>
                  <a:prstClr val="black"/>
                </a:solidFill>
                <a:latin typeface="Calibri"/>
                <a:cs typeface="Calibri" pitchFamily="34" charset="0"/>
              </a:rPr>
              <a:t>ih </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sredst</a:t>
            </a:r>
            <a:r>
              <a:rPr lang="sr-Latn-CS" sz="1800" dirty="0">
                <a:solidFill>
                  <a:prstClr val="black"/>
                </a:solidFill>
                <a:latin typeface="Calibri"/>
                <a:cs typeface="Calibri" pitchFamily="34" charset="0"/>
              </a:rPr>
              <a:t>a</a:t>
            </a:r>
            <a:r>
              <a:rPr lang="en-US" sz="1800" dirty="0" err="1" smtClean="0">
                <a:solidFill>
                  <a:prstClr val="black"/>
                </a:solidFill>
                <a:latin typeface="Calibri"/>
                <a:cs typeface="Calibri" pitchFamily="34" charset="0"/>
              </a:rPr>
              <a:t>va</a:t>
            </a:r>
            <a:r>
              <a:rPr lang="sr-Latn-RS" sz="1800" dirty="0" smtClean="0">
                <a:solidFill>
                  <a:prstClr val="black"/>
                </a:solidFill>
                <a:latin typeface="Calibri"/>
                <a:cs typeface="Calibri" pitchFamily="34" charset="0"/>
              </a:rPr>
              <a:t>.</a:t>
            </a:r>
            <a:endParaRPr lang="en-US" sz="1800" dirty="0">
              <a:solidFill>
                <a:prstClr val="black"/>
              </a:solidFill>
              <a:latin typeface="Calibri"/>
              <a:cs typeface="Calibri" pitchFamily="34" charset="0"/>
            </a:endParaRPr>
          </a:p>
          <a:p>
            <a:pPr marL="241852" indent="-31750" algn="just" defTabSz="914400" eaLnBrk="1" fontAlgn="auto" hangingPunct="1">
              <a:spcBef>
                <a:spcPts val="0"/>
              </a:spcBef>
              <a:spcAft>
                <a:spcPts val="0"/>
              </a:spcAft>
              <a:buClr>
                <a:srgbClr val="4F81BD"/>
              </a:buClr>
              <a:buSzPct val="120000"/>
              <a:buFont typeface="Wingdings 3" pitchFamily="18" charset="2"/>
              <a:buNone/>
              <a:defRPr/>
            </a:pPr>
            <a:endParaRPr lang="sr-Latn-CS" sz="1800" dirty="0">
              <a:solidFill>
                <a:prstClr val="black"/>
              </a:solidFill>
              <a:latin typeface="Calibri"/>
              <a:cs typeface="Calibri" pitchFamily="34" charset="0"/>
            </a:endParaRPr>
          </a:p>
          <a:p>
            <a:pPr marL="241852" indent="-31750" algn="just" defTabSz="914400" eaLnBrk="1" fontAlgn="auto" hangingPunct="1">
              <a:spcBef>
                <a:spcPts val="0"/>
              </a:spcBef>
              <a:spcAft>
                <a:spcPts val="0"/>
              </a:spcAft>
              <a:buClr>
                <a:srgbClr val="4F81BD"/>
              </a:buClr>
              <a:buSzPct val="120000"/>
              <a:buFont typeface="Wingdings 3" pitchFamily="18" charset="2"/>
              <a:buNone/>
              <a:defRPr/>
            </a:pPr>
            <a:r>
              <a:rPr lang="en-US" sz="1800" dirty="0">
                <a:solidFill>
                  <a:prstClr val="black"/>
                </a:solidFill>
                <a:latin typeface="Calibri"/>
                <a:cs typeface="Calibri" pitchFamily="34" charset="0"/>
              </a:rPr>
              <a:t>-</a:t>
            </a:r>
            <a:r>
              <a:rPr lang="en-US" sz="1800" b="1" dirty="0" err="1">
                <a:solidFill>
                  <a:prstClr val="black"/>
                </a:solidFill>
                <a:latin typeface="Calibri"/>
                <a:cs typeface="Calibri" pitchFamily="34" charset="0"/>
              </a:rPr>
              <a:t>Rok</a:t>
            </a:r>
            <a:r>
              <a:rPr lang="en-US" sz="1800" dirty="0">
                <a:solidFill>
                  <a:prstClr val="black"/>
                </a:solidFill>
                <a:latin typeface="Calibri"/>
                <a:cs typeface="Calibri" pitchFamily="34" charset="0"/>
              </a:rPr>
              <a:t>: </a:t>
            </a:r>
            <a:r>
              <a:rPr lang="sr-Latn-CS" sz="1800" dirty="0">
                <a:solidFill>
                  <a:prstClr val="black"/>
                </a:solidFill>
                <a:latin typeface="Calibri"/>
                <a:cs typeface="Calibri" pitchFamily="34" charset="0"/>
              </a:rPr>
              <a:t>18-180 </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meseci</a:t>
            </a:r>
            <a:r>
              <a:rPr lang="sr-Latn-CS" sz="1800" dirty="0">
                <a:solidFill>
                  <a:prstClr val="black"/>
                </a:solidFill>
                <a:latin typeface="Calibri"/>
                <a:cs typeface="Calibri" pitchFamily="34" charset="0"/>
              </a:rPr>
              <a:t>  najčešće do 60 meseci </a:t>
            </a:r>
            <a:endParaRPr lang="en-US" sz="1800" dirty="0">
              <a:solidFill>
                <a:prstClr val="black"/>
              </a:solidFill>
              <a:latin typeface="Calibri"/>
              <a:cs typeface="Calibri" pitchFamily="34" charset="0"/>
            </a:endParaRPr>
          </a:p>
          <a:p>
            <a:pPr marL="241852" indent="-31750" algn="just" defTabSz="914400" eaLnBrk="1" fontAlgn="auto" hangingPunct="1">
              <a:spcBef>
                <a:spcPts val="0"/>
              </a:spcBef>
              <a:spcAft>
                <a:spcPts val="0"/>
              </a:spcAft>
              <a:buClr>
                <a:srgbClr val="4F81BD"/>
              </a:buClr>
              <a:buSzPct val="120000"/>
              <a:buFont typeface="Wingdings 3" pitchFamily="18" charset="2"/>
              <a:buNone/>
              <a:defRPr/>
            </a:pPr>
            <a:r>
              <a:rPr lang="en-US" sz="1800" dirty="0">
                <a:solidFill>
                  <a:prstClr val="black"/>
                </a:solidFill>
                <a:latin typeface="Calibri"/>
                <a:cs typeface="Calibri" pitchFamily="34" charset="0"/>
              </a:rPr>
              <a:t>-</a:t>
            </a:r>
            <a:r>
              <a:rPr lang="en-US" sz="1800" b="1" dirty="0" err="1">
                <a:solidFill>
                  <a:prstClr val="black"/>
                </a:solidFill>
                <a:latin typeface="Calibri"/>
                <a:cs typeface="Calibri" pitchFamily="34" charset="0"/>
              </a:rPr>
              <a:t>Devizni</a:t>
            </a:r>
            <a:r>
              <a:rPr lang="en-US" sz="1800" b="1" dirty="0">
                <a:solidFill>
                  <a:prstClr val="black"/>
                </a:solidFill>
                <a:latin typeface="Calibri"/>
                <a:cs typeface="Calibri" pitchFamily="34" charset="0"/>
              </a:rPr>
              <a:t> </a:t>
            </a:r>
            <a:r>
              <a:rPr lang="en-US" sz="1800" dirty="0">
                <a:solidFill>
                  <a:prstClr val="black"/>
                </a:solidFill>
                <a:latin typeface="Calibri"/>
                <a:cs typeface="Calibri" pitchFamily="34" charset="0"/>
              </a:rPr>
              <a:t>EUR/CHF/USD</a:t>
            </a:r>
            <a:endParaRPr lang="en-US" sz="1800" b="1" dirty="0">
              <a:solidFill>
                <a:prstClr val="black"/>
              </a:solidFill>
              <a:latin typeface="Calibri"/>
              <a:cs typeface="Calibri" pitchFamily="34" charset="0"/>
            </a:endParaRPr>
          </a:p>
          <a:p>
            <a:pPr marL="241852" indent="-31750" algn="just" defTabSz="914400" eaLnBrk="1" fontAlgn="auto" hangingPunct="1">
              <a:spcBef>
                <a:spcPts val="0"/>
              </a:spcBef>
              <a:spcAft>
                <a:spcPts val="0"/>
              </a:spcAft>
              <a:buClr>
                <a:srgbClr val="4F81BD"/>
              </a:buClr>
              <a:buSzPct val="120000"/>
              <a:buFont typeface="Wingdings 3" pitchFamily="18" charset="2"/>
              <a:buNone/>
              <a:defRPr/>
            </a:pPr>
            <a:r>
              <a:rPr lang="en-US" sz="1800" dirty="0">
                <a:solidFill>
                  <a:prstClr val="black"/>
                </a:solidFill>
                <a:latin typeface="Calibri"/>
                <a:cs typeface="Calibri" pitchFamily="34" charset="0"/>
              </a:rPr>
              <a:t>-</a:t>
            </a:r>
            <a:r>
              <a:rPr lang="en-US" sz="1800" b="1" dirty="0" err="1">
                <a:solidFill>
                  <a:prstClr val="black"/>
                </a:solidFill>
                <a:latin typeface="Calibri"/>
                <a:cs typeface="Calibri" pitchFamily="34" charset="0"/>
              </a:rPr>
              <a:t>Kamata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fiksna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varijabilna</a:t>
            </a:r>
            <a:r>
              <a:rPr lang="en-US" sz="1800" dirty="0">
                <a:solidFill>
                  <a:prstClr val="black"/>
                </a:solidFill>
                <a:latin typeface="Calibri"/>
                <a:cs typeface="Calibri" pitchFamily="34" charset="0"/>
              </a:rPr>
              <a:t> </a:t>
            </a:r>
            <a:endParaRPr lang="sr-Latn-CS" sz="1800" dirty="0">
              <a:solidFill>
                <a:prstClr val="black"/>
              </a:solidFill>
              <a:latin typeface="Calibri"/>
              <a:cs typeface="Calibri" pitchFamily="34" charset="0"/>
            </a:endParaRPr>
          </a:p>
          <a:p>
            <a:pPr>
              <a:defRPr/>
            </a:pPr>
            <a:endParaRPr lang="sr-Latn-RS" dirty="0"/>
          </a:p>
        </p:txBody>
      </p:sp>
    </p:spTree>
    <p:extLst>
      <p:ext uri="{BB962C8B-B14F-4D97-AF65-F5344CB8AC3E}">
        <p14:creationId xmlns:p14="http://schemas.microsoft.com/office/powerpoint/2010/main" val="57892612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84995" name="Content Placeholder 2"/>
          <p:cNvSpPr>
            <a:spLocks noGrp="1"/>
          </p:cNvSpPr>
          <p:nvPr>
            <p:ph idx="1"/>
          </p:nvPr>
        </p:nvSpPr>
        <p:spPr>
          <a:xfrm>
            <a:off x="651042" y="2245111"/>
            <a:ext cx="8469772" cy="3767695"/>
          </a:xfrm>
        </p:spPr>
        <p:txBody>
          <a:bodyPr/>
          <a:lstStyle/>
          <a:p>
            <a:pPr marL="241300" indent="-241300" algn="just" defTabSz="914400" eaLnBrk="1" hangingPunct="1">
              <a:spcBef>
                <a:spcPct val="20000"/>
              </a:spcBef>
              <a:buClr>
                <a:srgbClr val="4F81BD"/>
              </a:buClr>
              <a:buSzPct val="120000"/>
              <a:buFont typeface="Wingdings 3" pitchFamily="18" charset="2"/>
              <a:buBlip>
                <a:blip r:embed="rId2"/>
              </a:buBlip>
            </a:pPr>
            <a:endParaRPr lang="en-US" sz="1800" b="1" dirty="0" smtClean="0">
              <a:solidFill>
                <a:srgbClr val="000000"/>
              </a:solidFill>
              <a:latin typeface="Calibri (Body)"/>
              <a:cs typeface="Times New Roman" pitchFamily="18" charset="0"/>
            </a:endParaRPr>
          </a:p>
          <a:p>
            <a:pPr marL="241300" indent="-241300" algn="just" defTabSz="914400" eaLnBrk="1" hangingPunct="1">
              <a:spcBef>
                <a:spcPct val="0"/>
              </a:spcBef>
              <a:buClr>
                <a:srgbClr val="4F81BD"/>
              </a:buClr>
              <a:buSzPct val="120000"/>
              <a:buFont typeface="Wingdings 3" pitchFamily="18" charset="2"/>
              <a:buBlip>
                <a:blip r:embed="rId2"/>
              </a:buBlip>
            </a:pPr>
            <a:r>
              <a:rPr lang="en-US" sz="1800" b="1" dirty="0" err="1" smtClean="0">
                <a:solidFill>
                  <a:srgbClr val="000000"/>
                </a:solidFill>
                <a:latin typeface="Calibri" pitchFamily="34" charset="0"/>
                <a:cs typeface="Calibri" pitchFamily="34" charset="0"/>
              </a:rPr>
              <a:t>Kreditna</a:t>
            </a:r>
            <a:r>
              <a:rPr lang="en-US" sz="1800" b="1" dirty="0" smtClean="0">
                <a:solidFill>
                  <a:srgbClr val="000000"/>
                </a:solidFill>
                <a:latin typeface="Calibri" pitchFamily="34" charset="0"/>
                <a:cs typeface="Calibri" pitchFamily="34" charset="0"/>
              </a:rPr>
              <a:t> </a:t>
            </a:r>
            <a:r>
              <a:rPr lang="en-US" sz="1800" b="1" dirty="0" err="1" smtClean="0">
                <a:solidFill>
                  <a:srgbClr val="000000"/>
                </a:solidFill>
                <a:latin typeface="Calibri" pitchFamily="34" charset="0"/>
                <a:cs typeface="Calibri" pitchFamily="34" charset="0"/>
              </a:rPr>
              <a:t>linija</a:t>
            </a:r>
            <a:r>
              <a:rPr lang="en-US" sz="1800" b="1" dirty="0" smtClean="0">
                <a:solidFill>
                  <a:srgbClr val="000000"/>
                </a:solidFill>
                <a:latin typeface="Calibri" pitchFamily="34" charset="0"/>
                <a:cs typeface="Calibri" pitchFamily="34" charset="0"/>
              </a:rPr>
              <a:t>/ </a:t>
            </a:r>
            <a:r>
              <a:rPr lang="sr-Latn-CS" sz="1800" b="1" dirty="0" smtClean="0">
                <a:solidFill>
                  <a:srgbClr val="000000"/>
                </a:solidFill>
                <a:latin typeface="Calibri" pitchFamily="34" charset="0"/>
                <a:cs typeface="Calibri" pitchFamily="34" charset="0"/>
              </a:rPr>
              <a:t>R</a:t>
            </a:r>
            <a:r>
              <a:rPr lang="en-US" sz="1800" b="1" dirty="0" smtClean="0">
                <a:solidFill>
                  <a:srgbClr val="000000"/>
                </a:solidFill>
                <a:latin typeface="Calibri" pitchFamily="34" charset="0"/>
                <a:cs typeface="Calibri" pitchFamily="34" charset="0"/>
              </a:rPr>
              <a:t>evolving</a:t>
            </a:r>
            <a:r>
              <a:rPr lang="sr-Latn-CS" sz="1800" b="1" dirty="0" smtClean="0">
                <a:solidFill>
                  <a:srgbClr val="000000"/>
                </a:solidFill>
                <a:latin typeface="Calibri" pitchFamily="34" charset="0"/>
                <a:cs typeface="Calibri" pitchFamily="34" charset="0"/>
              </a:rPr>
              <a:t> kredit</a:t>
            </a:r>
            <a:endParaRPr lang="en-US" sz="1800" b="1" dirty="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endParaRPr lang="en-US" sz="1800" b="1" dirty="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Maksimalni iznos kredita koji banka odobrava klijentu –</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zajmotražiocu (dužniku),</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tj.</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maksimalni iznos koji klijent može povući ako su mu potrebma dodatna novčana sredstva</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u</a:t>
            </a:r>
            <a:r>
              <a:rPr lang="en-US" sz="1800" dirty="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određenom periodu (obično u kraćim rokovima od nekoliko meseci do 12 meseci), pri</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čemu taj iznos može biti i revolviran (obnovljen).</a:t>
            </a:r>
            <a:endParaRPr lang="en-US" sz="1800" dirty="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endParaRPr lang="sr-Latn-CS" sz="1800" dirty="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r>
              <a:rPr lang="sr-Latn-CS" sz="1800" dirty="0" smtClean="0">
                <a:solidFill>
                  <a:srgbClr val="000000"/>
                </a:solidFill>
                <a:latin typeface="Calibri" pitchFamily="34" charset="0"/>
                <a:cs typeface="Calibri" pitchFamily="34" charset="0"/>
              </a:rPr>
              <a:t>-</a:t>
            </a:r>
            <a:r>
              <a:rPr lang="sr-Latn-CS" sz="1800" b="1" dirty="0" smtClean="0">
                <a:solidFill>
                  <a:srgbClr val="000000"/>
                </a:solidFill>
                <a:latin typeface="Calibri" pitchFamily="34" charset="0"/>
                <a:cs typeface="Calibri" pitchFamily="34" charset="0"/>
              </a:rPr>
              <a:t>Namena</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za održavanje likvidnosti</a:t>
            </a:r>
          </a:p>
          <a:p>
            <a:pPr marL="241300" indent="-241300" algn="just" defTabSz="914400" eaLnBrk="1" hangingPunct="1">
              <a:spcBef>
                <a:spcPct val="0"/>
              </a:spcBef>
              <a:buClr>
                <a:srgbClr val="4F81BD"/>
              </a:buClr>
              <a:buSzPct val="120000"/>
              <a:buFont typeface="Wingdings 3" pitchFamily="18" charset="2"/>
              <a:buNone/>
            </a:pPr>
            <a:r>
              <a:rPr lang="en-US" sz="1800" dirty="0" smtClean="0">
                <a:solidFill>
                  <a:srgbClr val="000000"/>
                </a:solidFill>
                <a:latin typeface="Calibri" pitchFamily="34" charset="0"/>
                <a:cs typeface="Calibri" pitchFamily="34" charset="0"/>
              </a:rPr>
              <a:t>-</a:t>
            </a:r>
            <a:r>
              <a:rPr lang="en-US" sz="1800" b="1" dirty="0" err="1" smtClean="0">
                <a:solidFill>
                  <a:srgbClr val="000000"/>
                </a:solidFill>
                <a:latin typeface="Calibri" pitchFamily="34" charset="0"/>
                <a:cs typeface="Calibri" pitchFamily="34" charset="0"/>
              </a:rPr>
              <a:t>Rok</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3,6,9,12 meseci, 12+12, 12+12+12  meseci (do 120)</a:t>
            </a:r>
          </a:p>
          <a:p>
            <a:pPr marL="241300" indent="-241300" algn="just" defTabSz="914400" eaLnBrk="1" hangingPunct="1">
              <a:spcBef>
                <a:spcPct val="0"/>
              </a:spcBef>
              <a:buClr>
                <a:srgbClr val="4F81BD"/>
              </a:buClr>
              <a:buSzPct val="120000"/>
              <a:buFont typeface="Wingdings 3" pitchFamily="18" charset="2"/>
              <a:buNone/>
            </a:pPr>
            <a:r>
              <a:rPr lang="en-US" sz="1800" dirty="0" smtClean="0">
                <a:solidFill>
                  <a:srgbClr val="000000"/>
                </a:solidFill>
                <a:latin typeface="Calibri" pitchFamily="34" charset="0"/>
                <a:cs typeface="Calibri" pitchFamily="34" charset="0"/>
              </a:rPr>
              <a:t>-</a:t>
            </a:r>
            <a:r>
              <a:rPr lang="en-US" sz="1800" b="1" dirty="0" err="1" smtClean="0">
                <a:solidFill>
                  <a:srgbClr val="000000"/>
                </a:solidFill>
                <a:latin typeface="Calibri" pitchFamily="34" charset="0"/>
                <a:cs typeface="Calibri" pitchFamily="34" charset="0"/>
              </a:rPr>
              <a:t>Devizni</a:t>
            </a:r>
            <a:r>
              <a:rPr lang="en-US" sz="1800" b="1" dirty="0" smtClean="0">
                <a:solidFill>
                  <a:srgbClr val="000000"/>
                </a:solidFill>
                <a:latin typeface="Calibri" pitchFamily="34" charset="0"/>
                <a:cs typeface="Calibri" pitchFamily="34" charset="0"/>
              </a:rPr>
              <a:t> </a:t>
            </a:r>
            <a:r>
              <a:rPr lang="en-US" sz="1800" dirty="0" smtClean="0">
                <a:solidFill>
                  <a:srgbClr val="000000"/>
                </a:solidFill>
                <a:latin typeface="Calibri" pitchFamily="34" charset="0"/>
                <a:cs typeface="Calibri" pitchFamily="34" charset="0"/>
              </a:rPr>
              <a:t>EUR/CH</a:t>
            </a:r>
            <a:r>
              <a:rPr lang="sr-Latn-CS" sz="1800" dirty="0" smtClean="0">
                <a:solidFill>
                  <a:srgbClr val="000000"/>
                </a:solidFill>
                <a:latin typeface="Calibri" pitchFamily="34" charset="0"/>
                <a:cs typeface="Calibri" pitchFamily="34" charset="0"/>
              </a:rPr>
              <a:t>F</a:t>
            </a:r>
            <a:endParaRPr lang="sr-Latn-CS" sz="1800" b="1" dirty="0" smtClean="0">
              <a:solidFill>
                <a:srgbClr val="000000"/>
              </a:solidFill>
              <a:latin typeface="Calibri" pitchFamily="34" charset="0"/>
              <a:cs typeface="Calibri" pitchFamily="34" charset="0"/>
            </a:endParaRPr>
          </a:p>
          <a:p>
            <a:pPr marL="241300" indent="-241300" algn="just" defTabSz="914400" eaLnBrk="1" hangingPunct="1">
              <a:spcBef>
                <a:spcPct val="0"/>
              </a:spcBef>
              <a:buClr>
                <a:srgbClr val="4F81BD"/>
              </a:buClr>
              <a:buSzPct val="120000"/>
              <a:buFont typeface="Wingdings 3" pitchFamily="18" charset="2"/>
              <a:buNone/>
            </a:pPr>
            <a:r>
              <a:rPr lang="en-US" sz="1800" dirty="0" smtClean="0">
                <a:solidFill>
                  <a:srgbClr val="000000"/>
                </a:solidFill>
                <a:latin typeface="Calibri" pitchFamily="34" charset="0"/>
                <a:cs typeface="Calibri" pitchFamily="34" charset="0"/>
              </a:rPr>
              <a:t>-</a:t>
            </a:r>
            <a:r>
              <a:rPr lang="en-US" sz="1800" b="1" dirty="0" err="1" smtClean="0">
                <a:solidFill>
                  <a:srgbClr val="000000"/>
                </a:solidFill>
                <a:latin typeface="Calibri" pitchFamily="34" charset="0"/>
                <a:cs typeface="Calibri" pitchFamily="34" charset="0"/>
              </a:rPr>
              <a:t>Kamata</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fiksna</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varijabilna</a:t>
            </a:r>
            <a:endParaRPr lang="en-US" sz="1800" dirty="0" smtClean="0">
              <a:solidFill>
                <a:srgbClr val="000000"/>
              </a:solidFill>
              <a:latin typeface="Calibri" pitchFamily="34" charset="0"/>
              <a:cs typeface="Calibri" pitchFamily="34" charset="0"/>
            </a:endParaRPr>
          </a:p>
          <a:p>
            <a:pPr marL="241300" indent="-241300" defTabSz="914400">
              <a:spcBef>
                <a:spcPct val="0"/>
              </a:spcBef>
            </a:pPr>
            <a:endParaRPr lang="en-US" sz="1800" dirty="0" smtClean="0"/>
          </a:p>
        </p:txBody>
      </p:sp>
    </p:spTree>
    <p:extLst>
      <p:ext uri="{BB962C8B-B14F-4D97-AF65-F5344CB8AC3E}">
        <p14:creationId xmlns:p14="http://schemas.microsoft.com/office/powerpoint/2010/main" val="10184716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86019" name="Content Placeholder 2"/>
          <p:cNvSpPr>
            <a:spLocks noGrp="1"/>
          </p:cNvSpPr>
          <p:nvPr>
            <p:ph idx="1"/>
          </p:nvPr>
        </p:nvSpPr>
        <p:spPr>
          <a:xfrm>
            <a:off x="651042" y="2344087"/>
            <a:ext cx="8469772" cy="3668719"/>
          </a:xfrm>
        </p:spPr>
        <p:txBody>
          <a:bodyPr/>
          <a:lstStyle/>
          <a:p>
            <a:pPr marL="215900" algn="just" defTabSz="914400" eaLnBrk="1" hangingPunct="1">
              <a:spcBef>
                <a:spcPct val="0"/>
              </a:spcBef>
              <a:buClr>
                <a:srgbClr val="4F81BD"/>
              </a:buClr>
              <a:buSzPct val="120000"/>
              <a:buFont typeface="Wingdings 3" pitchFamily="18" charset="2"/>
              <a:buBlip>
                <a:blip r:embed="rId2"/>
              </a:buBlip>
            </a:pPr>
            <a:r>
              <a:rPr lang="sr-Latn-CS" sz="1800" b="1" dirty="0" smtClean="0">
                <a:solidFill>
                  <a:srgbClr val="000000"/>
                </a:solidFill>
                <a:latin typeface="Calibri" pitchFamily="34" charset="0"/>
                <a:cs typeface="Calibri" pitchFamily="34" charset="0"/>
              </a:rPr>
              <a:t>Prekogranični (cross-border) kredit</a:t>
            </a:r>
            <a:endParaRPr lang="en-US" sz="1800" b="1" dirty="0" smtClean="0">
              <a:solidFill>
                <a:srgbClr val="000000"/>
              </a:solidFill>
              <a:latin typeface="Calibri" pitchFamily="34" charset="0"/>
              <a:cs typeface="Calibri" pitchFamily="34" charset="0"/>
            </a:endParaRPr>
          </a:p>
          <a:p>
            <a:pPr marL="215900" algn="just" defTabSz="914400" eaLnBrk="1" hangingPunct="1">
              <a:spcBef>
                <a:spcPct val="0"/>
              </a:spcBef>
              <a:buClr>
                <a:srgbClr val="4F81BD"/>
              </a:buClr>
              <a:buSzPct val="120000"/>
              <a:buFont typeface="Wingdings 3" pitchFamily="18" charset="2"/>
              <a:buNone/>
            </a:pPr>
            <a:endParaRPr lang="en-US" sz="1800" b="1" dirty="0" smtClean="0">
              <a:solidFill>
                <a:srgbClr val="000000"/>
              </a:solidFill>
              <a:latin typeface="Calibri" pitchFamily="34" charset="0"/>
              <a:cs typeface="Calibri" pitchFamily="34" charset="0"/>
            </a:endParaRPr>
          </a:p>
          <a:p>
            <a:pPr marL="215900" algn="just" defTabSz="914400" eaLnBrk="1" hangingPunct="1">
              <a:spcBef>
                <a:spcPct val="0"/>
              </a:spcBef>
              <a:buClr>
                <a:srgbClr val="4F81BD"/>
              </a:buClr>
              <a:buSzPct val="120000"/>
              <a:buFont typeface="Wingdings 3" pitchFamily="18" charset="2"/>
              <a:buNone/>
            </a:pP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Odobrava se iz centala  međunarodnih poslivnih banaka po kamatnim</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stopama koje su niže od onih na dmomaćem tržištu zahvaljujući  veličini</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kredita,</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jeftinijim izvorima finansiranja banaka i nižih obaveznih rezervi banke.</a:t>
            </a:r>
            <a:endParaRPr lang="en-US" sz="1800" dirty="0" smtClean="0">
              <a:solidFill>
                <a:srgbClr val="000000"/>
              </a:solidFill>
              <a:latin typeface="Calibri" pitchFamily="34" charset="0"/>
              <a:cs typeface="Calibri" pitchFamily="34" charset="0"/>
            </a:endParaRPr>
          </a:p>
          <a:p>
            <a:pPr marL="215900" algn="just" defTabSz="914400" eaLnBrk="1" hangingPunct="1">
              <a:spcBef>
                <a:spcPct val="0"/>
              </a:spcBef>
              <a:buClr>
                <a:srgbClr val="4F81BD"/>
              </a:buClr>
              <a:buSzPct val="120000"/>
              <a:buFont typeface="Wingdings 3" pitchFamily="18" charset="2"/>
              <a:buNone/>
            </a:pPr>
            <a:endParaRPr lang="en-US" sz="1800" dirty="0" smtClean="0">
              <a:solidFill>
                <a:srgbClr val="000000"/>
              </a:solidFill>
              <a:latin typeface="Calibri" pitchFamily="34" charset="0"/>
              <a:cs typeface="Calibri" pitchFamily="34" charset="0"/>
            </a:endParaRPr>
          </a:p>
          <a:p>
            <a:pPr marL="215900" algn="just" defTabSz="914400" eaLnBrk="1" hangingPunct="1">
              <a:spcBef>
                <a:spcPct val="0"/>
              </a:spcBef>
              <a:buClr>
                <a:srgbClr val="4F81BD"/>
              </a:buClr>
              <a:buSzPct val="120000"/>
              <a:buFont typeface="Wingdings 3" pitchFamily="18" charset="2"/>
              <a:buNone/>
            </a:pP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Domaća banka (filijala strane banke) izdaje bankarsku garanciju kao</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obezbeđenje za plasirana sredstva iz centrale i uzima odgovarajuće</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obezbeđenje garancije.</a:t>
            </a:r>
          </a:p>
          <a:p>
            <a:pPr marL="215900" defTabSz="914400"/>
            <a:endParaRPr lang="en-US" dirty="0" smtClean="0"/>
          </a:p>
        </p:txBody>
      </p:sp>
    </p:spTree>
    <p:extLst>
      <p:ext uri="{BB962C8B-B14F-4D97-AF65-F5344CB8AC3E}">
        <p14:creationId xmlns:p14="http://schemas.microsoft.com/office/powerpoint/2010/main" val="64297720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479425" algn="just" defTabSz="914400" eaLnBrk="1" fontAlgn="auto" hangingPunct="1">
              <a:spcBef>
                <a:spcPts val="0"/>
              </a:spcBef>
              <a:spcAft>
                <a:spcPts val="0"/>
              </a:spcAft>
              <a:buClr>
                <a:srgbClr val="4F81BD"/>
              </a:buClr>
              <a:buSzPct val="120000"/>
              <a:buFont typeface="Wingdings 3" pitchFamily="18" charset="2"/>
              <a:buBlip>
                <a:blip r:embed="rId2"/>
              </a:buBlip>
              <a:defRPr/>
            </a:pPr>
            <a:endParaRPr lang="en-US" altLang="sr-Latn-RS" sz="1800" b="1" dirty="0">
              <a:solidFill>
                <a:prstClr val="black"/>
              </a:solidFill>
              <a:latin typeface="Calibri" pitchFamily="34" charset="0"/>
              <a:cs typeface="Calibri" pitchFamily="34" charset="0"/>
            </a:endParaRPr>
          </a:p>
          <a:p>
            <a:pPr marL="241852" indent="-241852" algn="just" defTabSz="914400" eaLnBrk="1" fontAlgn="auto" hangingPunct="1">
              <a:spcBef>
                <a:spcPts val="0"/>
              </a:spcBef>
              <a:spcAft>
                <a:spcPts val="0"/>
              </a:spcAft>
              <a:buClr>
                <a:srgbClr val="4F81BD"/>
              </a:buClr>
              <a:buSzPct val="120000"/>
              <a:buFont typeface="Wingdings 3" pitchFamily="18" charset="2"/>
              <a:buBlip>
                <a:blip r:embed="rId2"/>
              </a:buBlip>
              <a:defRPr/>
            </a:pPr>
            <a:r>
              <a:rPr lang="en-US" sz="1800" b="1" dirty="0" err="1">
                <a:solidFill>
                  <a:prstClr val="black"/>
                </a:solidFill>
                <a:latin typeface="Calibri" pitchFamily="34" charset="0"/>
                <a:cs typeface="Calibri" pitchFamily="34" charset="0"/>
              </a:rPr>
              <a:t>Dozvoljeni</a:t>
            </a:r>
            <a:r>
              <a:rPr lang="en-US" sz="1800" b="1" dirty="0">
                <a:solidFill>
                  <a:prstClr val="black"/>
                </a:solidFill>
                <a:latin typeface="Calibri" pitchFamily="34" charset="0"/>
                <a:cs typeface="Calibri" pitchFamily="34" charset="0"/>
              </a:rPr>
              <a:t> </a:t>
            </a:r>
            <a:r>
              <a:rPr lang="en-US" sz="1800" b="1" dirty="0" smtClean="0">
                <a:solidFill>
                  <a:prstClr val="black"/>
                </a:solidFill>
                <a:latin typeface="Calibri" pitchFamily="34" charset="0"/>
                <a:cs typeface="Calibri" pitchFamily="34" charset="0"/>
              </a:rPr>
              <a:t>minus</a:t>
            </a:r>
            <a:r>
              <a:rPr lang="sr-Latn-CS" sz="1800" b="1" dirty="0" smtClean="0">
                <a:solidFill>
                  <a:prstClr val="black"/>
                </a:solidFill>
                <a:latin typeface="Calibri" pitchFamily="34" charset="0"/>
                <a:cs typeface="Calibri" pitchFamily="34" charset="0"/>
              </a:rPr>
              <a:t>/Overdraft </a:t>
            </a:r>
            <a:endParaRPr lang="sr-Latn-CS" sz="1800" b="1" dirty="0">
              <a:solidFill>
                <a:prstClr val="black"/>
              </a:solidFill>
              <a:latin typeface="Calibri" pitchFamily="34" charset="0"/>
              <a:cs typeface="Calibri" pitchFamily="34" charset="0"/>
            </a:endParaRPr>
          </a:p>
          <a:p>
            <a:pPr marL="241852" indent="-241852" algn="just" defTabSz="914400" eaLnBrk="1" fontAlgn="auto" hangingPunct="1">
              <a:spcBef>
                <a:spcPts val="0"/>
              </a:spcBef>
              <a:spcAft>
                <a:spcPts val="0"/>
              </a:spcAft>
              <a:buClr>
                <a:srgbClr val="4F81BD"/>
              </a:buClr>
              <a:buSzPct val="120000"/>
              <a:buFont typeface="Wingdings 3" pitchFamily="18" charset="2"/>
              <a:buNone/>
              <a:defRPr/>
            </a:pPr>
            <a:r>
              <a:rPr lang="sr-Latn-CS" sz="1800" dirty="0">
                <a:solidFill>
                  <a:prstClr val="black"/>
                </a:solidFill>
                <a:latin typeface="Calibri" pitchFamily="34" charset="0"/>
                <a:cs typeface="Calibri" pitchFamily="34" charset="0"/>
              </a:rPr>
              <a:t>    Odo</a:t>
            </a:r>
            <a:r>
              <a:rPr lang="en-US" sz="1800" dirty="0">
                <a:solidFill>
                  <a:prstClr val="black"/>
                </a:solidFill>
                <a:latin typeface="Calibri" pitchFamily="34" charset="0"/>
                <a:cs typeface="Calibri" pitchFamily="34" charset="0"/>
              </a:rPr>
              <a:t>b</a:t>
            </a:r>
            <a:r>
              <a:rPr lang="sr-Latn-CS" sz="1800" dirty="0">
                <a:solidFill>
                  <a:prstClr val="black"/>
                </a:solidFill>
                <a:latin typeface="Calibri" pitchFamily="34" charset="0"/>
                <a:cs typeface="Calibri" pitchFamily="34" charset="0"/>
              </a:rPr>
              <a:t>rava se u dinarima RSD i predstavlja dodatna sredtva odobrena klijentu na osnovu </a:t>
            </a:r>
            <a:r>
              <a:rPr lang="sr-Latn-CS" sz="1800" dirty="0" smtClean="0">
                <a:solidFill>
                  <a:prstClr val="black"/>
                </a:solidFill>
                <a:latin typeface="Calibri" pitchFamily="34" charset="0"/>
                <a:cs typeface="Calibri" pitchFamily="34" charset="0"/>
              </a:rPr>
              <a:t>poslovanja.</a:t>
            </a:r>
            <a:endParaRPr lang="en-US" sz="1800" dirty="0">
              <a:solidFill>
                <a:prstClr val="black"/>
              </a:solidFill>
              <a:latin typeface="Calibri" pitchFamily="34" charset="0"/>
              <a:cs typeface="Calibri" pitchFamily="34" charset="0"/>
            </a:endParaRPr>
          </a:p>
          <a:p>
            <a:pPr marL="241852" indent="-241852" algn="just" defTabSz="914400" eaLnBrk="1" fontAlgn="auto" hangingPunct="1">
              <a:spcBef>
                <a:spcPts val="0"/>
              </a:spcBef>
              <a:spcAft>
                <a:spcPts val="0"/>
              </a:spcAft>
              <a:buClr>
                <a:srgbClr val="4F81BD"/>
              </a:buClr>
              <a:buSzPct val="120000"/>
              <a:buFont typeface="Wingdings 3" pitchFamily="18" charset="2"/>
              <a:buNone/>
              <a:defRPr/>
            </a:pPr>
            <a:endParaRPr lang="sr-Latn-CS" sz="1800" dirty="0">
              <a:solidFill>
                <a:prstClr val="black"/>
              </a:solidFill>
              <a:latin typeface="Calibri" pitchFamily="34" charset="0"/>
              <a:cs typeface="Calibri" pitchFamily="34" charset="0"/>
            </a:endParaRPr>
          </a:p>
          <a:p>
            <a:pPr marL="633413" indent="-496888" algn="just" defTabSz="914400" eaLnBrk="1" fontAlgn="auto" hangingPunct="1">
              <a:spcBef>
                <a:spcPts val="0"/>
              </a:spcBef>
              <a:spcAft>
                <a:spcPts val="0"/>
              </a:spcAft>
              <a:buClr>
                <a:srgbClr val="4F81BD"/>
              </a:buClr>
              <a:buSzPct val="120000"/>
              <a:buFont typeface="Wingdings 3" pitchFamily="18" charset="2"/>
              <a:buNone/>
              <a:defRPr/>
            </a:pPr>
            <a:r>
              <a:rPr lang="sr-Latn-CS" sz="1800" b="1" dirty="0">
                <a:solidFill>
                  <a:prstClr val="black"/>
                </a:solidFill>
                <a:latin typeface="Calibri" pitchFamily="34" charset="0"/>
                <a:cs typeface="Calibri" pitchFamily="34" charset="0"/>
              </a:rPr>
              <a:t>-Namena</a:t>
            </a:r>
            <a:r>
              <a:rPr lang="en-US" sz="1800" dirty="0">
                <a:solidFill>
                  <a:prstClr val="black"/>
                </a:solidFill>
                <a:latin typeface="Calibri" pitchFamily="34" charset="0"/>
                <a:cs typeface="Calibri" pitchFamily="34" charset="0"/>
              </a:rPr>
              <a:t>: </a:t>
            </a:r>
            <a:r>
              <a:rPr lang="sr-Latn-CS" sz="1800" dirty="0">
                <a:solidFill>
                  <a:prstClr val="black"/>
                </a:solidFill>
                <a:latin typeface="Calibri" pitchFamily="34" charset="0"/>
                <a:cs typeface="Calibri" pitchFamily="34" charset="0"/>
              </a:rPr>
              <a:t>za održavanje likvidnosti</a:t>
            </a:r>
          </a:p>
          <a:p>
            <a:pPr marL="633413" indent="-496888" algn="just" defTabSz="914400" eaLnBrk="1" fontAlgn="auto" hangingPunct="1">
              <a:spcBef>
                <a:spcPts val="0"/>
              </a:spcBef>
              <a:spcAft>
                <a:spcPts val="0"/>
              </a:spcAft>
              <a:buClr>
                <a:srgbClr val="4F81BD"/>
              </a:buClr>
              <a:buSzPct val="120000"/>
              <a:buFont typeface="Wingdings 3" pitchFamily="18" charset="2"/>
              <a:buNone/>
              <a:defRPr/>
            </a:pPr>
            <a:r>
              <a:rPr lang="sr-Latn-CS" sz="1800" b="1" dirty="0">
                <a:solidFill>
                  <a:prstClr val="black"/>
                </a:solidFill>
                <a:latin typeface="Calibri" pitchFamily="34" charset="0"/>
                <a:cs typeface="Calibri" pitchFamily="34" charset="0"/>
              </a:rPr>
              <a:t>-</a:t>
            </a:r>
            <a:r>
              <a:rPr lang="en-US" sz="1800" b="1" dirty="0" err="1">
                <a:solidFill>
                  <a:prstClr val="black"/>
                </a:solidFill>
                <a:latin typeface="Calibri" pitchFamily="34" charset="0"/>
                <a:cs typeface="Calibri" pitchFamily="34" charset="0"/>
              </a:rPr>
              <a:t>Rok</a:t>
            </a:r>
            <a:r>
              <a:rPr lang="en-US" sz="1800" dirty="0">
                <a:solidFill>
                  <a:prstClr val="black"/>
                </a:solidFill>
                <a:latin typeface="Calibri" pitchFamily="34" charset="0"/>
                <a:cs typeface="Calibri" pitchFamily="34" charset="0"/>
              </a:rPr>
              <a:t>: </a:t>
            </a:r>
            <a:r>
              <a:rPr lang="sr-Latn-CS" sz="1800" dirty="0">
                <a:solidFill>
                  <a:prstClr val="black"/>
                </a:solidFill>
                <a:latin typeface="Calibri" pitchFamily="34" charset="0"/>
                <a:cs typeface="Calibri" pitchFamily="34" charset="0"/>
              </a:rPr>
              <a:t>3- 12 </a:t>
            </a:r>
            <a:endParaRPr lang="sr-Latn-CS" sz="1800" b="1" dirty="0">
              <a:solidFill>
                <a:prstClr val="black"/>
              </a:solidFill>
              <a:latin typeface="Calibri" pitchFamily="34" charset="0"/>
              <a:cs typeface="Calibri" pitchFamily="34" charset="0"/>
            </a:endParaRPr>
          </a:p>
          <a:p>
            <a:pPr marL="633413" indent="-496888" algn="just" defTabSz="914400" eaLnBrk="1" fontAlgn="auto" hangingPunct="1">
              <a:spcBef>
                <a:spcPts val="0"/>
              </a:spcBef>
              <a:spcAft>
                <a:spcPts val="0"/>
              </a:spcAft>
              <a:buClr>
                <a:srgbClr val="4F81BD"/>
              </a:buClr>
              <a:buSzPct val="120000"/>
              <a:buFont typeface="Wingdings 3" pitchFamily="18" charset="2"/>
              <a:buNone/>
              <a:defRPr/>
            </a:pPr>
            <a:r>
              <a:rPr lang="sr-Latn-CS" sz="1800" b="1" dirty="0">
                <a:solidFill>
                  <a:prstClr val="black"/>
                </a:solidFill>
                <a:latin typeface="Calibri" pitchFamily="34" charset="0"/>
                <a:cs typeface="Calibri" pitchFamily="34" charset="0"/>
              </a:rPr>
              <a:t>-</a:t>
            </a:r>
            <a:r>
              <a:rPr lang="en-US" sz="1800" b="1" dirty="0" err="1">
                <a:solidFill>
                  <a:prstClr val="black"/>
                </a:solidFill>
                <a:latin typeface="Calibri" pitchFamily="34" charset="0"/>
                <a:cs typeface="Calibri" pitchFamily="34" charset="0"/>
              </a:rPr>
              <a:t>Kamata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fiksna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varijabilna</a:t>
            </a:r>
            <a:endParaRPr lang="sr-Latn-CS" sz="1800" dirty="0">
              <a:solidFill>
                <a:prstClr val="black"/>
              </a:solidFill>
              <a:latin typeface="Calibri" pitchFamily="34" charset="0"/>
              <a:cs typeface="Calibri" pitchFamily="34" charset="0"/>
            </a:endParaRPr>
          </a:p>
          <a:p>
            <a:pPr marL="633413" indent="-496888" algn="just" defTabSz="914400" eaLnBrk="1" fontAlgn="auto" hangingPunct="1">
              <a:spcBef>
                <a:spcPts val="0"/>
              </a:spcBef>
              <a:spcAft>
                <a:spcPts val="0"/>
              </a:spcAft>
              <a:buClr>
                <a:srgbClr val="4F81BD"/>
              </a:buClr>
              <a:buSzPct val="120000"/>
              <a:buFont typeface="Wingdings 3" pitchFamily="18" charset="2"/>
              <a:buNone/>
              <a:defRPr/>
            </a:pPr>
            <a:r>
              <a:rPr lang="sr-Latn-CS" sz="1800" dirty="0">
                <a:solidFill>
                  <a:prstClr val="black"/>
                </a:solidFill>
                <a:latin typeface="Calibri" pitchFamily="34" charset="0"/>
                <a:cs typeface="Calibri" pitchFamily="34" charset="0"/>
              </a:rPr>
              <a:t>Fiksna</a:t>
            </a:r>
            <a:r>
              <a:rPr lang="en-US" sz="1800" dirty="0">
                <a:solidFill>
                  <a:prstClr val="black"/>
                </a:solidFill>
                <a:latin typeface="Calibri" pitchFamily="34" charset="0"/>
                <a:cs typeface="Calibri" pitchFamily="34" charset="0"/>
              </a:rPr>
              <a:t>: i</a:t>
            </a:r>
            <a:r>
              <a:rPr lang="sr-Latn-CS" sz="1800" dirty="0">
                <a:solidFill>
                  <a:prstClr val="black"/>
                </a:solidFill>
                <a:latin typeface="Calibri" pitchFamily="34" charset="0"/>
                <a:cs typeface="Calibri" pitchFamily="34" charset="0"/>
              </a:rPr>
              <a:t>zražava se na mesečnom nivou 0,8-2,5% ili godišnje</a:t>
            </a:r>
          </a:p>
          <a:p>
            <a:pPr marL="633413" indent="-496888" algn="just" defTabSz="914400" eaLnBrk="1" fontAlgn="auto" hangingPunct="1">
              <a:spcBef>
                <a:spcPts val="0"/>
              </a:spcBef>
              <a:spcAft>
                <a:spcPts val="0"/>
              </a:spcAft>
              <a:buClr>
                <a:srgbClr val="4F81BD"/>
              </a:buClr>
              <a:buSzPct val="120000"/>
              <a:buFont typeface="Wingdings 3" pitchFamily="18" charset="2"/>
              <a:buNone/>
              <a:defRPr/>
            </a:pPr>
            <a:r>
              <a:rPr lang="sr-Latn-CS" sz="1800" dirty="0">
                <a:solidFill>
                  <a:prstClr val="black"/>
                </a:solidFill>
                <a:latin typeface="Calibri" pitchFamily="34" charset="0"/>
                <a:cs typeface="Calibri" pitchFamily="34" charset="0"/>
              </a:rPr>
              <a:t>Varijabilna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dvonedeljna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ref.stopa</a:t>
            </a:r>
            <a:r>
              <a:rPr lang="en-US" sz="1800" dirty="0">
                <a:solidFill>
                  <a:prstClr val="black"/>
                </a:solidFill>
                <a:latin typeface="Calibri" pitchFamily="34" charset="0"/>
                <a:cs typeface="Calibri" pitchFamily="34" charset="0"/>
              </a:rPr>
              <a:t> NBS+ 4-%, </a:t>
            </a:r>
            <a:r>
              <a:rPr lang="en-US" sz="1800" dirty="0" err="1">
                <a:solidFill>
                  <a:prstClr val="black"/>
                </a:solidFill>
                <a:latin typeface="Calibri" pitchFamily="34" charset="0"/>
                <a:cs typeface="Calibri" pitchFamily="34" charset="0"/>
              </a:rPr>
              <a:t>fiksni</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kamata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mesečna</a:t>
            </a:r>
            <a:r>
              <a:rPr lang="en-US" sz="1800" dirty="0">
                <a:solidFill>
                  <a:prstClr val="black"/>
                </a:solidFill>
                <a:latin typeface="Calibri" pitchFamily="34" charset="0"/>
                <a:cs typeface="Calibri" pitchFamily="34" charset="0"/>
              </a:rPr>
              <a:t>  </a:t>
            </a:r>
            <a:endParaRPr lang="sr-Latn-ME" sz="1800" dirty="0">
              <a:solidFill>
                <a:prstClr val="black"/>
              </a:solidFill>
              <a:latin typeface="Calibri" pitchFamily="34" charset="0"/>
              <a:cs typeface="Calibri" pitchFamily="34" charset="0"/>
            </a:endParaRPr>
          </a:p>
          <a:p>
            <a:pPr marL="633413" indent="-496888" algn="just" defTabSz="914400" eaLnBrk="1" fontAlgn="auto" hangingPunct="1">
              <a:spcBef>
                <a:spcPts val="0"/>
              </a:spcBef>
              <a:spcAft>
                <a:spcPts val="0"/>
              </a:spcAft>
              <a:buClr>
                <a:srgbClr val="4F81BD"/>
              </a:buClr>
              <a:buSzPct val="120000"/>
              <a:buFont typeface="Wingdings 3" pitchFamily="18" charset="2"/>
              <a:buNone/>
              <a:defRPr/>
            </a:pP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rast</a:t>
            </a:r>
            <a:r>
              <a:rPr lang="sr-Latn-ME"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cena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na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malo</a:t>
            </a:r>
            <a:endParaRPr lang="en-US" sz="1800" dirty="0">
              <a:solidFill>
                <a:prstClr val="black"/>
              </a:solidFill>
              <a:latin typeface="Calibri" pitchFamily="34" charset="0"/>
              <a:cs typeface="Calibri" pitchFamily="34" charset="0"/>
            </a:endParaRPr>
          </a:p>
          <a:p>
            <a:pPr>
              <a:defRPr/>
            </a:pPr>
            <a:endParaRPr lang="sr-Latn-RS" dirty="0"/>
          </a:p>
        </p:txBody>
      </p:sp>
    </p:spTree>
    <p:extLst>
      <p:ext uri="{BB962C8B-B14F-4D97-AF65-F5344CB8AC3E}">
        <p14:creationId xmlns:p14="http://schemas.microsoft.com/office/powerpoint/2010/main" val="378700779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88067" name="Content Placeholder 2"/>
          <p:cNvSpPr>
            <a:spLocks noGrp="1"/>
          </p:cNvSpPr>
          <p:nvPr>
            <p:ph idx="1"/>
          </p:nvPr>
        </p:nvSpPr>
        <p:spPr>
          <a:xfrm>
            <a:off x="651042" y="2245111"/>
            <a:ext cx="8469772" cy="3767695"/>
          </a:xfrm>
        </p:spPr>
        <p:txBody>
          <a:bodyPr/>
          <a:lstStyle/>
          <a:p>
            <a:pPr marL="479425" algn="just" defTabSz="914400" eaLnBrk="1" hangingPunct="1">
              <a:spcBef>
                <a:spcPct val="0"/>
              </a:spcBef>
              <a:buClr>
                <a:srgbClr val="4F81BD"/>
              </a:buClr>
              <a:buSzPct val="120000"/>
              <a:buFont typeface="Wingdings 3" pitchFamily="18" charset="2"/>
              <a:buNone/>
            </a:pPr>
            <a:r>
              <a:rPr lang="sr-Latn-CS" sz="1800" b="1" dirty="0" smtClean="0">
                <a:solidFill>
                  <a:srgbClr val="000000"/>
                </a:solidFill>
                <a:latin typeface="Calibri" pitchFamily="34" charset="0"/>
                <a:cs typeface="Calibri" pitchFamily="34" charset="0"/>
              </a:rPr>
              <a:t>- </a:t>
            </a:r>
            <a:r>
              <a:rPr lang="en-US" sz="1800" b="1" dirty="0" err="1" smtClean="0">
                <a:solidFill>
                  <a:srgbClr val="000000"/>
                </a:solidFill>
                <a:latin typeface="Calibri" pitchFamily="34" charset="0"/>
                <a:cs typeface="Calibri" pitchFamily="34" charset="0"/>
              </a:rPr>
              <a:t>Obe</a:t>
            </a:r>
            <a:r>
              <a:rPr lang="sr-Latn-CS" sz="1800" b="1" dirty="0" smtClean="0">
                <a:solidFill>
                  <a:srgbClr val="000000"/>
                </a:solidFill>
                <a:latin typeface="Calibri" pitchFamily="34" charset="0"/>
                <a:cs typeface="Calibri" pitchFamily="34" charset="0"/>
              </a:rPr>
              <a:t>zbeđenje</a:t>
            </a:r>
            <a:r>
              <a:rPr lang="en-US" sz="1800" dirty="0" smtClean="0">
                <a:solidFill>
                  <a:srgbClr val="000000"/>
                </a:solidFill>
                <a:latin typeface="Calibri" pitchFamily="34" charset="0"/>
                <a:cs typeface="Calibri" pitchFamily="34" charset="0"/>
              </a:rPr>
              <a:t>: </a:t>
            </a:r>
          </a:p>
          <a:p>
            <a:pPr marL="479425" algn="just" defTabSz="914400" eaLnBrk="1" hangingPunct="1">
              <a:spcBef>
                <a:spcPct val="0"/>
              </a:spcBef>
              <a:buClr>
                <a:srgbClr val="4F81BD"/>
              </a:buClr>
              <a:buSzPct val="120000"/>
              <a:buFont typeface="Wingdings 3" pitchFamily="18" charset="2"/>
              <a:buNone/>
            </a:pP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menice</a:t>
            </a:r>
            <a:r>
              <a:rPr lang="en-US" sz="1800" dirty="0" smtClean="0">
                <a:solidFill>
                  <a:srgbClr val="000000"/>
                </a:solidFill>
                <a:latin typeface="Calibri" pitchFamily="34" charset="0"/>
                <a:cs typeface="Calibri" pitchFamily="34" charset="0"/>
              </a:rPr>
              <a:t> p</a:t>
            </a:r>
            <a:r>
              <a:rPr lang="sr-Latn-CS" sz="1800" dirty="0" smtClean="0">
                <a:solidFill>
                  <a:srgbClr val="000000"/>
                </a:solidFill>
                <a:latin typeface="Calibri" pitchFamily="34" charset="0"/>
                <a:cs typeface="Calibri" pitchFamily="34" charset="0"/>
              </a:rPr>
              <a:t>reduzeća  ili preduzetnika</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menice</a:t>
            </a:r>
            <a:r>
              <a:rPr lang="en-US" sz="1800" dirty="0" smtClean="0">
                <a:solidFill>
                  <a:srgbClr val="000000"/>
                </a:solidFill>
                <a:latin typeface="Calibri" pitchFamily="34" charset="0"/>
                <a:cs typeface="Calibri" pitchFamily="34" charset="0"/>
              </a:rPr>
              <a:t> i </a:t>
            </a:r>
            <a:r>
              <a:rPr lang="en-US" sz="1800" dirty="0" err="1" smtClean="0">
                <a:solidFill>
                  <a:srgbClr val="000000"/>
                </a:solidFill>
                <a:latin typeface="Calibri" pitchFamily="34" charset="0"/>
                <a:cs typeface="Calibri" pitchFamily="34" charset="0"/>
              </a:rPr>
              <a:t>jemstvo</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vlasnika</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direktora</a:t>
            </a:r>
            <a:r>
              <a:rPr lang="en-US" sz="1800" dirty="0" smtClean="0">
                <a:solidFill>
                  <a:srgbClr val="000000"/>
                </a:solidFill>
                <a:latin typeface="Calibri" pitchFamily="34" charset="0"/>
                <a:cs typeface="Calibri" pitchFamily="34" charset="0"/>
              </a:rPr>
              <a:t>,</a:t>
            </a:r>
            <a:r>
              <a:rPr lang="en-US" sz="1800" dirty="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jemstvo</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drugog </a:t>
            </a:r>
            <a:r>
              <a:rPr lang="en-US" sz="1800" dirty="0" err="1" smtClean="0">
                <a:solidFill>
                  <a:srgbClr val="000000"/>
                </a:solidFill>
                <a:latin typeface="Calibri" pitchFamily="34" charset="0"/>
                <a:cs typeface="Calibri" pitchFamily="34" charset="0"/>
              </a:rPr>
              <a:t>preduze</a:t>
            </a:r>
            <a:r>
              <a:rPr lang="sr-Latn-CS" sz="1800" dirty="0" smtClean="0">
                <a:solidFill>
                  <a:srgbClr val="000000"/>
                </a:solidFill>
                <a:latin typeface="Calibri" pitchFamily="34" charset="0"/>
                <a:cs typeface="Calibri" pitchFamily="34" charset="0"/>
              </a:rPr>
              <a:t>ća/predu</a:t>
            </a:r>
            <a:r>
              <a:rPr lang="en-US" sz="1800" dirty="0" smtClean="0">
                <a:solidFill>
                  <a:srgbClr val="000000"/>
                </a:solidFill>
                <a:latin typeface="Calibri" pitchFamily="34" charset="0"/>
                <a:cs typeface="Calibri" pitchFamily="34" charset="0"/>
              </a:rPr>
              <a:t>z</a:t>
            </a:r>
            <a:r>
              <a:rPr lang="sr-Latn-CS" sz="1800" dirty="0" smtClean="0">
                <a:solidFill>
                  <a:srgbClr val="000000"/>
                </a:solidFill>
                <a:latin typeface="Calibri" pitchFamily="34" charset="0"/>
                <a:cs typeface="Calibri" pitchFamily="34" charset="0"/>
              </a:rPr>
              <a:t>e</a:t>
            </a:r>
            <a:r>
              <a:rPr lang="en-US" sz="1800" dirty="0" smtClean="0">
                <a:solidFill>
                  <a:srgbClr val="000000"/>
                </a:solidFill>
                <a:latin typeface="Calibri" pitchFamily="34" charset="0"/>
                <a:cs typeface="Calibri" pitchFamily="34" charset="0"/>
              </a:rPr>
              <a:t>t</a:t>
            </a:r>
            <a:r>
              <a:rPr lang="sr-Latn-CS" sz="1800" dirty="0" smtClean="0">
                <a:solidFill>
                  <a:srgbClr val="000000"/>
                </a:solidFill>
                <a:latin typeface="Calibri" pitchFamily="34" charset="0"/>
                <a:cs typeface="Calibri" pitchFamily="34" charset="0"/>
              </a:rPr>
              <a:t>nika/hipotek</a:t>
            </a:r>
            <a:r>
              <a:rPr lang="en-US" sz="1800" dirty="0" smtClean="0">
                <a:solidFill>
                  <a:srgbClr val="000000"/>
                </a:solidFill>
                <a:latin typeface="Calibri" pitchFamily="34" charset="0"/>
                <a:cs typeface="Calibri" pitchFamily="34" charset="0"/>
              </a:rPr>
              <a:t>a</a:t>
            </a:r>
            <a:r>
              <a:rPr lang="sr-Latn-CS" sz="1800" dirty="0" smtClean="0">
                <a:solidFill>
                  <a:srgbClr val="000000"/>
                </a:solidFill>
                <a:latin typeface="Calibri" pitchFamily="34" charset="0"/>
                <a:cs typeface="Calibri" pitchFamily="34" charset="0"/>
              </a:rPr>
              <a:t> na poslovnu ili privatnu</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imovinu/zaloga  na opremi ili </a:t>
            </a:r>
            <a:r>
              <a:rPr lang="en-US" sz="1800" dirty="0" smtClean="0">
                <a:solidFill>
                  <a:srgbClr val="000000"/>
                </a:solidFill>
                <a:latin typeface="Calibri" pitchFamily="34" charset="0"/>
                <a:cs typeface="Calibri" pitchFamily="34" charset="0"/>
              </a:rPr>
              <a:t>rob</a:t>
            </a:r>
            <a:r>
              <a:rPr lang="sr-Latn-CS" sz="1800" dirty="0" smtClean="0">
                <a:solidFill>
                  <a:srgbClr val="000000"/>
                </a:solidFill>
                <a:latin typeface="Calibri" pitchFamily="34" charset="0"/>
                <a:cs typeface="Calibri" pitchFamily="34" charset="0"/>
              </a:rPr>
              <a:t>i</a:t>
            </a:r>
            <a:endParaRPr lang="en-US" sz="1800" dirty="0"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endParaRPr lang="sr-Latn-CS" sz="1800" dirty="0"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r>
              <a:rPr lang="sr-Latn-CS" sz="1800" b="1" dirty="0" smtClean="0">
                <a:solidFill>
                  <a:srgbClr val="000000"/>
                </a:solidFill>
                <a:latin typeface="Calibri" pitchFamily="34" charset="0"/>
                <a:cs typeface="Calibri" pitchFamily="34" charset="0"/>
              </a:rPr>
              <a:t>-Provizija/administrativni trošak</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napla</a:t>
            </a:r>
            <a:r>
              <a:rPr lang="sr-Latn-CS" sz="1800" dirty="0" smtClean="0">
                <a:solidFill>
                  <a:srgbClr val="000000"/>
                </a:solidFill>
                <a:latin typeface="Calibri" pitchFamily="34" charset="0"/>
                <a:cs typeface="Calibri" pitchFamily="34" charset="0"/>
              </a:rPr>
              <a:t>ćuje se po odobrenju kredita i zavisi</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od klijenta i vrste kredit</a:t>
            </a:r>
            <a:r>
              <a:rPr lang="en-US" sz="1800" dirty="0" smtClean="0">
                <a:solidFill>
                  <a:srgbClr val="000000"/>
                </a:solidFill>
                <a:latin typeface="Calibri" pitchFamily="34" charset="0"/>
                <a:cs typeface="Calibri" pitchFamily="34" charset="0"/>
              </a:rPr>
              <a:t>a, </a:t>
            </a:r>
            <a:r>
              <a:rPr lang="sr-Latn-CS" sz="1800" dirty="0" smtClean="0">
                <a:solidFill>
                  <a:srgbClr val="000000"/>
                </a:solidFill>
                <a:latin typeface="Calibri" pitchFamily="34" charset="0"/>
                <a:cs typeface="Calibri" pitchFamily="34" charset="0"/>
              </a:rPr>
              <a:t>kreće se 0,5 – 1,5%</a:t>
            </a:r>
            <a:endParaRPr lang="en-US" sz="1800" dirty="0"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endParaRPr lang="sr-Latn-CS" sz="1800" dirty="0"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r>
              <a:rPr lang="sr-Latn-CS" sz="1800" dirty="0" smtClean="0">
                <a:solidFill>
                  <a:srgbClr val="000000"/>
                </a:solidFill>
                <a:latin typeface="Calibri" pitchFamily="34" charset="0"/>
                <a:cs typeface="Calibri" pitchFamily="34" charset="0"/>
              </a:rPr>
              <a:t>-Namesko korišćenje</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 skup izvor finansiranja,nema  najava povlačenja I</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vraćanja gasi se prilivom novca na tekući račun,</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obračunava se kamata na</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osnovu iznosa i broja dana korišćenja.</a:t>
            </a:r>
          </a:p>
          <a:p>
            <a:pPr marL="479425" defTabSz="914400"/>
            <a:endParaRPr lang="en-US" sz="1800" dirty="0" smtClean="0"/>
          </a:p>
        </p:txBody>
      </p:sp>
    </p:spTree>
    <p:extLst>
      <p:ext uri="{BB962C8B-B14F-4D97-AF65-F5344CB8AC3E}">
        <p14:creationId xmlns:p14="http://schemas.microsoft.com/office/powerpoint/2010/main" val="69343969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89091" name="Content Placeholder 2"/>
          <p:cNvSpPr>
            <a:spLocks noGrp="1"/>
          </p:cNvSpPr>
          <p:nvPr>
            <p:ph idx="1"/>
          </p:nvPr>
        </p:nvSpPr>
        <p:spPr>
          <a:xfrm>
            <a:off x="651042" y="2245111"/>
            <a:ext cx="8469772" cy="3767695"/>
          </a:xfrm>
        </p:spPr>
        <p:txBody>
          <a:bodyPr/>
          <a:lstStyle/>
          <a:p>
            <a:pPr marL="479425" algn="just" defTabSz="914400" eaLnBrk="1" hangingPunct="1">
              <a:spcBef>
                <a:spcPct val="20000"/>
              </a:spcBef>
              <a:buClr>
                <a:srgbClr val="4F81BD"/>
              </a:buClr>
              <a:buSzPct val="120000"/>
              <a:buFont typeface="Wingdings 3" pitchFamily="18" charset="2"/>
              <a:buBlip>
                <a:blip r:embed="rId2"/>
              </a:buBlip>
            </a:pPr>
            <a:endParaRPr lang="en-US" sz="1800" b="1" dirty="0" smtClean="0">
              <a:solidFill>
                <a:srgbClr val="000000"/>
              </a:solidFill>
              <a:latin typeface="Calibri (Body)"/>
              <a:cs typeface="Times New Roman" pitchFamily="18" charset="0"/>
            </a:endParaRPr>
          </a:p>
          <a:p>
            <a:pPr marL="479425" algn="just" defTabSz="914400" eaLnBrk="1" hangingPunct="1">
              <a:spcBef>
                <a:spcPct val="0"/>
              </a:spcBef>
              <a:buClr>
                <a:srgbClr val="4F81BD"/>
              </a:buClr>
              <a:buSzPct val="120000"/>
              <a:buFont typeface="Wingdings 3" pitchFamily="18" charset="2"/>
              <a:buNone/>
            </a:pPr>
            <a:r>
              <a:rPr lang="sr-Latn-CS" sz="1800" b="1" dirty="0" smtClean="0">
                <a:solidFill>
                  <a:srgbClr val="000000"/>
                </a:solidFill>
                <a:latin typeface="Calibri" pitchFamily="34" charset="0"/>
                <a:cs typeface="Calibri" pitchFamily="34" charset="0"/>
              </a:rPr>
              <a:t>- </a:t>
            </a:r>
            <a:r>
              <a:rPr lang="en-US" sz="1800" b="1" dirty="0" err="1" smtClean="0">
                <a:solidFill>
                  <a:srgbClr val="000000"/>
                </a:solidFill>
                <a:latin typeface="Calibri" pitchFamily="34" charset="0"/>
                <a:cs typeface="Calibri" pitchFamily="34" charset="0"/>
              </a:rPr>
              <a:t>Obe</a:t>
            </a:r>
            <a:r>
              <a:rPr lang="sr-Latn-CS" sz="1800" b="1" dirty="0" smtClean="0">
                <a:solidFill>
                  <a:srgbClr val="000000"/>
                </a:solidFill>
                <a:latin typeface="Calibri" pitchFamily="34" charset="0"/>
                <a:cs typeface="Calibri" pitchFamily="34" charset="0"/>
              </a:rPr>
              <a:t>zbeđenje</a:t>
            </a:r>
            <a:r>
              <a:rPr lang="en-US" sz="1800" dirty="0" smtClean="0">
                <a:solidFill>
                  <a:srgbClr val="000000"/>
                </a:solidFill>
                <a:latin typeface="Calibri" pitchFamily="34" charset="0"/>
                <a:cs typeface="Calibri" pitchFamily="34" charset="0"/>
              </a:rPr>
              <a:t>: </a:t>
            </a:r>
          </a:p>
          <a:p>
            <a:pPr marL="479425" algn="just" defTabSz="914400" eaLnBrk="1" hangingPunct="1">
              <a:spcBef>
                <a:spcPct val="0"/>
              </a:spcBef>
              <a:buClr>
                <a:srgbClr val="4F81BD"/>
              </a:buClr>
              <a:buSzPct val="120000"/>
              <a:buFont typeface="Wingdings 3" pitchFamily="18" charset="2"/>
              <a:buNone/>
            </a:pP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menice</a:t>
            </a:r>
            <a:r>
              <a:rPr lang="en-US" sz="1800" dirty="0" smtClean="0">
                <a:solidFill>
                  <a:srgbClr val="000000"/>
                </a:solidFill>
                <a:latin typeface="Calibri" pitchFamily="34" charset="0"/>
                <a:cs typeface="Calibri" pitchFamily="34" charset="0"/>
              </a:rPr>
              <a:t> p</a:t>
            </a:r>
            <a:r>
              <a:rPr lang="sr-Latn-CS" sz="1800" dirty="0" smtClean="0">
                <a:solidFill>
                  <a:srgbClr val="000000"/>
                </a:solidFill>
                <a:latin typeface="Calibri" pitchFamily="34" charset="0"/>
                <a:cs typeface="Calibri" pitchFamily="34" charset="0"/>
              </a:rPr>
              <a:t>reduzeća  ili preduzetnika</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menice</a:t>
            </a:r>
            <a:r>
              <a:rPr lang="en-US" sz="1800" dirty="0" smtClean="0">
                <a:solidFill>
                  <a:srgbClr val="000000"/>
                </a:solidFill>
                <a:latin typeface="Calibri" pitchFamily="34" charset="0"/>
                <a:cs typeface="Calibri" pitchFamily="34" charset="0"/>
              </a:rPr>
              <a:t> i </a:t>
            </a:r>
            <a:r>
              <a:rPr lang="en-US" sz="1800" dirty="0" err="1" smtClean="0">
                <a:solidFill>
                  <a:srgbClr val="000000"/>
                </a:solidFill>
                <a:latin typeface="Calibri" pitchFamily="34" charset="0"/>
                <a:cs typeface="Calibri" pitchFamily="34" charset="0"/>
              </a:rPr>
              <a:t>jemstvo</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vlasnika</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direktora</a:t>
            </a:r>
            <a:r>
              <a:rPr lang="en-US" sz="1800" dirty="0" smtClean="0">
                <a:solidFill>
                  <a:srgbClr val="000000"/>
                </a:solidFill>
                <a:latin typeface="Calibri" pitchFamily="34" charset="0"/>
                <a:cs typeface="Calibri" pitchFamily="34" charset="0"/>
              </a:rPr>
              <a:t>,</a:t>
            </a:r>
            <a:r>
              <a:rPr lang="en-US" sz="1800" dirty="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jemstvo</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drugog </a:t>
            </a:r>
            <a:r>
              <a:rPr lang="en-US" sz="1800" dirty="0" err="1" smtClean="0">
                <a:solidFill>
                  <a:srgbClr val="000000"/>
                </a:solidFill>
                <a:latin typeface="Calibri" pitchFamily="34" charset="0"/>
                <a:cs typeface="Calibri" pitchFamily="34" charset="0"/>
              </a:rPr>
              <a:t>preduze</a:t>
            </a:r>
            <a:r>
              <a:rPr lang="sr-Latn-CS" sz="1800" dirty="0" smtClean="0">
                <a:solidFill>
                  <a:srgbClr val="000000"/>
                </a:solidFill>
                <a:latin typeface="Calibri" pitchFamily="34" charset="0"/>
                <a:cs typeface="Calibri" pitchFamily="34" charset="0"/>
              </a:rPr>
              <a:t>ća/predu</a:t>
            </a:r>
            <a:r>
              <a:rPr lang="en-US" sz="1800" dirty="0" smtClean="0">
                <a:solidFill>
                  <a:srgbClr val="000000"/>
                </a:solidFill>
                <a:latin typeface="Calibri" pitchFamily="34" charset="0"/>
                <a:cs typeface="Calibri" pitchFamily="34" charset="0"/>
              </a:rPr>
              <a:t>z</a:t>
            </a:r>
            <a:r>
              <a:rPr lang="sr-Latn-CS" sz="1800" dirty="0" smtClean="0">
                <a:solidFill>
                  <a:srgbClr val="000000"/>
                </a:solidFill>
                <a:latin typeface="Calibri" pitchFamily="34" charset="0"/>
                <a:cs typeface="Calibri" pitchFamily="34" charset="0"/>
              </a:rPr>
              <a:t>e</a:t>
            </a:r>
            <a:r>
              <a:rPr lang="en-US" sz="1800" dirty="0" smtClean="0">
                <a:solidFill>
                  <a:srgbClr val="000000"/>
                </a:solidFill>
                <a:latin typeface="Calibri" pitchFamily="34" charset="0"/>
                <a:cs typeface="Calibri" pitchFamily="34" charset="0"/>
              </a:rPr>
              <a:t>t</a:t>
            </a:r>
            <a:r>
              <a:rPr lang="sr-Latn-CS" sz="1800" dirty="0" smtClean="0">
                <a:solidFill>
                  <a:srgbClr val="000000"/>
                </a:solidFill>
                <a:latin typeface="Calibri" pitchFamily="34" charset="0"/>
                <a:cs typeface="Calibri" pitchFamily="34" charset="0"/>
              </a:rPr>
              <a:t>nika/hipotek</a:t>
            </a:r>
            <a:r>
              <a:rPr lang="en-US" sz="1800" dirty="0" smtClean="0">
                <a:solidFill>
                  <a:srgbClr val="000000"/>
                </a:solidFill>
                <a:latin typeface="Calibri" pitchFamily="34" charset="0"/>
                <a:cs typeface="Calibri" pitchFamily="34" charset="0"/>
              </a:rPr>
              <a:t>a</a:t>
            </a:r>
            <a:r>
              <a:rPr lang="sr-Latn-CS" sz="1800" dirty="0" smtClean="0">
                <a:solidFill>
                  <a:srgbClr val="000000"/>
                </a:solidFill>
                <a:latin typeface="Calibri" pitchFamily="34" charset="0"/>
                <a:cs typeface="Calibri" pitchFamily="34" charset="0"/>
              </a:rPr>
              <a:t> na poslovnu ili privatnu</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imovinu/zaloga  na opremi ili </a:t>
            </a:r>
            <a:r>
              <a:rPr lang="en-US" sz="1800" dirty="0" smtClean="0">
                <a:solidFill>
                  <a:srgbClr val="000000"/>
                </a:solidFill>
                <a:latin typeface="Calibri" pitchFamily="34" charset="0"/>
                <a:cs typeface="Calibri" pitchFamily="34" charset="0"/>
              </a:rPr>
              <a:t>rob</a:t>
            </a:r>
            <a:r>
              <a:rPr lang="sr-Latn-CS" sz="1800" dirty="0" smtClean="0">
                <a:solidFill>
                  <a:srgbClr val="000000"/>
                </a:solidFill>
                <a:latin typeface="Calibri" pitchFamily="34" charset="0"/>
                <a:cs typeface="Calibri" pitchFamily="34" charset="0"/>
              </a:rPr>
              <a:t>i.</a:t>
            </a:r>
            <a:endParaRPr lang="en-US" sz="1800" dirty="0"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endParaRPr lang="sr-Latn-CS" sz="1800" dirty="0"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r>
              <a:rPr lang="sr-Latn-CS" sz="1800" b="1" dirty="0" smtClean="0">
                <a:solidFill>
                  <a:srgbClr val="000000"/>
                </a:solidFill>
                <a:latin typeface="Calibri" pitchFamily="34" charset="0"/>
                <a:cs typeface="Calibri" pitchFamily="34" charset="0"/>
              </a:rPr>
              <a:t>-Provizija/administrativni trošak</a:t>
            </a:r>
            <a:r>
              <a:rPr lang="en-US" sz="1800" dirty="0" smtClean="0">
                <a:solidFill>
                  <a:srgbClr val="000000"/>
                </a:solidFill>
                <a:latin typeface="Calibri" pitchFamily="34" charset="0"/>
                <a:cs typeface="Calibri" pitchFamily="34" charset="0"/>
              </a:rPr>
              <a:t>: </a:t>
            </a:r>
            <a:r>
              <a:rPr lang="en-US" sz="1800" dirty="0" err="1" smtClean="0">
                <a:solidFill>
                  <a:srgbClr val="000000"/>
                </a:solidFill>
                <a:latin typeface="Calibri" pitchFamily="34" charset="0"/>
                <a:cs typeface="Calibri" pitchFamily="34" charset="0"/>
              </a:rPr>
              <a:t>napla</a:t>
            </a:r>
            <a:r>
              <a:rPr lang="sr-Latn-CS" sz="1800" dirty="0" smtClean="0">
                <a:solidFill>
                  <a:srgbClr val="000000"/>
                </a:solidFill>
                <a:latin typeface="Calibri" pitchFamily="34" charset="0"/>
                <a:cs typeface="Calibri" pitchFamily="34" charset="0"/>
              </a:rPr>
              <a:t>ćuje se po odobrenju kredita i zavisi</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od klijenta i vrste kredit</a:t>
            </a:r>
            <a:r>
              <a:rPr lang="en-US" sz="1800" dirty="0" smtClean="0">
                <a:solidFill>
                  <a:srgbClr val="000000"/>
                </a:solidFill>
                <a:latin typeface="Calibri" pitchFamily="34" charset="0"/>
                <a:cs typeface="Calibri" pitchFamily="34" charset="0"/>
              </a:rPr>
              <a:t>a, </a:t>
            </a:r>
            <a:r>
              <a:rPr lang="sr-Latn-CS" sz="1800" dirty="0" smtClean="0">
                <a:solidFill>
                  <a:srgbClr val="000000"/>
                </a:solidFill>
                <a:latin typeface="Calibri" pitchFamily="34" charset="0"/>
                <a:cs typeface="Calibri" pitchFamily="34" charset="0"/>
              </a:rPr>
              <a:t>kreće se 0,5 – 1,5%</a:t>
            </a:r>
            <a:endParaRPr lang="en-US" sz="1800" dirty="0"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endParaRPr lang="sr-Latn-CS" sz="1800" dirty="0"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r>
              <a:rPr lang="sr-Latn-CS" sz="1800" dirty="0" smtClean="0">
                <a:solidFill>
                  <a:srgbClr val="000000"/>
                </a:solidFill>
                <a:latin typeface="Calibri" pitchFamily="34" charset="0"/>
                <a:cs typeface="Calibri" pitchFamily="34" charset="0"/>
              </a:rPr>
              <a:t>-Namesko korišćenje</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 skup izvor finansiranja,nema  najava povlačenja </a:t>
            </a:r>
            <a:r>
              <a:rPr lang="en-US" sz="1800" dirty="0">
                <a:solidFill>
                  <a:srgbClr val="000000"/>
                </a:solidFill>
                <a:latin typeface="Calibri" pitchFamily="34" charset="0"/>
                <a:cs typeface="Calibri" pitchFamily="34" charset="0"/>
              </a:rPr>
              <a:t>i</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vraćanja gasi se prilivom novca na tekući račun,</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obračunava se kamata na</a:t>
            </a:r>
            <a:r>
              <a:rPr lang="en-US" sz="1800" dirty="0" smtClean="0">
                <a:solidFill>
                  <a:srgbClr val="000000"/>
                </a:solidFill>
                <a:latin typeface="Calibri" pitchFamily="34" charset="0"/>
                <a:cs typeface="Calibri" pitchFamily="34" charset="0"/>
              </a:rPr>
              <a:t> </a:t>
            </a:r>
            <a:r>
              <a:rPr lang="sr-Latn-CS" sz="1800" dirty="0" smtClean="0">
                <a:solidFill>
                  <a:srgbClr val="000000"/>
                </a:solidFill>
                <a:latin typeface="Calibri" pitchFamily="34" charset="0"/>
                <a:cs typeface="Calibri" pitchFamily="34" charset="0"/>
              </a:rPr>
              <a:t>osnovu iznosa i broja dana korišćenja.</a:t>
            </a:r>
          </a:p>
          <a:p>
            <a:pPr marL="479425" defTabSz="914400">
              <a:spcBef>
                <a:spcPct val="0"/>
              </a:spcBef>
            </a:pPr>
            <a:endParaRPr lang="en-US" sz="1800" dirty="0" smtClean="0"/>
          </a:p>
        </p:txBody>
      </p:sp>
    </p:spTree>
    <p:extLst>
      <p:ext uri="{BB962C8B-B14F-4D97-AF65-F5344CB8AC3E}">
        <p14:creationId xmlns:p14="http://schemas.microsoft.com/office/powerpoint/2010/main" val="193850769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90115" name="Content Placeholder 2"/>
          <p:cNvSpPr>
            <a:spLocks noGrp="1"/>
          </p:cNvSpPr>
          <p:nvPr>
            <p:ph idx="1"/>
          </p:nvPr>
        </p:nvSpPr>
        <p:spPr>
          <a:xfrm>
            <a:off x="651042" y="2245111"/>
            <a:ext cx="8469772" cy="3767695"/>
          </a:xfrm>
        </p:spPr>
        <p:txBody>
          <a:bodyPr/>
          <a:lstStyle/>
          <a:p>
            <a:pPr marL="479425" algn="just" defTabSz="914400" eaLnBrk="1" hangingPunct="1">
              <a:spcBef>
                <a:spcPct val="20000"/>
              </a:spcBef>
              <a:buClr>
                <a:srgbClr val="4F81BD"/>
              </a:buClr>
              <a:buSzPct val="120000"/>
              <a:buFont typeface="Wingdings 3" pitchFamily="18" charset="2"/>
              <a:buBlip>
                <a:blip r:embed="rId2"/>
              </a:buBlip>
            </a:pPr>
            <a:endParaRPr lang="en-US" sz="1800" b="1"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 typeface="Wingdings 3" pitchFamily="18" charset="2"/>
              <a:buBlip>
                <a:blip r:embed="rId2"/>
              </a:buBlip>
            </a:pPr>
            <a:r>
              <a:rPr lang="en-US" sz="1800" b="1" smtClean="0">
                <a:solidFill>
                  <a:srgbClr val="000000"/>
                </a:solidFill>
                <a:latin typeface="Calibri" pitchFamily="34" charset="0"/>
                <a:cs typeface="Calibri" pitchFamily="34" charset="0"/>
              </a:rPr>
              <a:t>Garancija</a:t>
            </a:r>
          </a:p>
          <a:p>
            <a:pPr marL="479425"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Sredstvo obezbeđenja kojim se garant obavezuje da će kredit otplatiti u slučaju da dužnik blagovremeno ne izvrši otplatu.</a:t>
            </a:r>
          </a:p>
          <a:p>
            <a:pPr marL="479425" algn="just" defTabSz="914400" eaLnBrk="1" hangingPunct="1">
              <a:spcBef>
                <a:spcPct val="20000"/>
              </a:spcBef>
              <a:buClr>
                <a:srgbClr val="4F81BD"/>
              </a:buClr>
              <a:buSzPct val="120000"/>
              <a:buFont typeface="Wingdings 3" pitchFamily="18" charset="2"/>
              <a:buNone/>
            </a:pPr>
            <a:endParaRPr lang="en-US" sz="1800"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a:t>
            </a:r>
            <a:r>
              <a:rPr lang="en-US" sz="1800" b="1" smtClean="0">
                <a:solidFill>
                  <a:srgbClr val="000000"/>
                </a:solidFill>
                <a:latin typeface="Calibri" pitchFamily="34" charset="0"/>
                <a:cs typeface="Calibri" pitchFamily="34" charset="0"/>
              </a:rPr>
              <a:t>Vrste garancija</a:t>
            </a:r>
            <a:r>
              <a:rPr lang="en-US" sz="1800" smtClean="0">
                <a:solidFill>
                  <a:srgbClr val="000000"/>
                </a:solidFill>
                <a:latin typeface="Calibri" pitchFamily="34" charset="0"/>
                <a:cs typeface="Calibri" pitchFamily="34" charset="0"/>
              </a:rPr>
              <a:t>: za</a:t>
            </a:r>
            <a:r>
              <a:rPr lang="sr-Latn-CS" sz="1800" smtClean="0">
                <a:solidFill>
                  <a:srgbClr val="000000"/>
                </a:solidFill>
                <a:latin typeface="Calibri" pitchFamily="34" charset="0"/>
                <a:cs typeface="Calibri" pitchFamily="34" charset="0"/>
              </a:rPr>
              <a:t>vršetak posla/za uvoz/izvoz/ isporučenu robu ili proizvode/za uspesšno završene usluge/za bankarski kredit/Fond za razvoj</a:t>
            </a:r>
          </a:p>
          <a:p>
            <a:pPr marL="479425" algn="just" defTabSz="914400" eaLnBrk="1" hangingPunct="1">
              <a:spcBef>
                <a:spcPct val="20000"/>
              </a:spcBef>
              <a:buClr>
                <a:srgbClr val="4F81BD"/>
              </a:buClr>
              <a:buSzPct val="120000"/>
              <a:buFont typeface="Wingdings 3" pitchFamily="18" charset="2"/>
              <a:buNone/>
            </a:pPr>
            <a:r>
              <a:rPr lang="sr-Latn-CS" sz="1800" b="1" smtClean="0">
                <a:solidFill>
                  <a:srgbClr val="000000"/>
                </a:solidFill>
                <a:latin typeface="Calibri" pitchFamily="34" charset="0"/>
                <a:cs typeface="Calibri" pitchFamily="34" charset="0"/>
              </a:rPr>
              <a:t>- </a:t>
            </a:r>
            <a:r>
              <a:rPr lang="en-US" sz="1800" b="1" smtClean="0">
                <a:solidFill>
                  <a:srgbClr val="000000"/>
                </a:solidFill>
                <a:latin typeface="Calibri" pitchFamily="34" charset="0"/>
                <a:cs typeface="Calibri" pitchFamily="34" charset="0"/>
              </a:rPr>
              <a:t>Rok</a:t>
            </a: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3,6,9,12 meseci, 12-120 meseci</a:t>
            </a:r>
          </a:p>
          <a:p>
            <a:pPr marL="479425" algn="just" defTabSz="914400" eaLnBrk="1" hangingPunct="1">
              <a:spcBef>
                <a:spcPct val="20000"/>
              </a:spcBef>
              <a:buClr>
                <a:srgbClr val="4F81BD"/>
              </a:buClr>
              <a:buSzPct val="120000"/>
              <a:buFont typeface="Wingdings 3" pitchFamily="18" charset="2"/>
              <a:buNone/>
            </a:pPr>
            <a:r>
              <a:rPr lang="en-US" sz="1800" smtClean="0">
                <a:solidFill>
                  <a:srgbClr val="000000"/>
                </a:solidFill>
                <a:latin typeface="Calibri" pitchFamily="34" charset="0"/>
                <a:cs typeface="Calibri" pitchFamily="34" charset="0"/>
              </a:rPr>
              <a:t>-</a:t>
            </a:r>
            <a:r>
              <a:rPr lang="sr-Latn-CS" sz="1800" b="1" smtClean="0">
                <a:solidFill>
                  <a:srgbClr val="000000"/>
                </a:solidFill>
                <a:latin typeface="Calibri" pitchFamily="34" charset="0"/>
                <a:cs typeface="Calibri" pitchFamily="34" charset="0"/>
              </a:rPr>
              <a:t>Dinarski </a:t>
            </a:r>
            <a:r>
              <a:rPr lang="sr-Latn-CS" sz="1800" smtClean="0">
                <a:solidFill>
                  <a:srgbClr val="000000"/>
                </a:solidFill>
                <a:latin typeface="Calibri" pitchFamily="34" charset="0"/>
                <a:cs typeface="Calibri" pitchFamily="34" charset="0"/>
              </a:rPr>
              <a:t>RSD i </a:t>
            </a:r>
            <a:r>
              <a:rPr lang="en-US" sz="1800" b="1" smtClean="0">
                <a:solidFill>
                  <a:srgbClr val="000000"/>
                </a:solidFill>
                <a:latin typeface="Calibri" pitchFamily="34" charset="0"/>
                <a:cs typeface="Calibri" pitchFamily="34" charset="0"/>
              </a:rPr>
              <a:t>Devizni </a:t>
            </a:r>
            <a:r>
              <a:rPr lang="en-US" sz="1800" smtClean="0">
                <a:solidFill>
                  <a:srgbClr val="000000"/>
                </a:solidFill>
                <a:latin typeface="Calibri" pitchFamily="34" charset="0"/>
                <a:cs typeface="Calibri" pitchFamily="34" charset="0"/>
              </a:rPr>
              <a:t>EUR/CH</a:t>
            </a:r>
            <a:r>
              <a:rPr lang="sr-Latn-CS" sz="1800" smtClean="0">
                <a:solidFill>
                  <a:srgbClr val="000000"/>
                </a:solidFill>
                <a:latin typeface="Calibri" pitchFamily="34" charset="0"/>
                <a:cs typeface="Calibri" pitchFamily="34" charset="0"/>
              </a:rPr>
              <a:t>F</a:t>
            </a:r>
            <a:endParaRPr lang="sr-Latn-CS" sz="1800" b="1"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 typeface="Wingdings 3" pitchFamily="18" charset="2"/>
              <a:buNone/>
            </a:pPr>
            <a:r>
              <a:rPr lang="sr-Latn-CS" sz="1800" smtClean="0">
                <a:solidFill>
                  <a:srgbClr val="000000"/>
                </a:solidFill>
                <a:latin typeface="Calibri" pitchFamily="34" charset="0"/>
                <a:cs typeface="Calibri" pitchFamily="34" charset="0"/>
              </a:rPr>
              <a:t>-</a:t>
            </a:r>
            <a:r>
              <a:rPr lang="sr-Latn-CS" sz="1800" b="1" smtClean="0">
                <a:solidFill>
                  <a:srgbClr val="000000"/>
                </a:solidFill>
                <a:latin typeface="Calibri" pitchFamily="34" charset="0"/>
                <a:cs typeface="Calibri" pitchFamily="34" charset="0"/>
              </a:rPr>
              <a:t>Cena garancije</a:t>
            </a:r>
            <a:r>
              <a:rPr lang="en-US" sz="1800" b="1" smtClean="0">
                <a:solidFill>
                  <a:srgbClr val="000000"/>
                </a:solidFill>
                <a:latin typeface="Calibri" pitchFamily="34" charset="0"/>
                <a:cs typeface="Calibri" pitchFamily="34" charset="0"/>
              </a:rPr>
              <a:t>: </a:t>
            </a:r>
            <a:r>
              <a:rPr lang="en-US" sz="1800" smtClean="0">
                <a:solidFill>
                  <a:srgbClr val="000000"/>
                </a:solidFill>
                <a:latin typeface="Calibri" pitchFamily="34" charset="0"/>
                <a:cs typeface="Calibri" pitchFamily="34" charset="0"/>
              </a:rPr>
              <a:t>napla</a:t>
            </a:r>
            <a:r>
              <a:rPr lang="sr-Latn-CS" sz="1800" smtClean="0">
                <a:solidFill>
                  <a:srgbClr val="000000"/>
                </a:solidFill>
                <a:latin typeface="Calibri" pitchFamily="34" charset="0"/>
                <a:cs typeface="Calibri" pitchFamily="34" charset="0"/>
              </a:rPr>
              <a:t>ćuje se kvartalno ili na godišnjem nivou</a:t>
            </a:r>
          </a:p>
          <a:p>
            <a:pPr marL="479425" defTabSz="914400"/>
            <a:endParaRPr lang="en-US" smtClean="0"/>
          </a:p>
        </p:txBody>
      </p:sp>
    </p:spTree>
    <p:extLst>
      <p:ext uri="{BB962C8B-B14F-4D97-AF65-F5344CB8AC3E}">
        <p14:creationId xmlns:p14="http://schemas.microsoft.com/office/powerpoint/2010/main" val="343611921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91139" name="Content Placeholder 2"/>
          <p:cNvSpPr>
            <a:spLocks noGrp="1"/>
          </p:cNvSpPr>
          <p:nvPr>
            <p:ph idx="1"/>
          </p:nvPr>
        </p:nvSpPr>
        <p:spPr>
          <a:xfrm>
            <a:off x="651042" y="2245111"/>
            <a:ext cx="8469772" cy="3767695"/>
          </a:xfrm>
        </p:spPr>
        <p:txBody>
          <a:bodyPr/>
          <a:lstStyle/>
          <a:p>
            <a:pPr marL="479425" algn="just" defTabSz="914400" eaLnBrk="1" hangingPunct="1">
              <a:spcBef>
                <a:spcPct val="20000"/>
              </a:spcBef>
              <a:buClr>
                <a:srgbClr val="4F81BD"/>
              </a:buClr>
              <a:buSzPct val="120000"/>
              <a:buFont typeface="Wingdings 3" pitchFamily="18" charset="2"/>
              <a:buBlip>
                <a:blip r:embed="rId2"/>
              </a:buBlip>
            </a:pPr>
            <a:r>
              <a:rPr lang="sr-Latn-CS" sz="1800" b="1" smtClean="0">
                <a:solidFill>
                  <a:srgbClr val="000000"/>
                </a:solidFill>
                <a:latin typeface="Calibri" pitchFamily="34" charset="0"/>
                <a:cs typeface="Calibri" pitchFamily="34" charset="0"/>
              </a:rPr>
              <a:t>Akreditiv </a:t>
            </a:r>
            <a:r>
              <a:rPr lang="sr-Latn-CS" sz="1800" smtClean="0">
                <a:solidFill>
                  <a:srgbClr val="000000"/>
                </a:solidFill>
                <a:latin typeface="Calibri" pitchFamily="34" charset="0"/>
                <a:cs typeface="Calibri" pitchFamily="34" charset="0"/>
              </a:rPr>
              <a:t>je </a:t>
            </a:r>
            <a:r>
              <a:rPr lang="vi-VN" sz="1800" smtClean="0">
                <a:solidFill>
                  <a:srgbClr val="000000"/>
                </a:solidFill>
                <a:latin typeface="Calibri" pitchFamily="34" charset="0"/>
                <a:cs typeface="Calibri" pitchFamily="34" charset="0"/>
              </a:rPr>
              <a:t>dokument izdan od </a:t>
            </a:r>
            <a:r>
              <a:rPr lang="sr-Latn-CS" sz="1800" smtClean="0">
                <a:solidFill>
                  <a:srgbClr val="000000"/>
                </a:solidFill>
                <a:latin typeface="Calibri" pitchFamily="34" charset="0"/>
                <a:cs typeface="Calibri" pitchFamily="34" charset="0"/>
              </a:rPr>
              <a:t>strane </a:t>
            </a:r>
            <a:r>
              <a:rPr lang="vi-VN" sz="1800" smtClean="0">
                <a:solidFill>
                  <a:srgbClr val="000000"/>
                </a:solidFill>
                <a:latin typeface="Calibri" pitchFamily="34" charset="0"/>
                <a:cs typeface="Calibri" pitchFamily="34" charset="0"/>
              </a:rPr>
              <a:t>banke koja garant</a:t>
            </a:r>
            <a:r>
              <a:rPr lang="sr-Latn-CS" sz="1800" smtClean="0">
                <a:solidFill>
                  <a:srgbClr val="000000"/>
                </a:solidFill>
                <a:latin typeface="Calibri" pitchFamily="34" charset="0"/>
                <a:cs typeface="Calibri" pitchFamily="34" charset="0"/>
              </a:rPr>
              <a:t>uje </a:t>
            </a:r>
            <a:r>
              <a:rPr lang="vi-VN" sz="1800" smtClean="0">
                <a:solidFill>
                  <a:srgbClr val="000000"/>
                </a:solidFill>
                <a:latin typeface="Calibri" pitchFamily="34" charset="0"/>
                <a:cs typeface="Calibri" pitchFamily="34" charset="0"/>
              </a:rPr>
              <a:t> plaćanje određene sume, po garanciji ili čeku. U mnogim slučajevima izvoznici zahtevaju akreditiv i na taj način osiguravaju naplatu za robu koju isporučuju kupcima po drugim zemljama. </a:t>
            </a:r>
            <a:endParaRPr lang="en-US" sz="1800"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Tx/>
              <a:buChar char="-"/>
            </a:pPr>
            <a:r>
              <a:rPr lang="en-US" sz="1800" b="1" smtClean="0">
                <a:solidFill>
                  <a:srgbClr val="000000"/>
                </a:solidFill>
                <a:latin typeface="Calibri" pitchFamily="34" charset="0"/>
                <a:cs typeface="Calibri" pitchFamily="34" charset="0"/>
              </a:rPr>
              <a:t>Rok</a:t>
            </a: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u zavisnosti od konkretnog posla</a:t>
            </a:r>
            <a:endParaRPr lang="en-US" sz="1800"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Tx/>
              <a:buChar char="-"/>
            </a:pPr>
            <a:r>
              <a:rPr lang="sr-Latn-CS" sz="1800" b="1" smtClean="0">
                <a:solidFill>
                  <a:srgbClr val="000000"/>
                </a:solidFill>
                <a:latin typeface="Calibri" pitchFamily="34" charset="0"/>
                <a:cs typeface="Calibri" pitchFamily="34" charset="0"/>
              </a:rPr>
              <a:t>Dinarski </a:t>
            </a:r>
            <a:r>
              <a:rPr lang="sr-Latn-CS" sz="1800" smtClean="0">
                <a:solidFill>
                  <a:srgbClr val="000000"/>
                </a:solidFill>
                <a:latin typeface="Calibri" pitchFamily="34" charset="0"/>
                <a:cs typeface="Calibri" pitchFamily="34" charset="0"/>
              </a:rPr>
              <a:t>RSD i </a:t>
            </a:r>
            <a:r>
              <a:rPr lang="en-US" sz="1800" b="1" smtClean="0">
                <a:solidFill>
                  <a:srgbClr val="000000"/>
                </a:solidFill>
                <a:latin typeface="Calibri" pitchFamily="34" charset="0"/>
                <a:cs typeface="Calibri" pitchFamily="34" charset="0"/>
              </a:rPr>
              <a:t>Devizni </a:t>
            </a:r>
            <a:r>
              <a:rPr lang="en-US" sz="1800" smtClean="0">
                <a:solidFill>
                  <a:srgbClr val="000000"/>
                </a:solidFill>
                <a:latin typeface="Calibri" pitchFamily="34" charset="0"/>
                <a:cs typeface="Calibri" pitchFamily="34" charset="0"/>
              </a:rPr>
              <a:t>EUR/CH</a:t>
            </a:r>
            <a:r>
              <a:rPr lang="sr-Latn-CS" sz="1800" smtClean="0">
                <a:solidFill>
                  <a:srgbClr val="000000"/>
                </a:solidFill>
                <a:latin typeface="Calibri" pitchFamily="34" charset="0"/>
                <a:cs typeface="Calibri" pitchFamily="34" charset="0"/>
              </a:rPr>
              <a:t>F/EUR</a:t>
            </a:r>
            <a:endParaRPr lang="en-US" sz="1800" b="1"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Tx/>
              <a:buChar char="-"/>
            </a:pPr>
            <a:r>
              <a:rPr lang="sr-Latn-CS" sz="1800" b="1" smtClean="0">
                <a:solidFill>
                  <a:srgbClr val="000000"/>
                </a:solidFill>
                <a:latin typeface="Calibri" pitchFamily="34" charset="0"/>
                <a:cs typeface="Calibri" pitchFamily="34" charset="0"/>
              </a:rPr>
              <a:t>Cena garancije</a:t>
            </a:r>
            <a:r>
              <a:rPr lang="en-US" sz="1800" b="1" smtClean="0">
                <a:solidFill>
                  <a:srgbClr val="000000"/>
                </a:solidFill>
                <a:latin typeface="Calibri" pitchFamily="34" charset="0"/>
                <a:cs typeface="Calibri" pitchFamily="34" charset="0"/>
              </a:rPr>
              <a:t>: </a:t>
            </a:r>
            <a:r>
              <a:rPr lang="en-US" sz="1800" smtClean="0">
                <a:solidFill>
                  <a:srgbClr val="000000"/>
                </a:solidFill>
                <a:latin typeface="Calibri" pitchFamily="34" charset="0"/>
                <a:cs typeface="Calibri" pitchFamily="34" charset="0"/>
              </a:rPr>
              <a:t>napla</a:t>
            </a:r>
            <a:r>
              <a:rPr lang="sr-Latn-CS" sz="1800" smtClean="0">
                <a:solidFill>
                  <a:srgbClr val="000000"/>
                </a:solidFill>
                <a:latin typeface="Calibri" pitchFamily="34" charset="0"/>
                <a:cs typeface="Calibri" pitchFamily="34" charset="0"/>
              </a:rPr>
              <a:t>ćuje se kvartalno ili na godišnjem nivou</a:t>
            </a:r>
            <a:endParaRPr lang="en-US" sz="1800"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Tx/>
              <a:buChar char="-"/>
            </a:pPr>
            <a:r>
              <a:rPr lang="en-US" sz="1800" b="1" smtClean="0">
                <a:solidFill>
                  <a:srgbClr val="000000"/>
                </a:solidFill>
                <a:latin typeface="Calibri" pitchFamily="34" charset="0"/>
                <a:cs typeface="Calibri" pitchFamily="34" charset="0"/>
              </a:rPr>
              <a:t>Obe</a:t>
            </a:r>
            <a:r>
              <a:rPr lang="sr-Latn-CS" sz="1800" b="1" smtClean="0">
                <a:solidFill>
                  <a:srgbClr val="000000"/>
                </a:solidFill>
                <a:latin typeface="Calibri" pitchFamily="34" charset="0"/>
                <a:cs typeface="Calibri" pitchFamily="34" charset="0"/>
              </a:rPr>
              <a:t>zbeđenje</a:t>
            </a:r>
            <a:r>
              <a:rPr lang="en-US" sz="1800" smtClean="0">
                <a:solidFill>
                  <a:srgbClr val="000000"/>
                </a:solidFill>
                <a:latin typeface="Calibri" pitchFamily="34" charset="0"/>
                <a:cs typeface="Calibri" pitchFamily="34" charset="0"/>
              </a:rPr>
              <a:t>: menice p</a:t>
            </a:r>
            <a:r>
              <a:rPr lang="sr-Latn-CS" sz="1800" smtClean="0">
                <a:solidFill>
                  <a:srgbClr val="000000"/>
                </a:solidFill>
                <a:latin typeface="Calibri" pitchFamily="34" charset="0"/>
                <a:cs typeface="Calibri" pitchFamily="34" charset="0"/>
              </a:rPr>
              <a:t>reduzeća  ili preduzetnika</a:t>
            </a:r>
            <a:r>
              <a:rPr lang="en-US" sz="1800" smtClean="0">
                <a:solidFill>
                  <a:srgbClr val="000000"/>
                </a:solidFill>
                <a:latin typeface="Calibri" pitchFamily="34" charset="0"/>
                <a:cs typeface="Calibri" pitchFamily="34" charset="0"/>
              </a:rPr>
              <a:t>,</a:t>
            </a:r>
            <a:r>
              <a:rPr lang="sr-Latn-CS" sz="1800" smtClean="0">
                <a:solidFill>
                  <a:srgbClr val="000000"/>
                </a:solidFill>
                <a:latin typeface="Calibri" pitchFamily="34" charset="0"/>
                <a:cs typeface="Calibri" pitchFamily="34" charset="0"/>
              </a:rPr>
              <a:t> </a:t>
            </a:r>
            <a:r>
              <a:rPr lang="en-US" sz="1800" smtClean="0">
                <a:solidFill>
                  <a:srgbClr val="000000"/>
                </a:solidFill>
                <a:latin typeface="Calibri" pitchFamily="34" charset="0"/>
                <a:cs typeface="Calibri" pitchFamily="34" charset="0"/>
              </a:rPr>
              <a:t>menice i jemstvo vlasnika/direktora,</a:t>
            </a:r>
            <a:r>
              <a:rPr lang="sr-Latn-CS" sz="1800" smtClean="0">
                <a:solidFill>
                  <a:srgbClr val="000000"/>
                </a:solidFill>
                <a:latin typeface="Calibri" pitchFamily="34" charset="0"/>
                <a:cs typeface="Calibri" pitchFamily="34" charset="0"/>
              </a:rPr>
              <a:t> </a:t>
            </a:r>
            <a:r>
              <a:rPr lang="en-US" sz="1800" smtClean="0">
                <a:solidFill>
                  <a:srgbClr val="000000"/>
                </a:solidFill>
                <a:latin typeface="Calibri" pitchFamily="34" charset="0"/>
                <a:cs typeface="Calibri" pitchFamily="34" charset="0"/>
              </a:rPr>
              <a:t>jemstvo </a:t>
            </a:r>
            <a:r>
              <a:rPr lang="sr-Latn-CS" sz="1800" smtClean="0">
                <a:solidFill>
                  <a:srgbClr val="000000"/>
                </a:solidFill>
                <a:latin typeface="Calibri" pitchFamily="34" charset="0"/>
                <a:cs typeface="Calibri" pitchFamily="34" charset="0"/>
              </a:rPr>
              <a:t>drugog </a:t>
            </a:r>
            <a:r>
              <a:rPr lang="en-US" sz="1800" smtClean="0">
                <a:solidFill>
                  <a:srgbClr val="000000"/>
                </a:solidFill>
                <a:latin typeface="Calibri" pitchFamily="34" charset="0"/>
                <a:cs typeface="Calibri" pitchFamily="34" charset="0"/>
              </a:rPr>
              <a:t>preduze</a:t>
            </a:r>
            <a:r>
              <a:rPr lang="sr-Latn-CS" sz="1800" smtClean="0">
                <a:solidFill>
                  <a:srgbClr val="000000"/>
                </a:solidFill>
                <a:latin typeface="Calibri" pitchFamily="34" charset="0"/>
                <a:cs typeface="Calibri" pitchFamily="34" charset="0"/>
              </a:rPr>
              <a:t>ća</a:t>
            </a: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/predu</a:t>
            </a:r>
            <a:r>
              <a:rPr lang="en-US" sz="1800" smtClean="0">
                <a:solidFill>
                  <a:srgbClr val="000000"/>
                </a:solidFill>
                <a:latin typeface="Calibri" pitchFamily="34" charset="0"/>
                <a:cs typeface="Calibri" pitchFamily="34" charset="0"/>
              </a:rPr>
              <a:t>z</a:t>
            </a:r>
            <a:r>
              <a:rPr lang="sr-Latn-CS" sz="1800" smtClean="0">
                <a:solidFill>
                  <a:srgbClr val="000000"/>
                </a:solidFill>
                <a:latin typeface="Calibri" pitchFamily="34" charset="0"/>
                <a:cs typeface="Calibri" pitchFamily="34" charset="0"/>
              </a:rPr>
              <a:t>e</a:t>
            </a:r>
            <a:r>
              <a:rPr lang="en-US" sz="1800" smtClean="0">
                <a:solidFill>
                  <a:srgbClr val="000000"/>
                </a:solidFill>
                <a:latin typeface="Calibri" pitchFamily="34" charset="0"/>
                <a:cs typeface="Calibri" pitchFamily="34" charset="0"/>
              </a:rPr>
              <a:t>t</a:t>
            </a:r>
            <a:r>
              <a:rPr lang="sr-Latn-CS" sz="1800" smtClean="0">
                <a:solidFill>
                  <a:srgbClr val="000000"/>
                </a:solidFill>
                <a:latin typeface="Calibri" pitchFamily="34" charset="0"/>
                <a:cs typeface="Calibri" pitchFamily="34" charset="0"/>
              </a:rPr>
              <a:t>nika/hipotek</a:t>
            </a:r>
            <a:r>
              <a:rPr lang="en-US" sz="1800" smtClean="0">
                <a:solidFill>
                  <a:srgbClr val="000000"/>
                </a:solidFill>
                <a:latin typeface="Calibri" pitchFamily="34" charset="0"/>
                <a:cs typeface="Calibri" pitchFamily="34" charset="0"/>
              </a:rPr>
              <a:t>a</a:t>
            </a:r>
            <a:r>
              <a:rPr lang="sr-Latn-CS" sz="1800" smtClean="0">
                <a:solidFill>
                  <a:srgbClr val="000000"/>
                </a:solidFill>
                <a:latin typeface="Calibri" pitchFamily="34" charset="0"/>
                <a:cs typeface="Calibri" pitchFamily="34" charset="0"/>
              </a:rPr>
              <a:t> na poslovnu ili privatnu imovinu/zaloga  na opremi</a:t>
            </a:r>
          </a:p>
          <a:p>
            <a:pPr marL="479425" defTabSz="914400"/>
            <a:endParaRPr lang="en-US" smtClean="0"/>
          </a:p>
        </p:txBody>
      </p:sp>
    </p:spTree>
    <p:extLst>
      <p:ext uri="{BB962C8B-B14F-4D97-AF65-F5344CB8AC3E}">
        <p14:creationId xmlns:p14="http://schemas.microsoft.com/office/powerpoint/2010/main" val="306256378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241852" indent="-241852" algn="just" defTabSz="914400" eaLnBrk="1" fontAlgn="auto" hangingPunct="1">
              <a:spcBef>
                <a:spcPct val="20000"/>
              </a:spcBef>
              <a:spcAft>
                <a:spcPts val="0"/>
              </a:spcAft>
              <a:buClr>
                <a:srgbClr val="4F81BD"/>
              </a:buClr>
              <a:buSzPct val="120000"/>
              <a:buFont typeface="Wingdings 3" pitchFamily="18" charset="2"/>
              <a:buBlip>
                <a:blip r:embed="rId2"/>
              </a:buBlip>
              <a:defRPr/>
            </a:pPr>
            <a:r>
              <a:rPr lang="en-US" sz="1800" b="1" dirty="0" err="1">
                <a:solidFill>
                  <a:prstClr val="black"/>
                </a:solidFill>
                <a:latin typeface="Calibri"/>
                <a:cs typeface="Calibri" pitchFamily="34" charset="0"/>
              </a:rPr>
              <a:t>Lizing</a:t>
            </a:r>
            <a:r>
              <a:rPr lang="sr-Latn-CS" sz="1800" b="1" dirty="0">
                <a:solidFill>
                  <a:prstClr val="black"/>
                </a:solidFill>
                <a:latin typeface="Calibri"/>
                <a:cs typeface="Calibri" pitchFamily="34" charset="0"/>
              </a:rPr>
              <a:t> – Finansijski i Operativni</a:t>
            </a: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sr-Latn-CS" sz="1800" dirty="0">
                <a:solidFill>
                  <a:prstClr val="black"/>
                </a:solidFill>
                <a:latin typeface="Calibri"/>
                <a:cs typeface="Calibri" pitchFamily="34" charset="0"/>
              </a:rPr>
              <a:t> Oblik finansiranja iz eksternog izvora lili finansiranje iz pozajmljenih izvora. </a:t>
            </a: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endParaRPr lang="sr-Latn-CS" sz="1800" b="1" i="1" dirty="0">
              <a:solidFill>
                <a:prstClr val="black"/>
              </a:solidFill>
              <a:latin typeface="Calibri"/>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sr-Latn-CS" sz="1800" b="1" i="1" dirty="0">
                <a:solidFill>
                  <a:prstClr val="black"/>
                </a:solidFill>
                <a:latin typeface="Calibri"/>
                <a:cs typeface="Calibri" pitchFamily="34" charset="0"/>
              </a:rPr>
              <a:t>Lizing poslovi  </a:t>
            </a:r>
            <a:r>
              <a:rPr lang="sr-Latn-CS" sz="1800" dirty="0">
                <a:solidFill>
                  <a:prstClr val="black"/>
                </a:solidFill>
                <a:latin typeface="Calibri"/>
                <a:cs typeface="Calibri" pitchFamily="34" charset="0"/>
              </a:rPr>
              <a:t>su poslovi u kojima učestvuje davalac,isporučilac i primalac lizinga</a:t>
            </a:r>
            <a:r>
              <a:rPr lang="ru-RU" sz="1800" dirty="0">
                <a:solidFill>
                  <a:prstClr val="black"/>
                </a:solidFill>
                <a:latin typeface="Calibri"/>
                <a:cs typeface="Calibri" pitchFamily="34" charset="0"/>
              </a:rPr>
              <a:t>; </a:t>
            </a:r>
            <a:r>
              <a:rPr lang="sr-Latn-CS" sz="1800" dirty="0">
                <a:solidFill>
                  <a:prstClr val="black"/>
                </a:solidFill>
                <a:latin typeface="Calibri"/>
                <a:cs typeface="Calibri" pitchFamily="34" charset="0"/>
              </a:rPr>
              <a:t>davalac lizinga zaključuje ugovor sa isporučiocem lizinga,na osnovu koga stiče pravo svojine na predmetu lizinga, a sa primaocem lizinga ugovor o finansijskom lizingu kojim na primaoca prenosi ovlašćenje držanja i korišćenja predmeta lizinga na ugovoreno vreme i uz ugovorenu naknadu</a:t>
            </a:r>
            <a:r>
              <a:rPr lang="ru-RU" sz="1800" dirty="0">
                <a:solidFill>
                  <a:prstClr val="black"/>
                </a:solidFill>
                <a:latin typeface="Calibri"/>
                <a:cs typeface="Calibri" pitchFamily="34" charset="0"/>
              </a:rPr>
              <a:t>. </a:t>
            </a:r>
            <a:endParaRPr lang="sr-Latn-CS" sz="1800" dirty="0">
              <a:solidFill>
                <a:prstClr val="black"/>
              </a:solidFill>
              <a:latin typeface="Calibri"/>
              <a:cs typeface="Calibri" pitchFamily="34" charset="0"/>
            </a:endParaRPr>
          </a:p>
          <a:p>
            <a:pPr>
              <a:defRPr/>
            </a:pPr>
            <a:endParaRPr lang="sr-Latn-RS" dirty="0"/>
          </a:p>
        </p:txBody>
      </p:sp>
    </p:spTree>
    <p:extLst>
      <p:ext uri="{BB962C8B-B14F-4D97-AF65-F5344CB8AC3E}">
        <p14:creationId xmlns:p14="http://schemas.microsoft.com/office/powerpoint/2010/main" val="5121605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lnSpc>
                <a:spcPct val="80000"/>
              </a:lnSpc>
            </a:pPr>
            <a:r>
              <a:rPr lang="en-US" dirty="0" smtClean="0"/>
              <a:t>DOO</a:t>
            </a:r>
            <a:r>
              <a:rPr lang="sr-Latn-RS" dirty="0" smtClean="0"/>
              <a:t> VS </a:t>
            </a:r>
            <a:r>
              <a:rPr lang="en-US" dirty="0"/>
              <a:t>P</a:t>
            </a:r>
            <a:r>
              <a:rPr lang="sr-Latn-RS" dirty="0" smtClean="0"/>
              <a:t>reduzetnička </a:t>
            </a:r>
            <a:r>
              <a:rPr lang="sr-Latn-RS" dirty="0"/>
              <a:t>radnja</a:t>
            </a:r>
          </a:p>
        </p:txBody>
      </p:sp>
      <p:sp>
        <p:nvSpPr>
          <p:cNvPr id="3" name="Content Placeholder 2"/>
          <p:cNvSpPr>
            <a:spLocks noGrp="1"/>
          </p:cNvSpPr>
          <p:nvPr>
            <p:ph idx="1"/>
          </p:nvPr>
        </p:nvSpPr>
        <p:spPr/>
        <p:txBody>
          <a:bodyPr>
            <a:normAutofit/>
          </a:bodyPr>
          <a:lstStyle/>
          <a:p>
            <a:pPr marL="0" indent="0" eaLnBrk="1" hangingPunct="1">
              <a:lnSpc>
                <a:spcPct val="80000"/>
              </a:lnSpc>
              <a:buNone/>
            </a:pPr>
            <a:endParaRPr lang="sr-Latn-RS" sz="2800" dirty="0">
              <a:solidFill>
                <a:schemeClr val="tx1"/>
              </a:solidFill>
            </a:endParaRPr>
          </a:p>
          <a:p>
            <a:pPr marL="0" indent="0" eaLnBrk="1" hangingPunct="1">
              <a:lnSpc>
                <a:spcPct val="80000"/>
              </a:lnSpc>
              <a:buNone/>
            </a:pPr>
            <a:r>
              <a:rPr lang="sr-Latn-RS" sz="2800" dirty="0">
                <a:solidFill>
                  <a:schemeClr val="tx1"/>
                </a:solidFill>
              </a:rPr>
              <a:t>Osnovna razlika je odgovornost:</a:t>
            </a:r>
          </a:p>
          <a:p>
            <a:pPr eaLnBrk="1" hangingPunct="1">
              <a:lnSpc>
                <a:spcPct val="80000"/>
              </a:lnSpc>
            </a:pPr>
            <a:r>
              <a:rPr lang="sr-Latn-RS" sz="2800" dirty="0">
                <a:solidFill>
                  <a:schemeClr val="tx1"/>
                </a:solidFill>
              </a:rPr>
              <a:t>Preduzetnička radnja odgovara ličnom imovinom</a:t>
            </a:r>
          </a:p>
          <a:p>
            <a:pPr eaLnBrk="1" hangingPunct="1">
              <a:lnSpc>
                <a:spcPct val="80000"/>
              </a:lnSpc>
            </a:pPr>
            <a:r>
              <a:rPr lang="en-US" sz="2800" dirty="0">
                <a:solidFill>
                  <a:schemeClr val="tx1"/>
                </a:solidFill>
              </a:rPr>
              <a:t>D</a:t>
            </a:r>
            <a:r>
              <a:rPr lang="sr-Latn-RS" sz="2800" dirty="0" smtClean="0">
                <a:solidFill>
                  <a:schemeClr val="tx1"/>
                </a:solidFill>
              </a:rPr>
              <a:t>.o.o</a:t>
            </a:r>
            <a:r>
              <a:rPr lang="sr-Latn-RS" sz="2800" dirty="0">
                <a:solidFill>
                  <a:schemeClr val="tx1"/>
                </a:solidFill>
              </a:rPr>
              <a:t>. </a:t>
            </a:r>
            <a:r>
              <a:rPr lang="en-US" sz="2800" dirty="0">
                <a:solidFill>
                  <a:schemeClr val="tx1"/>
                </a:solidFill>
              </a:rPr>
              <a:t>o</a:t>
            </a:r>
            <a:r>
              <a:rPr lang="sr-Latn-RS" sz="2800" dirty="0" smtClean="0">
                <a:solidFill>
                  <a:schemeClr val="tx1"/>
                </a:solidFill>
              </a:rPr>
              <a:t>dgovara </a:t>
            </a:r>
            <a:r>
              <a:rPr lang="sr-Latn-RS" sz="2800" dirty="0">
                <a:solidFill>
                  <a:schemeClr val="tx1"/>
                </a:solidFill>
              </a:rPr>
              <a:t>imovinom firme</a:t>
            </a:r>
          </a:p>
          <a:p>
            <a:pPr eaLnBrk="1" hangingPunct="1">
              <a:lnSpc>
                <a:spcPct val="80000"/>
              </a:lnSpc>
            </a:pPr>
            <a:r>
              <a:rPr lang="sr-Latn-RS" sz="2800" dirty="0">
                <a:solidFill>
                  <a:schemeClr val="tx1"/>
                </a:solidFill>
              </a:rPr>
              <a:t>Porezi za be vrste su  gotovo identični</a:t>
            </a:r>
          </a:p>
          <a:p>
            <a:pPr eaLnBrk="1" hangingPunct="1">
              <a:lnSpc>
                <a:spcPct val="80000"/>
              </a:lnSpc>
            </a:pPr>
            <a:r>
              <a:rPr lang="sr-Latn-RS" sz="2800" dirty="0">
                <a:solidFill>
                  <a:schemeClr val="tx1"/>
                </a:solidFill>
              </a:rPr>
              <a:t>Veće kazne za prestupe kod </a:t>
            </a:r>
            <a:r>
              <a:rPr lang="en-US" sz="2800" dirty="0">
                <a:solidFill>
                  <a:schemeClr val="tx1"/>
                </a:solidFill>
              </a:rPr>
              <a:t>D</a:t>
            </a:r>
            <a:r>
              <a:rPr lang="sr-Latn-RS" sz="2800" dirty="0" smtClean="0">
                <a:solidFill>
                  <a:schemeClr val="tx1"/>
                </a:solidFill>
              </a:rPr>
              <a:t>.o.o</a:t>
            </a:r>
            <a:r>
              <a:rPr lang="sr-Latn-RS" sz="2800" dirty="0">
                <a:solidFill>
                  <a:schemeClr val="tx1"/>
                </a:solidFill>
              </a:rPr>
              <a:t>.</a:t>
            </a:r>
          </a:p>
          <a:p>
            <a:pPr eaLnBrk="1" hangingPunct="1">
              <a:lnSpc>
                <a:spcPct val="80000"/>
              </a:lnSpc>
            </a:pPr>
            <a:r>
              <a:rPr lang="sr-Latn-RS" sz="2800" dirty="0">
                <a:solidFill>
                  <a:schemeClr val="tx1"/>
                </a:solidFill>
              </a:rPr>
              <a:t>Veća administracija kod </a:t>
            </a:r>
            <a:r>
              <a:rPr lang="en-US" sz="2800" dirty="0" smtClean="0">
                <a:solidFill>
                  <a:schemeClr val="tx1"/>
                </a:solidFill>
              </a:rPr>
              <a:t>D</a:t>
            </a:r>
            <a:r>
              <a:rPr lang="sr-Latn-RS" sz="2800" dirty="0" smtClean="0">
                <a:solidFill>
                  <a:schemeClr val="tx1"/>
                </a:solidFill>
              </a:rPr>
              <a:t>.o.o</a:t>
            </a:r>
            <a:r>
              <a:rPr lang="sr-Latn-RS" sz="2800" dirty="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240961989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479425" algn="just" defTabSz="914400" eaLnBrk="1" fontAlgn="auto" hangingPunct="1">
              <a:spcBef>
                <a:spcPct val="20000"/>
              </a:spcBef>
              <a:spcAft>
                <a:spcPts val="0"/>
              </a:spcAft>
              <a:buClr>
                <a:srgbClr val="4F81BD"/>
              </a:buClr>
              <a:buSzPct val="120000"/>
              <a:buFont typeface="Wingdings 3" pitchFamily="18" charset="2"/>
              <a:buBlip>
                <a:blip r:embed="rId2"/>
              </a:buBlip>
              <a:defRPr/>
            </a:pPr>
            <a:endParaRPr lang="en-US" altLang="sr-Latn-RS" sz="1800" b="1" dirty="0">
              <a:solidFill>
                <a:prstClr val="black"/>
              </a:solidFill>
              <a:latin typeface="Calibri" pitchFamily="34" charset="0"/>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sr-Latn-CS" altLang="sr-Latn-RS" sz="1800" b="1" i="1" dirty="0">
                <a:solidFill>
                  <a:prstClr val="black"/>
                </a:solidFill>
                <a:latin typeface="Calibri" pitchFamily="34" charset="0"/>
                <a:cs typeface="Calibri" pitchFamily="34" charset="0"/>
              </a:rPr>
              <a:t>Davalac  lizinga </a:t>
            </a:r>
            <a:r>
              <a:rPr lang="sr-Latn-CS" altLang="sr-Latn-RS" sz="1800" dirty="0">
                <a:solidFill>
                  <a:prstClr val="black"/>
                </a:solidFill>
                <a:latin typeface="Calibri" pitchFamily="34" charset="0"/>
                <a:cs typeface="Calibri" pitchFamily="34" charset="0"/>
              </a:rPr>
              <a:t>je privredno društvo koje, uz zadržavanje prava svojine na predmetu lizinga,prenosi na primaoca lizinga ovlašćenje držanja i korišćenja na predmeta lizinga,uz ugovoreno vreme i uz ugovorenu nadoknadu. Mora da ima dozvolu NBS za obavljanje poslova finansijskog lizinga i dužno je da ima osnovni kapital od minimum EUR 100.000 u dinarskoj protivrednosti po srednjem kursu NBS.</a:t>
            </a:r>
            <a:r>
              <a:rPr lang="ru-RU" altLang="sr-Latn-RS" sz="1800" dirty="0">
                <a:solidFill>
                  <a:prstClr val="black"/>
                </a:solidFill>
                <a:latin typeface="Calibri" pitchFamily="34" charset="0"/>
                <a:cs typeface="Calibri" pitchFamily="34" charset="0"/>
              </a:rPr>
              <a:t> </a:t>
            </a:r>
            <a:endParaRPr lang="sr-Latn-CS" altLang="sr-Latn-RS" sz="1800" dirty="0">
              <a:solidFill>
                <a:prstClr val="black"/>
              </a:solidFill>
              <a:latin typeface="Calibri" pitchFamily="34" charset="0"/>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endParaRPr lang="sr-Latn-CS" altLang="sr-Latn-RS" sz="1800" b="1" i="1" dirty="0">
              <a:solidFill>
                <a:prstClr val="black"/>
              </a:solidFill>
              <a:latin typeface="Calibri" pitchFamily="34" charset="0"/>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sr-Latn-CS" altLang="sr-Latn-RS" sz="1800" b="1" i="1" dirty="0">
                <a:solidFill>
                  <a:prstClr val="black"/>
                </a:solidFill>
                <a:latin typeface="Calibri" pitchFamily="34" charset="0"/>
                <a:cs typeface="Calibri" pitchFamily="34" charset="0"/>
              </a:rPr>
              <a:t>Lizing rata </a:t>
            </a:r>
            <a:r>
              <a:rPr lang="sr-Latn-CS" altLang="sr-Latn-RS" sz="1800" dirty="0">
                <a:solidFill>
                  <a:prstClr val="black"/>
                </a:solidFill>
                <a:latin typeface="Calibri" pitchFamily="34" charset="0"/>
                <a:cs typeface="Calibri" pitchFamily="34" charset="0"/>
              </a:rPr>
              <a:t>je iznos plaćanja koji primalac lizinga po osnovu korišćenja predmeta lizinga periodično plaća davaocu lizinga prema uslovima navedenim u ugovoru o lizingu.</a:t>
            </a:r>
          </a:p>
          <a:p>
            <a:pPr>
              <a:defRPr/>
            </a:pPr>
            <a:endParaRPr lang="sr-Latn-RS" dirty="0"/>
          </a:p>
        </p:txBody>
      </p:sp>
    </p:spTree>
    <p:extLst>
      <p:ext uri="{BB962C8B-B14F-4D97-AF65-F5344CB8AC3E}">
        <p14:creationId xmlns:p14="http://schemas.microsoft.com/office/powerpoint/2010/main" val="422539888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95235" name="Content Placeholder 2"/>
          <p:cNvSpPr>
            <a:spLocks noGrp="1"/>
          </p:cNvSpPr>
          <p:nvPr>
            <p:ph idx="1"/>
          </p:nvPr>
        </p:nvSpPr>
        <p:spPr>
          <a:xfrm>
            <a:off x="651042" y="2184075"/>
            <a:ext cx="8469772" cy="3615931"/>
          </a:xfrm>
        </p:spPr>
        <p:txBody>
          <a:bodyPr/>
          <a:lstStyle/>
          <a:p>
            <a:pPr marL="358775" algn="just" defTabSz="914400" eaLnBrk="1" hangingPunct="1">
              <a:spcBef>
                <a:spcPct val="0"/>
              </a:spcBef>
              <a:buClr>
                <a:srgbClr val="4F81BD"/>
              </a:buClr>
              <a:buSzPct val="120000"/>
              <a:buFont typeface="Wingdings 3" pitchFamily="18" charset="2"/>
              <a:buBlip>
                <a:blip r:embed="rId2"/>
              </a:buBlip>
            </a:pPr>
            <a:endParaRPr lang="en-US" sz="1900" b="1" smtClean="0">
              <a:solidFill>
                <a:srgbClr val="000000"/>
              </a:solidFill>
              <a:latin typeface="Calibri (Body)"/>
              <a:cs typeface="Times New Roman" pitchFamily="18" charset="0"/>
            </a:endParaRPr>
          </a:p>
          <a:p>
            <a:pPr marL="358775" algn="just" defTabSz="914400" eaLnBrk="1" hangingPunct="1">
              <a:spcBef>
                <a:spcPct val="0"/>
              </a:spcBef>
              <a:buClr>
                <a:srgbClr val="4F81BD"/>
              </a:buClr>
              <a:buSzPct val="120000"/>
              <a:buFont typeface="Wingdings 3" pitchFamily="18" charset="2"/>
              <a:buNone/>
            </a:pPr>
            <a:r>
              <a:rPr lang="sr-Latn-CS" sz="1900" b="1" smtClean="0">
                <a:solidFill>
                  <a:srgbClr val="000000"/>
                </a:solidFill>
                <a:latin typeface="Calibri" pitchFamily="34" charset="0"/>
                <a:cs typeface="Calibri" pitchFamily="34" charset="0"/>
              </a:rPr>
              <a:t>Vrste lizinga</a:t>
            </a:r>
            <a:r>
              <a:rPr lang="en-US" sz="1900" smtClean="0">
                <a:solidFill>
                  <a:srgbClr val="000000"/>
                </a:solidFill>
                <a:latin typeface="Calibri" pitchFamily="34" charset="0"/>
                <a:cs typeface="Calibri" pitchFamily="34" charset="0"/>
              </a:rPr>
              <a:t>:</a:t>
            </a:r>
            <a:r>
              <a:rPr lang="sr-Latn-CS" sz="1900" smtClean="0">
                <a:solidFill>
                  <a:srgbClr val="000000"/>
                </a:solidFill>
                <a:latin typeface="Calibri" pitchFamily="34" charset="0"/>
                <a:cs typeface="Calibri" pitchFamily="34" charset="0"/>
              </a:rPr>
              <a:t> </a:t>
            </a:r>
            <a:r>
              <a:rPr lang="sr-Latn-CS" sz="1900" b="1" smtClean="0">
                <a:solidFill>
                  <a:srgbClr val="000000"/>
                </a:solidFill>
                <a:latin typeface="Calibri" pitchFamily="34" charset="0"/>
                <a:cs typeface="Calibri" pitchFamily="34" charset="0"/>
              </a:rPr>
              <a:t> Finansijski</a:t>
            </a:r>
            <a:r>
              <a:rPr lang="en-US" sz="1900" b="1" smtClean="0">
                <a:solidFill>
                  <a:srgbClr val="000000"/>
                </a:solidFill>
                <a:latin typeface="Calibri" pitchFamily="34" charset="0"/>
                <a:cs typeface="Calibri" pitchFamily="34" charset="0"/>
              </a:rPr>
              <a:t> </a:t>
            </a:r>
            <a:r>
              <a:rPr lang="en-US" sz="1900" smtClean="0">
                <a:solidFill>
                  <a:srgbClr val="000000"/>
                </a:solidFill>
                <a:latin typeface="Calibri" pitchFamily="34" charset="0"/>
                <a:cs typeface="Calibri" pitchFamily="34" charset="0"/>
              </a:rPr>
              <a:t>i</a:t>
            </a:r>
            <a:r>
              <a:rPr lang="en-US" sz="1900" b="1" smtClean="0">
                <a:solidFill>
                  <a:srgbClr val="000000"/>
                </a:solidFill>
                <a:latin typeface="Calibri" pitchFamily="34" charset="0"/>
                <a:cs typeface="Calibri" pitchFamily="34" charset="0"/>
              </a:rPr>
              <a:t> </a:t>
            </a:r>
            <a:r>
              <a:rPr lang="sr-Latn-CS" sz="1900" b="1" smtClean="0">
                <a:solidFill>
                  <a:srgbClr val="000000"/>
                </a:solidFill>
                <a:latin typeface="Calibri" pitchFamily="34" charset="0"/>
                <a:cs typeface="Calibri" pitchFamily="34" charset="0"/>
              </a:rPr>
              <a:t>Operativni</a:t>
            </a:r>
            <a:endParaRPr lang="en-US" sz="1900" smtClean="0">
              <a:solidFill>
                <a:srgbClr val="000000"/>
              </a:solidFill>
              <a:latin typeface="Calibri" pitchFamily="34" charset="0"/>
              <a:cs typeface="Calibri" pitchFamily="34" charset="0"/>
            </a:endParaRPr>
          </a:p>
          <a:p>
            <a:pPr marL="358775" algn="just" defTabSz="914400" eaLnBrk="1" hangingPunct="1">
              <a:spcBef>
                <a:spcPct val="0"/>
              </a:spcBef>
              <a:buClr>
                <a:srgbClr val="4F81BD"/>
              </a:buClr>
              <a:buSzPct val="120000"/>
              <a:buFont typeface="Wingdings 3" pitchFamily="18" charset="2"/>
              <a:buNone/>
            </a:pPr>
            <a:endParaRPr lang="en-US" sz="1900" b="1" smtClean="0">
              <a:solidFill>
                <a:srgbClr val="000000"/>
              </a:solidFill>
              <a:latin typeface="Calibri" pitchFamily="34" charset="0"/>
              <a:cs typeface="Calibri" pitchFamily="34" charset="0"/>
            </a:endParaRPr>
          </a:p>
          <a:p>
            <a:pPr marL="358775" algn="just" defTabSz="914400" eaLnBrk="1" hangingPunct="1">
              <a:spcBef>
                <a:spcPct val="0"/>
              </a:spcBef>
              <a:buClr>
                <a:srgbClr val="4F81BD"/>
              </a:buClr>
              <a:buSzPct val="120000"/>
              <a:buFont typeface="Wingdings 3" pitchFamily="18" charset="2"/>
              <a:buNone/>
            </a:pPr>
            <a:r>
              <a:rPr lang="en-US" sz="1900" b="1" smtClean="0">
                <a:solidFill>
                  <a:srgbClr val="000000"/>
                </a:solidFill>
                <a:latin typeface="Calibri" pitchFamily="34" charset="0"/>
                <a:cs typeface="Calibri" pitchFamily="34" charset="0"/>
              </a:rPr>
              <a:t>Finansijski lizing </a:t>
            </a:r>
            <a:r>
              <a:rPr lang="en-US" sz="1900" smtClean="0">
                <a:solidFill>
                  <a:srgbClr val="000000"/>
                </a:solidFill>
                <a:latin typeface="Calibri" pitchFamily="34" charset="0"/>
                <a:cs typeface="Calibri" pitchFamily="34" charset="0"/>
              </a:rPr>
              <a:t>– prednosti  i mane</a:t>
            </a:r>
            <a:endParaRPr lang="sr-Latn-CS" sz="1900" smtClean="0">
              <a:solidFill>
                <a:srgbClr val="000000"/>
              </a:solidFill>
              <a:latin typeface="Calibri" pitchFamily="34" charset="0"/>
              <a:cs typeface="Calibri" pitchFamily="34" charset="0"/>
            </a:endParaRPr>
          </a:p>
          <a:p>
            <a:pPr marL="358775" algn="just" defTabSz="914400" eaLnBrk="1" hangingPunct="1">
              <a:spcBef>
                <a:spcPct val="0"/>
              </a:spcBef>
              <a:buClr>
                <a:srgbClr val="4F81BD"/>
              </a:buClr>
              <a:buSzPct val="120000"/>
              <a:buFontTx/>
              <a:buChar char="-"/>
            </a:pPr>
            <a:r>
              <a:rPr lang="sr-Latn-CS" sz="1900" smtClean="0">
                <a:solidFill>
                  <a:srgbClr val="000000"/>
                </a:solidFill>
                <a:latin typeface="Calibri" pitchFamily="34" charset="0"/>
                <a:cs typeface="Calibri" pitchFamily="34" charset="0"/>
              </a:rPr>
              <a:t>70 % tržišta lizinga u Srbiji</a:t>
            </a:r>
            <a:endParaRPr lang="en-US" sz="1900" smtClean="0">
              <a:solidFill>
                <a:srgbClr val="000000"/>
              </a:solidFill>
              <a:latin typeface="Calibri" pitchFamily="34" charset="0"/>
              <a:cs typeface="Calibri" pitchFamily="34" charset="0"/>
            </a:endParaRPr>
          </a:p>
          <a:p>
            <a:pPr marL="358775" algn="just" defTabSz="914400" eaLnBrk="1" hangingPunct="1">
              <a:spcBef>
                <a:spcPct val="0"/>
              </a:spcBef>
              <a:buClr>
                <a:srgbClr val="4F81BD"/>
              </a:buClr>
              <a:buSzPct val="120000"/>
              <a:buFontTx/>
              <a:buChar char="-"/>
            </a:pPr>
            <a:r>
              <a:rPr lang="en-US" sz="1900" smtClean="0">
                <a:solidFill>
                  <a:srgbClr val="000000"/>
                </a:solidFill>
                <a:latin typeface="Calibri" pitchFamily="34" charset="0"/>
                <a:cs typeface="Calibri" pitchFamily="34" charset="0"/>
              </a:rPr>
              <a:t>Nakon isteka ugovorenog perioda lizinga,primalac li</a:t>
            </a:r>
            <a:r>
              <a:rPr lang="sr-Latn-CS" sz="1900" smtClean="0">
                <a:solidFill>
                  <a:srgbClr val="000000"/>
                </a:solidFill>
                <a:latin typeface="Calibri" pitchFamily="34" charset="0"/>
                <a:cs typeface="Calibri" pitchFamily="34" charset="0"/>
              </a:rPr>
              <a:t>z</a:t>
            </a:r>
            <a:r>
              <a:rPr lang="en-US" sz="1900" smtClean="0">
                <a:solidFill>
                  <a:srgbClr val="000000"/>
                </a:solidFill>
                <a:latin typeface="Calibri" pitchFamily="34" charset="0"/>
                <a:cs typeface="Calibri" pitchFamily="34" charset="0"/>
              </a:rPr>
              <a:t>inga postaje vlasnik predmeta lizinga </a:t>
            </a:r>
          </a:p>
          <a:p>
            <a:pPr marL="358775" algn="just" defTabSz="914400" eaLnBrk="1" hangingPunct="1">
              <a:spcBef>
                <a:spcPct val="0"/>
              </a:spcBef>
              <a:buClr>
                <a:srgbClr val="4F81BD"/>
              </a:buClr>
              <a:buSzPct val="120000"/>
              <a:buFontTx/>
              <a:buChar char="-"/>
            </a:pPr>
            <a:r>
              <a:rPr lang="en-US" sz="1900" smtClean="0">
                <a:solidFill>
                  <a:srgbClr val="000000"/>
                </a:solidFill>
                <a:latin typeface="Calibri" pitchFamily="34" charset="0"/>
                <a:cs typeface="Calibri" pitchFamily="34" charset="0"/>
              </a:rPr>
              <a:t>Predmet lizinga se vodi na primaoca lizinga</a:t>
            </a:r>
          </a:p>
          <a:p>
            <a:pPr marL="358775" algn="just" defTabSz="914400" eaLnBrk="1" hangingPunct="1">
              <a:spcBef>
                <a:spcPct val="0"/>
              </a:spcBef>
              <a:buClr>
                <a:srgbClr val="4F81BD"/>
              </a:buClr>
              <a:buSzPct val="120000"/>
              <a:buFontTx/>
              <a:buChar char="-"/>
            </a:pPr>
            <a:r>
              <a:rPr lang="en-US" sz="1900" smtClean="0">
                <a:solidFill>
                  <a:srgbClr val="000000"/>
                </a:solidFill>
                <a:latin typeface="Calibri" pitchFamily="34" charset="0"/>
                <a:cs typeface="Calibri" pitchFamily="34" charset="0"/>
              </a:rPr>
              <a:t>Predmet lizinga se knji</a:t>
            </a:r>
            <a:r>
              <a:rPr lang="sr-Latn-CS" sz="1900" smtClean="0">
                <a:solidFill>
                  <a:srgbClr val="000000"/>
                </a:solidFill>
                <a:latin typeface="Calibri" pitchFamily="34" charset="0"/>
                <a:cs typeface="Calibri" pitchFamily="34" charset="0"/>
              </a:rPr>
              <a:t>ži u aktivi bilansa stanja kao osnovno sredstvo,radi se amortizacija predmeta lizinga </a:t>
            </a:r>
          </a:p>
          <a:p>
            <a:pPr marL="358775" algn="just" defTabSz="914400" eaLnBrk="1" hangingPunct="1">
              <a:spcBef>
                <a:spcPct val="0"/>
              </a:spcBef>
              <a:buClr>
                <a:srgbClr val="4F81BD"/>
              </a:buClr>
              <a:buSzPct val="120000"/>
              <a:buFontTx/>
              <a:buChar char="-"/>
            </a:pPr>
            <a:r>
              <a:rPr lang="sr-Latn-CS" sz="1900" smtClean="0">
                <a:solidFill>
                  <a:srgbClr val="000000"/>
                </a:solidFill>
                <a:latin typeface="Calibri" pitchFamily="34" charset="0"/>
                <a:cs typeface="Calibri" pitchFamily="34" charset="0"/>
              </a:rPr>
              <a:t>Po isteku perioda lizinga ne plaća se % utvrđene vrednosti predmeta lizinga</a:t>
            </a:r>
          </a:p>
          <a:p>
            <a:pPr marL="358775" algn="just" defTabSz="914400" eaLnBrk="1" hangingPunct="1">
              <a:spcBef>
                <a:spcPct val="0"/>
              </a:spcBef>
              <a:buClr>
                <a:srgbClr val="4F81BD"/>
              </a:buClr>
              <a:buSzPct val="120000"/>
              <a:buFontTx/>
              <a:buChar char="-"/>
            </a:pPr>
            <a:r>
              <a:rPr lang="sr-Latn-CS" sz="1900" smtClean="0">
                <a:solidFill>
                  <a:srgbClr val="000000"/>
                </a:solidFill>
                <a:latin typeface="Calibri" pitchFamily="34" charset="0"/>
                <a:cs typeface="Calibri" pitchFamily="34" charset="0"/>
              </a:rPr>
              <a:t>Plaća se </a:t>
            </a:r>
            <a:r>
              <a:rPr lang="en-US" sz="1900" smtClean="0">
                <a:solidFill>
                  <a:srgbClr val="000000"/>
                </a:solidFill>
                <a:latin typeface="Calibri" pitchFamily="34" charset="0"/>
                <a:cs typeface="Calibri" pitchFamily="34" charset="0"/>
              </a:rPr>
              <a:t>PDV na kamatu</a:t>
            </a:r>
            <a:endParaRPr lang="sr-Latn-CS" sz="1900" smtClean="0">
              <a:solidFill>
                <a:srgbClr val="000000"/>
              </a:solidFill>
              <a:latin typeface="Calibri" pitchFamily="34" charset="0"/>
              <a:cs typeface="Calibri" pitchFamily="34" charset="0"/>
            </a:endParaRPr>
          </a:p>
          <a:p>
            <a:pPr marL="358775" algn="just" defTabSz="914400" eaLnBrk="1" hangingPunct="1">
              <a:spcBef>
                <a:spcPct val="0"/>
              </a:spcBef>
              <a:buClr>
                <a:srgbClr val="4F81BD"/>
              </a:buClr>
              <a:buSzPct val="120000"/>
              <a:buFontTx/>
              <a:buChar char="-"/>
            </a:pPr>
            <a:r>
              <a:rPr lang="sr-Latn-CS" sz="1900" smtClean="0">
                <a:solidFill>
                  <a:srgbClr val="000000"/>
                </a:solidFill>
                <a:latin typeface="Calibri" pitchFamily="34" charset="0"/>
                <a:cs typeface="Calibri" pitchFamily="34" charset="0"/>
              </a:rPr>
              <a:t>Beleži se u kreditnom birou</a:t>
            </a:r>
            <a:endParaRPr lang="en-US" sz="1900" smtClean="0">
              <a:solidFill>
                <a:srgbClr val="000000"/>
              </a:solidFill>
              <a:latin typeface="Calibri" pitchFamily="34" charset="0"/>
              <a:cs typeface="Calibri" pitchFamily="34" charset="0"/>
            </a:endParaRPr>
          </a:p>
          <a:p>
            <a:pPr marL="358775" defTabSz="914400"/>
            <a:endParaRPr lang="en-US" smtClean="0"/>
          </a:p>
        </p:txBody>
      </p:sp>
    </p:spTree>
    <p:extLst>
      <p:ext uri="{BB962C8B-B14F-4D97-AF65-F5344CB8AC3E}">
        <p14:creationId xmlns:p14="http://schemas.microsoft.com/office/powerpoint/2010/main" val="178961265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96259" name="Content Placeholder 2"/>
          <p:cNvSpPr>
            <a:spLocks noGrp="1"/>
          </p:cNvSpPr>
          <p:nvPr>
            <p:ph idx="1"/>
          </p:nvPr>
        </p:nvSpPr>
        <p:spPr>
          <a:xfrm>
            <a:off x="651042" y="2245111"/>
            <a:ext cx="8469772" cy="3767695"/>
          </a:xfrm>
        </p:spPr>
        <p:txBody>
          <a:bodyPr/>
          <a:lstStyle/>
          <a:p>
            <a:pPr marL="479425" algn="just" defTabSz="914400" eaLnBrk="1" hangingPunct="1">
              <a:spcBef>
                <a:spcPct val="20000"/>
              </a:spcBef>
              <a:buClr>
                <a:srgbClr val="4F81BD"/>
              </a:buClr>
              <a:buSzPct val="120000"/>
              <a:buFont typeface="Wingdings 3" pitchFamily="18" charset="2"/>
              <a:buNone/>
            </a:pPr>
            <a:r>
              <a:rPr lang="en-US" sz="1800" b="1" smtClean="0">
                <a:solidFill>
                  <a:srgbClr val="000000"/>
                </a:solidFill>
                <a:latin typeface="Calibri" pitchFamily="34" charset="0"/>
                <a:cs typeface="Calibri" pitchFamily="34" charset="0"/>
              </a:rPr>
              <a:t>Operativni lizing </a:t>
            </a:r>
            <a:r>
              <a:rPr lang="en-US" sz="1800" smtClean="0">
                <a:solidFill>
                  <a:srgbClr val="000000"/>
                </a:solidFill>
                <a:latin typeface="Calibri" pitchFamily="34" charset="0"/>
                <a:cs typeface="Calibri" pitchFamily="34" charset="0"/>
              </a:rPr>
              <a:t>– prednosti i mane</a:t>
            </a:r>
          </a:p>
          <a:p>
            <a:pPr marL="479425" algn="just" defTabSz="914400" eaLnBrk="1" hangingPunct="1">
              <a:spcBef>
                <a:spcPct val="20000"/>
              </a:spcBef>
              <a:buClr>
                <a:srgbClr val="4F81BD"/>
              </a:buClr>
              <a:buSzPct val="120000"/>
              <a:buFont typeface="Wingdings 3" pitchFamily="18" charset="2"/>
              <a:buNone/>
            </a:pPr>
            <a:endParaRPr lang="sr-Latn-CS" sz="1800"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Tx/>
              <a:buChar char="-"/>
            </a:pPr>
            <a:r>
              <a:rPr lang="sr-Latn-CS" sz="1800" smtClean="0">
                <a:solidFill>
                  <a:srgbClr val="000000"/>
                </a:solidFill>
                <a:latin typeface="Calibri" pitchFamily="34" charset="0"/>
                <a:cs typeface="Calibri" pitchFamily="34" charset="0"/>
              </a:rPr>
              <a:t>30 % tržišta lizinga u Srbiji</a:t>
            </a:r>
          </a:p>
          <a:p>
            <a:pPr marL="479425" algn="just" defTabSz="914400" eaLnBrk="1" hangingPunct="1">
              <a:spcBef>
                <a:spcPct val="20000"/>
              </a:spcBef>
              <a:buClr>
                <a:srgbClr val="4F81BD"/>
              </a:buClr>
              <a:buSzPct val="120000"/>
              <a:buFontTx/>
              <a:buChar char="-"/>
            </a:pPr>
            <a:r>
              <a:rPr lang="en-US" sz="1800" smtClean="0">
                <a:solidFill>
                  <a:srgbClr val="000000"/>
                </a:solidFill>
                <a:latin typeface="Calibri" pitchFamily="34" charset="0"/>
                <a:cs typeface="Calibri" pitchFamily="34" charset="0"/>
              </a:rPr>
              <a:t>Nakon isteka ugovorenog perioda lizinga,primalac li</a:t>
            </a:r>
            <a:r>
              <a:rPr lang="sr-Latn-CS" sz="1800" smtClean="0">
                <a:solidFill>
                  <a:srgbClr val="000000"/>
                </a:solidFill>
                <a:latin typeface="Calibri" pitchFamily="34" charset="0"/>
                <a:cs typeface="Calibri" pitchFamily="34" charset="0"/>
              </a:rPr>
              <a:t>z</a:t>
            </a:r>
            <a:r>
              <a:rPr lang="en-US" sz="1800" smtClean="0">
                <a:solidFill>
                  <a:srgbClr val="000000"/>
                </a:solidFill>
                <a:latin typeface="Calibri" pitchFamily="34" charset="0"/>
                <a:cs typeface="Calibri" pitchFamily="34" charset="0"/>
              </a:rPr>
              <a:t>inga postaje vlasnik predmeta lizinga </a:t>
            </a:r>
            <a:r>
              <a:rPr lang="sr-Latn-CS" sz="1800" smtClean="0">
                <a:solidFill>
                  <a:srgbClr val="000000"/>
                </a:solidFill>
                <a:latin typeface="Calibri" pitchFamily="34" charset="0"/>
                <a:cs typeface="Calibri" pitchFamily="34" charset="0"/>
              </a:rPr>
              <a:t> ukoliko plati ugovoreni % procenjene vrednost lizinga (5-20%)</a:t>
            </a:r>
            <a:endParaRPr lang="en-US" sz="1800"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Tx/>
              <a:buChar char="-"/>
            </a:pPr>
            <a:r>
              <a:rPr lang="en-US" sz="1800" smtClean="0">
                <a:solidFill>
                  <a:srgbClr val="000000"/>
                </a:solidFill>
                <a:latin typeface="Calibri" pitchFamily="34" charset="0"/>
                <a:cs typeface="Calibri" pitchFamily="34" charset="0"/>
              </a:rPr>
              <a:t>Predmet lizinga se vodi na </a:t>
            </a:r>
            <a:r>
              <a:rPr lang="sr-Latn-CS" sz="1800" smtClean="0">
                <a:solidFill>
                  <a:srgbClr val="000000"/>
                </a:solidFill>
                <a:latin typeface="Calibri" pitchFamily="34" charset="0"/>
                <a:cs typeface="Calibri" pitchFamily="34" charset="0"/>
              </a:rPr>
              <a:t>davaoca </a:t>
            </a:r>
            <a:r>
              <a:rPr lang="en-US" sz="1800" smtClean="0">
                <a:solidFill>
                  <a:srgbClr val="000000"/>
                </a:solidFill>
                <a:latin typeface="Calibri" pitchFamily="34" charset="0"/>
                <a:cs typeface="Calibri" pitchFamily="34" charset="0"/>
              </a:rPr>
              <a:t> lizinga</a:t>
            </a:r>
            <a:r>
              <a:rPr lang="sr-Latn-CS" sz="1800" smtClean="0">
                <a:solidFill>
                  <a:srgbClr val="000000"/>
                </a:solidFill>
                <a:latin typeface="Calibri" pitchFamily="34" charset="0"/>
                <a:cs typeface="Calibri" pitchFamily="34" charset="0"/>
              </a:rPr>
              <a:t> </a:t>
            </a:r>
            <a:endParaRPr lang="en-US" sz="1800" smtClean="0">
              <a:solidFill>
                <a:srgbClr val="000000"/>
              </a:solidFill>
              <a:latin typeface="Calibri" pitchFamily="34" charset="0"/>
              <a:cs typeface="Calibri" pitchFamily="34" charset="0"/>
            </a:endParaRPr>
          </a:p>
          <a:p>
            <a:pPr marL="479425" algn="just" defTabSz="914400" eaLnBrk="1" hangingPunct="1">
              <a:spcBef>
                <a:spcPct val="20000"/>
              </a:spcBef>
              <a:buClr>
                <a:srgbClr val="4F81BD"/>
              </a:buClr>
              <a:buSzPct val="120000"/>
              <a:buFontTx/>
              <a:buChar char="-"/>
            </a:pPr>
            <a:r>
              <a:rPr lang="sr-Latn-CS" sz="1800" smtClean="0">
                <a:solidFill>
                  <a:srgbClr val="000000"/>
                </a:solidFill>
                <a:latin typeface="Calibri" pitchFamily="34" charset="0"/>
                <a:cs typeface="Calibri" pitchFamily="34" charset="0"/>
              </a:rPr>
              <a:t>Lizing  rata se vodi kao trošak u bilansu uspeha i time umanjuje neto dobit i iznos poreza plaćenog  na neto dobit</a:t>
            </a:r>
          </a:p>
          <a:p>
            <a:pPr marL="479425" algn="just" defTabSz="914400" eaLnBrk="1" hangingPunct="1">
              <a:spcBef>
                <a:spcPct val="20000"/>
              </a:spcBef>
              <a:buClr>
                <a:srgbClr val="4F81BD"/>
              </a:buClr>
              <a:buSzPct val="120000"/>
              <a:buFontTx/>
              <a:buChar char="-"/>
            </a:pPr>
            <a:r>
              <a:rPr lang="sr-Latn-CS" sz="1800" smtClean="0">
                <a:solidFill>
                  <a:srgbClr val="000000"/>
                </a:solidFill>
                <a:latin typeface="Calibri" pitchFamily="34" charset="0"/>
                <a:cs typeface="Calibri" pitchFamily="34" charset="0"/>
              </a:rPr>
              <a:t>Otplaćuje se niža osnovica (bez 5-20%) i  kamata je veća</a:t>
            </a:r>
          </a:p>
          <a:p>
            <a:pPr marL="479425" algn="just" defTabSz="914400" eaLnBrk="1" hangingPunct="1">
              <a:spcBef>
                <a:spcPct val="20000"/>
              </a:spcBef>
              <a:buClr>
                <a:srgbClr val="4F81BD"/>
              </a:buClr>
              <a:buSzPct val="120000"/>
              <a:buFontTx/>
              <a:buChar char="-"/>
            </a:pPr>
            <a:r>
              <a:rPr lang="sr-Latn-CS" sz="1800" smtClean="0">
                <a:solidFill>
                  <a:srgbClr val="000000"/>
                </a:solidFill>
                <a:latin typeface="Calibri" pitchFamily="34" charset="0"/>
                <a:cs typeface="Calibri" pitchFamily="34" charset="0"/>
              </a:rPr>
              <a:t>Ne beleži se u kreditnom birou ali je po novoj regulativi NBS predviđeno vođenje operativnog lizinga u kreditnom birou preduzeća/preduzetnika.</a:t>
            </a:r>
            <a:endParaRPr lang="en-US" sz="1800" smtClean="0"/>
          </a:p>
        </p:txBody>
      </p:sp>
    </p:spTree>
    <p:extLst>
      <p:ext uri="{BB962C8B-B14F-4D97-AF65-F5344CB8AC3E}">
        <p14:creationId xmlns:p14="http://schemas.microsoft.com/office/powerpoint/2010/main" val="156954138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51041" y="1162972"/>
            <a:ext cx="8422935" cy="1105234"/>
          </a:xfrm>
        </p:spPr>
        <p:txBody>
          <a:bodyPr/>
          <a:lstStyle/>
          <a:p>
            <a:r>
              <a:rPr lang="en-US" dirty="0" smtClean="0"/>
              <a:t> </a:t>
            </a:r>
            <a:r>
              <a:rPr lang="en-US" dirty="0" err="1" smtClean="0"/>
              <a:t>Bankarski</a:t>
            </a:r>
            <a:r>
              <a:rPr lang="en-US" dirty="0" smtClean="0"/>
              <a:t> </a:t>
            </a:r>
            <a:r>
              <a:rPr lang="en-US" dirty="0" err="1" smtClean="0"/>
              <a:t>proizvodi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479425" algn="just" defTabSz="914400" eaLnBrk="1" fontAlgn="auto" hangingPunct="1">
              <a:spcBef>
                <a:spcPct val="20000"/>
              </a:spcBef>
              <a:spcAft>
                <a:spcPts val="0"/>
              </a:spcAft>
              <a:buClr>
                <a:srgbClr val="4F81BD"/>
              </a:buClr>
              <a:buSzPct val="120000"/>
              <a:buFont typeface="Wingdings 3" pitchFamily="18" charset="2"/>
              <a:buBlip>
                <a:blip r:embed="rId2"/>
              </a:buBlip>
              <a:defRPr/>
            </a:pPr>
            <a:endParaRPr lang="en-US" altLang="sr-Latn-RS" sz="1800" b="1" dirty="0">
              <a:solidFill>
                <a:prstClr val="black"/>
              </a:solidFill>
              <a:latin typeface="Calibri" pitchFamily="34" charset="0"/>
              <a:cs typeface="Calibri" pitchFamily="34" charset="0"/>
            </a:endParaRPr>
          </a:p>
          <a:p>
            <a:pPr marL="479425" algn="just" defTabSz="914400" eaLnBrk="1" fontAlgn="auto" hangingPunct="1">
              <a:spcBef>
                <a:spcPct val="20000"/>
              </a:spcBef>
              <a:spcAft>
                <a:spcPts val="0"/>
              </a:spcAft>
              <a:buClr>
                <a:srgbClr val="4F81BD"/>
              </a:buClr>
              <a:buSzPct val="120000"/>
              <a:buFont typeface="Wingdings 3" pitchFamily="18" charset="2"/>
              <a:buBlip>
                <a:blip r:embed="rId2"/>
              </a:buBlip>
              <a:defRPr/>
            </a:pPr>
            <a:r>
              <a:rPr lang="sr-Latn-CS" sz="1800" b="1" dirty="0">
                <a:solidFill>
                  <a:prstClr val="black"/>
                </a:solidFill>
                <a:latin typeface="Calibri" pitchFamily="34" charset="0"/>
                <a:cs typeface="Calibri" pitchFamily="34" charset="0"/>
              </a:rPr>
              <a:t>Faktoring</a:t>
            </a: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sr-Latn-CS" sz="1800" dirty="0">
                <a:solidFill>
                  <a:prstClr val="black"/>
                </a:solidFill>
                <a:latin typeface="Calibri" pitchFamily="34" charset="0"/>
                <a:cs typeface="Calibri" pitchFamily="34" charset="0"/>
              </a:rPr>
              <a:t>S</a:t>
            </a:r>
            <a:r>
              <a:rPr lang="en-US" sz="1800" dirty="0" err="1">
                <a:solidFill>
                  <a:prstClr val="black"/>
                </a:solidFill>
                <a:latin typeface="Calibri" pitchFamily="34" charset="0"/>
                <a:cs typeface="Calibri" pitchFamily="34" charset="0"/>
              </a:rPr>
              <a:t>pecifičan</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oblik</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kratkoročnog</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finan</a:t>
            </a:r>
            <a:r>
              <a:rPr lang="sr-Latn-CS" sz="1800" dirty="0">
                <a:solidFill>
                  <a:prstClr val="black"/>
                </a:solidFill>
                <a:latin typeface="Calibri" pitchFamily="34" charset="0"/>
                <a:cs typeface="Calibri" pitchFamily="34" charset="0"/>
              </a:rPr>
              <a:t>s</a:t>
            </a:r>
            <a:r>
              <a:rPr lang="en-US" sz="1800" dirty="0" err="1">
                <a:solidFill>
                  <a:prstClr val="black"/>
                </a:solidFill>
                <a:latin typeface="Calibri" pitchFamily="34" charset="0"/>
                <a:cs typeface="Calibri" pitchFamily="34" charset="0"/>
              </a:rPr>
              <a:t>iranja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na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temelju</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prodaje</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kratkoročne</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po</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pravilu</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neosigurane</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aktive</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društva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prvenstveno</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potraživanja</a:t>
            </a:r>
            <a:r>
              <a:rPr lang="en-US" sz="1800" dirty="0">
                <a:solidFill>
                  <a:prstClr val="black"/>
                </a:solidFill>
                <a:latin typeface="Calibri" pitchFamily="34" charset="0"/>
                <a:cs typeface="Calibri" pitchFamily="34" charset="0"/>
              </a:rPr>
              <a:t> od </a:t>
            </a:r>
            <a:r>
              <a:rPr lang="sr-Latn-RS" sz="1800" dirty="0" err="1" smtClean="0">
                <a:solidFill>
                  <a:prstClr val="black"/>
                </a:solidFill>
                <a:latin typeface="Calibri" pitchFamily="34" charset="0"/>
                <a:cs typeface="Calibri" pitchFamily="34" charset="0"/>
              </a:rPr>
              <a:t>k</a:t>
            </a:r>
            <a:r>
              <a:rPr lang="en-US" sz="1800" dirty="0" err="1" smtClean="0">
                <a:solidFill>
                  <a:prstClr val="black"/>
                </a:solidFill>
                <a:latin typeface="Calibri" pitchFamily="34" charset="0"/>
                <a:cs typeface="Calibri" pitchFamily="34" charset="0"/>
              </a:rPr>
              <a:t>upaca</a:t>
            </a:r>
            <a:r>
              <a:rPr lang="en-US" sz="1800" dirty="0" smtClean="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bez</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sredstava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osiguranja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plaćanja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specijaliz</a:t>
            </a:r>
            <a:r>
              <a:rPr lang="sr-Latn-CS" sz="1800" dirty="0">
                <a:solidFill>
                  <a:prstClr val="black"/>
                </a:solidFill>
                <a:latin typeface="Calibri" pitchFamily="34" charset="0"/>
                <a:cs typeface="Calibri" pitchFamily="34" charset="0"/>
              </a:rPr>
              <a:t>ova</a:t>
            </a:r>
            <a:r>
              <a:rPr lang="en-US" sz="1800" dirty="0" err="1">
                <a:solidFill>
                  <a:prstClr val="black"/>
                </a:solidFill>
                <a:latin typeface="Calibri" pitchFamily="34" charset="0"/>
                <a:cs typeface="Calibri" pitchFamily="34" charset="0"/>
              </a:rPr>
              <a:t>noj</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finan</a:t>
            </a:r>
            <a:r>
              <a:rPr lang="sr-Latn-CS" sz="1800" dirty="0">
                <a:solidFill>
                  <a:prstClr val="black"/>
                </a:solidFill>
                <a:latin typeface="Calibri" pitchFamily="34" charset="0"/>
                <a:cs typeface="Calibri" pitchFamily="34" charset="0"/>
              </a:rPr>
              <a:t>s</a:t>
            </a:r>
            <a:r>
              <a:rPr lang="en-US" sz="1800" dirty="0" err="1">
                <a:solidFill>
                  <a:prstClr val="black"/>
                </a:solidFill>
                <a:latin typeface="Calibri" pitchFamily="34" charset="0"/>
                <a:cs typeface="Calibri" pitchFamily="34" charset="0"/>
              </a:rPr>
              <a:t>ijskoj</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organizaciji</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koja</a:t>
            </a:r>
            <a:r>
              <a:rPr lang="en-US" sz="1800" dirty="0">
                <a:solidFill>
                  <a:prstClr val="black"/>
                </a:solidFill>
                <a:latin typeface="Calibri" pitchFamily="34" charset="0"/>
                <a:cs typeface="Calibri" pitchFamily="34" charset="0"/>
              </a:rPr>
              <a:t> se </a:t>
            </a:r>
            <a:r>
              <a:rPr lang="en-US" sz="1800" dirty="0" err="1">
                <a:solidFill>
                  <a:prstClr val="black"/>
                </a:solidFill>
                <a:latin typeface="Calibri" pitchFamily="34" charset="0"/>
                <a:cs typeface="Calibri" pitchFamily="34" charset="0"/>
              </a:rPr>
              <a:t>naziva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Fa</a:t>
            </a:r>
            <a:r>
              <a:rPr lang="sr-Latn-CS" sz="1800" dirty="0">
                <a:solidFill>
                  <a:prstClr val="black"/>
                </a:solidFill>
                <a:latin typeface="Calibri" pitchFamily="34" charset="0"/>
                <a:cs typeface="Calibri" pitchFamily="34" charset="0"/>
              </a:rPr>
              <a:t>k</a:t>
            </a:r>
            <a:r>
              <a:rPr lang="en-US" sz="1800" dirty="0">
                <a:solidFill>
                  <a:prstClr val="black"/>
                </a:solidFill>
                <a:latin typeface="Calibri" pitchFamily="34" charset="0"/>
                <a:cs typeface="Calibri" pitchFamily="34" charset="0"/>
              </a:rPr>
              <a:t>tor </a:t>
            </a:r>
            <a:r>
              <a:rPr lang="sr-Latn-CS" sz="1800" dirty="0">
                <a:solidFill>
                  <a:prstClr val="black"/>
                </a:solidFill>
                <a:latin typeface="Calibri" pitchFamily="34" charset="0"/>
                <a:cs typeface="Calibri" pitchFamily="34" charset="0"/>
              </a:rPr>
              <a:t> (banka ili pravno lice registrovano za ove poslove)</a:t>
            </a:r>
            <a:r>
              <a:rPr lang="en-US" sz="1800" dirty="0">
                <a:solidFill>
                  <a:prstClr val="black"/>
                </a:solidFill>
                <a:latin typeface="Calibri" pitchFamily="34" charset="0"/>
                <a:cs typeface="Calibri" pitchFamily="34" charset="0"/>
              </a:rPr>
              <a:t>.</a:t>
            </a:r>
            <a:endParaRPr lang="sr-Latn-CS" sz="1800" dirty="0">
              <a:solidFill>
                <a:prstClr val="black"/>
              </a:solidFill>
              <a:latin typeface="Calibri" pitchFamily="34" charset="0"/>
              <a:cs typeface="Calibri" pitchFamily="34" charset="0"/>
            </a:endParaRPr>
          </a:p>
          <a:p>
            <a:pPr marL="117475" indent="19050" algn="just" defTabSz="914400" eaLnBrk="1" fontAlgn="auto" hangingPunct="1">
              <a:spcBef>
                <a:spcPct val="20000"/>
              </a:spcBef>
              <a:spcAft>
                <a:spcPts val="0"/>
              </a:spcAft>
              <a:buClr>
                <a:srgbClr val="4F81BD"/>
              </a:buClr>
              <a:buSzPct val="120000"/>
              <a:buFont typeface="Wingdings 3" pitchFamily="18" charset="2"/>
              <a:buNone/>
              <a:defRPr/>
            </a:pPr>
            <a:r>
              <a:rPr lang="en-US" sz="1800" dirty="0" err="1">
                <a:solidFill>
                  <a:prstClr val="black"/>
                </a:solidFill>
                <a:latin typeface="Calibri" pitchFamily="34" charset="0"/>
                <a:cs typeface="Calibri" pitchFamily="34" charset="0"/>
              </a:rPr>
              <a:t>Prodavci</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odnosno</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kupci</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mogu</a:t>
            </a:r>
            <a:r>
              <a:rPr lang="en-US" sz="1800" dirty="0">
                <a:solidFill>
                  <a:prstClr val="black"/>
                </a:solidFill>
                <a:latin typeface="Calibri" pitchFamily="34" charset="0"/>
                <a:cs typeface="Calibri" pitchFamily="34" charset="0"/>
              </a:rPr>
              <a:t> se </a:t>
            </a:r>
            <a:r>
              <a:rPr lang="en-US" sz="1800" dirty="0" err="1">
                <a:solidFill>
                  <a:prstClr val="black"/>
                </a:solidFill>
                <a:latin typeface="Calibri" pitchFamily="34" charset="0"/>
                <a:cs typeface="Calibri" pitchFamily="34" charset="0"/>
              </a:rPr>
              <a:t>finan</a:t>
            </a:r>
            <a:r>
              <a:rPr lang="sr-Latn-CS" sz="1800" dirty="0">
                <a:solidFill>
                  <a:prstClr val="black"/>
                </a:solidFill>
                <a:latin typeface="Calibri" pitchFamily="34" charset="0"/>
                <a:cs typeface="Calibri" pitchFamily="34" charset="0"/>
              </a:rPr>
              <a:t>s</a:t>
            </a:r>
            <a:r>
              <a:rPr lang="en-US" sz="1800" dirty="0" err="1">
                <a:solidFill>
                  <a:prstClr val="black"/>
                </a:solidFill>
                <a:latin typeface="Calibri" pitchFamily="34" charset="0"/>
                <a:cs typeface="Calibri" pitchFamily="34" charset="0"/>
              </a:rPr>
              <a:t>irati</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posredstvom</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faktora</a:t>
            </a:r>
            <a:r>
              <a:rPr lang="en-US" sz="1800" dirty="0">
                <a:solidFill>
                  <a:prstClr val="black"/>
                </a:solidFill>
                <a:latin typeface="Calibri" pitchFamily="34" charset="0"/>
                <a:cs typeface="Calibri" pitchFamily="34" charset="0"/>
              </a:rPr>
              <a:t> pod u</a:t>
            </a:r>
            <a:r>
              <a:rPr lang="sr-Latn-CS" sz="1800" dirty="0">
                <a:solidFill>
                  <a:prstClr val="black"/>
                </a:solidFill>
                <a:latin typeface="Calibri" pitchFamily="34" charset="0"/>
                <a:cs typeface="Calibri" pitchFamily="34" charset="0"/>
              </a:rPr>
              <a:t>slovom</a:t>
            </a:r>
            <a:r>
              <a:rPr lang="en-US" sz="1800" dirty="0">
                <a:solidFill>
                  <a:prstClr val="black"/>
                </a:solidFill>
                <a:latin typeface="Calibri" pitchFamily="34" charset="0"/>
                <a:cs typeface="Calibri" pitchFamily="34" charset="0"/>
              </a:rPr>
              <a:t> da </a:t>
            </a:r>
            <a:r>
              <a:rPr lang="en-US" sz="1800" dirty="0" err="1">
                <a:solidFill>
                  <a:prstClr val="black"/>
                </a:solidFill>
                <a:latin typeface="Calibri" pitchFamily="34" charset="0"/>
                <a:cs typeface="Calibri" pitchFamily="34" charset="0"/>
              </a:rPr>
              <a:t>kupac</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sve</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narudžb</a:t>
            </a:r>
            <a:r>
              <a:rPr lang="sr-Latn-CS" sz="1800" dirty="0">
                <a:solidFill>
                  <a:prstClr val="black"/>
                </a:solidFill>
                <a:latin typeface="Calibri" pitchFamily="34" charset="0"/>
                <a:cs typeface="Calibri" pitchFamily="34" charset="0"/>
              </a:rPr>
              <a:t>ine  </a:t>
            </a:r>
            <a:r>
              <a:rPr lang="en-US" sz="1800" dirty="0" err="1">
                <a:solidFill>
                  <a:prstClr val="black"/>
                </a:solidFill>
                <a:latin typeface="Calibri" pitchFamily="34" charset="0"/>
                <a:cs typeface="Calibri" pitchFamily="34" charset="0"/>
              </a:rPr>
              <a:t>pr</a:t>
            </a:r>
            <a:r>
              <a:rPr lang="sr-Latn-CS" sz="1800" dirty="0">
                <a:solidFill>
                  <a:prstClr val="black"/>
                </a:solidFill>
                <a:latin typeface="Calibri" pitchFamily="34" charset="0"/>
                <a:cs typeface="Calibri" pitchFamily="34" charset="0"/>
              </a:rPr>
              <a:t>e</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izvršenja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isporuke</a:t>
            </a:r>
            <a:r>
              <a:rPr lang="en-US" sz="1800" dirty="0">
                <a:solidFill>
                  <a:prstClr val="black"/>
                </a:solidFill>
                <a:latin typeface="Calibri" pitchFamily="34" charset="0"/>
                <a:cs typeface="Calibri" pitchFamily="34" charset="0"/>
              </a:rPr>
              <a:t> od </a:t>
            </a:r>
            <a:r>
              <a:rPr lang="en-US" sz="1800" dirty="0" err="1">
                <a:solidFill>
                  <a:prstClr val="black"/>
                </a:solidFill>
                <a:latin typeface="Calibri" pitchFamily="34" charset="0"/>
                <a:cs typeface="Calibri" pitchFamily="34" charset="0"/>
              </a:rPr>
              <a:t>strane</a:t>
            </a:r>
            <a:r>
              <a:rPr lang="en-US" sz="1800" dirty="0">
                <a:solidFill>
                  <a:prstClr val="black"/>
                </a:solidFill>
                <a:latin typeface="Calibri" pitchFamily="34" charset="0"/>
                <a:cs typeface="Calibri" pitchFamily="34" charset="0"/>
              </a:rPr>
              <a:t> p</a:t>
            </a:r>
            <a:r>
              <a:rPr lang="sr-Latn-CS" sz="1800" dirty="0">
                <a:solidFill>
                  <a:prstClr val="black"/>
                </a:solidFill>
                <a:latin typeface="Calibri" pitchFamily="34" charset="0"/>
                <a:cs typeface="Calibri" pitchFamily="34" charset="0"/>
              </a:rPr>
              <a:t>rodavca </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mora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dati</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faktoru</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na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odobrenje</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te</a:t>
            </a:r>
            <a:r>
              <a:rPr lang="en-US" sz="1800" dirty="0">
                <a:solidFill>
                  <a:prstClr val="black"/>
                </a:solidFill>
                <a:latin typeface="Calibri" pitchFamily="34" charset="0"/>
                <a:cs typeface="Calibri" pitchFamily="34" charset="0"/>
              </a:rPr>
              <a:t> da </a:t>
            </a:r>
            <a:r>
              <a:rPr lang="en-US" sz="1800" dirty="0" err="1">
                <a:solidFill>
                  <a:prstClr val="black"/>
                </a:solidFill>
                <a:latin typeface="Calibri" pitchFamily="34" charset="0"/>
                <a:cs typeface="Calibri" pitchFamily="34" charset="0"/>
              </a:rPr>
              <a:t>faktor</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stalno</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ispituje</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kreditnu</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sposobnost</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kupaca</a:t>
            </a:r>
            <a:r>
              <a:rPr lang="sr-Latn-CS" sz="1800" dirty="0">
                <a:solidFill>
                  <a:prstClr val="black"/>
                </a:solidFill>
                <a:latin typeface="Calibri" pitchFamily="34" charset="0"/>
                <a:cs typeface="Calibri" pitchFamily="34" charset="0"/>
              </a:rPr>
              <a:t> ili prodavaca</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pr</a:t>
            </a:r>
            <a:r>
              <a:rPr lang="sr-Latn-CS" sz="1800" dirty="0">
                <a:solidFill>
                  <a:prstClr val="black"/>
                </a:solidFill>
                <a:latin typeface="Calibri" pitchFamily="34" charset="0"/>
                <a:cs typeface="Calibri" pitchFamily="34" charset="0"/>
              </a:rPr>
              <a:t>e </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nego</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što</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preuzme</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bilo</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kakvo</a:t>
            </a:r>
            <a:r>
              <a:rPr lang="en-US" sz="1800" dirty="0">
                <a:solidFill>
                  <a:prstClr val="black"/>
                </a:solidFill>
                <a:latin typeface="Calibri" pitchFamily="34" charset="0"/>
                <a:cs typeface="Calibri" pitchFamily="34" charset="0"/>
              </a:rPr>
              <a:t> </a:t>
            </a:r>
            <a:r>
              <a:rPr lang="en-US" sz="1800" dirty="0" err="1">
                <a:solidFill>
                  <a:prstClr val="black"/>
                </a:solidFill>
                <a:latin typeface="Calibri" pitchFamily="34" charset="0"/>
                <a:cs typeface="Calibri" pitchFamily="34" charset="0"/>
              </a:rPr>
              <a:t>potraživanje</a:t>
            </a:r>
            <a:r>
              <a:rPr lang="en-US" sz="1800" dirty="0">
                <a:solidFill>
                  <a:prstClr val="black"/>
                </a:solidFill>
                <a:latin typeface="Calibri" pitchFamily="34" charset="0"/>
                <a:cs typeface="Calibri" pitchFamily="34" charset="0"/>
              </a:rPr>
              <a:t>. </a:t>
            </a:r>
            <a:endParaRPr lang="sr-Latn-CS" sz="1800" dirty="0">
              <a:solidFill>
                <a:prstClr val="black"/>
              </a:solidFill>
              <a:latin typeface="Calibri" pitchFamily="34" charset="0"/>
              <a:cs typeface="Calibri" pitchFamily="34" charset="0"/>
            </a:endParaRPr>
          </a:p>
          <a:p>
            <a:pPr>
              <a:defRPr/>
            </a:pPr>
            <a:endParaRPr lang="sr-Latn-RS" dirty="0"/>
          </a:p>
        </p:txBody>
      </p:sp>
    </p:spTree>
    <p:extLst>
      <p:ext uri="{BB962C8B-B14F-4D97-AF65-F5344CB8AC3E}">
        <p14:creationId xmlns:p14="http://schemas.microsoft.com/office/powerpoint/2010/main" val="370024805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651041" y="1162972"/>
            <a:ext cx="8422935" cy="1105234"/>
          </a:xfrm>
        </p:spPr>
        <p:txBody>
          <a:bodyPr/>
          <a:lstStyle/>
          <a:p>
            <a:r>
              <a:rPr lang="en-US" dirty="0" err="1" smtClean="0"/>
              <a:t>Bankarski</a:t>
            </a:r>
            <a:r>
              <a:rPr lang="en-US" dirty="0" smtClean="0"/>
              <a:t> </a:t>
            </a:r>
            <a:r>
              <a:rPr lang="en-US" dirty="0" err="1" smtClean="0"/>
              <a:t>proizvodi</a:t>
            </a:r>
            <a:endParaRPr lang="en-US" dirty="0" smtClean="0"/>
          </a:p>
        </p:txBody>
      </p:sp>
      <p:sp>
        <p:nvSpPr>
          <p:cNvPr id="3" name="Content Placeholder 2"/>
          <p:cNvSpPr>
            <a:spLocks noGrp="1"/>
          </p:cNvSpPr>
          <p:nvPr>
            <p:ph idx="1"/>
          </p:nvPr>
        </p:nvSpPr>
        <p:spPr>
          <a:xfrm>
            <a:off x="651042" y="2245111"/>
            <a:ext cx="8469772" cy="3767695"/>
          </a:xfrm>
        </p:spPr>
        <p:txBody>
          <a:bodyPr/>
          <a:lstStyle/>
          <a:p>
            <a:pPr marL="136525" indent="0" algn="just" defTabSz="914400" eaLnBrk="1" fontAlgn="auto" hangingPunct="1">
              <a:spcBef>
                <a:spcPct val="20000"/>
              </a:spcBef>
              <a:spcAft>
                <a:spcPts val="0"/>
              </a:spcAft>
              <a:buClr>
                <a:srgbClr val="4F81BD"/>
              </a:buClr>
              <a:buSzPct val="120000"/>
              <a:buFont typeface="Wingdings 3" pitchFamily="18" charset="2"/>
              <a:buNone/>
              <a:defRPr/>
            </a:pPr>
            <a:r>
              <a:rPr lang="en-US" sz="1800" b="1" dirty="0" err="1">
                <a:solidFill>
                  <a:prstClr val="black"/>
                </a:solidFill>
                <a:latin typeface="Calibri"/>
                <a:cs typeface="Calibri" pitchFamily="34" charset="0"/>
              </a:rPr>
              <a:t>Faktoring</a:t>
            </a:r>
            <a:r>
              <a:rPr lang="en-US" sz="1800" dirty="0">
                <a:solidFill>
                  <a:prstClr val="black"/>
                </a:solidFill>
                <a:latin typeface="Calibri"/>
                <a:cs typeface="Calibri" pitchFamily="34" charset="0"/>
              </a:rPr>
              <a:t> je </a:t>
            </a:r>
            <a:r>
              <a:rPr lang="en-US" sz="1800" dirty="0" err="1">
                <a:solidFill>
                  <a:prstClr val="black"/>
                </a:solidFill>
                <a:latin typeface="Calibri"/>
                <a:cs typeface="Calibri" pitchFamily="34" charset="0"/>
              </a:rPr>
              <a:t>posao</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kratkoročnog</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financiranja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robnih</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potraživanja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na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osnovi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fakture</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robnih</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dokumenata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Temelj</a:t>
            </a:r>
            <a:r>
              <a:rPr lang="en-US" sz="1800" dirty="0">
                <a:solidFill>
                  <a:prstClr val="black"/>
                </a:solidFill>
                <a:latin typeface="Calibri"/>
                <a:cs typeface="Calibri" pitchFamily="34" charset="0"/>
              </a:rPr>
              <a:t> je </a:t>
            </a:r>
            <a:r>
              <a:rPr lang="en-US" sz="1800" dirty="0" err="1">
                <a:solidFill>
                  <a:prstClr val="black"/>
                </a:solidFill>
                <a:latin typeface="Calibri"/>
                <a:cs typeface="Calibri" pitchFamily="34" charset="0"/>
              </a:rPr>
              <a:t>ugovor</a:t>
            </a:r>
            <a:r>
              <a:rPr lang="en-US" sz="1800" dirty="0">
                <a:solidFill>
                  <a:prstClr val="black"/>
                </a:solidFill>
                <a:latin typeface="Calibri"/>
                <a:cs typeface="Calibri" pitchFamily="34" charset="0"/>
              </a:rPr>
              <a:t> o </a:t>
            </a:r>
            <a:r>
              <a:rPr lang="en-US" sz="1800" dirty="0" err="1">
                <a:solidFill>
                  <a:prstClr val="black"/>
                </a:solidFill>
                <a:latin typeface="Calibri"/>
                <a:cs typeface="Calibri" pitchFamily="34" charset="0"/>
              </a:rPr>
              <a:t>faktoringu</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čini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ga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globalna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cesija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budućih</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potraživanja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dobavljača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Cediraju</a:t>
            </a:r>
            <a:r>
              <a:rPr lang="en-US" sz="1800" dirty="0">
                <a:solidFill>
                  <a:prstClr val="black"/>
                </a:solidFill>
                <a:latin typeface="Calibri"/>
                <a:cs typeface="Calibri" pitchFamily="34" charset="0"/>
              </a:rPr>
              <a:t> se </a:t>
            </a:r>
            <a:r>
              <a:rPr lang="en-US" sz="1800" dirty="0" err="1">
                <a:solidFill>
                  <a:prstClr val="black"/>
                </a:solidFill>
                <a:latin typeface="Calibri"/>
                <a:cs typeface="Calibri" pitchFamily="34" charset="0"/>
              </a:rPr>
              <a:t>na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osnovi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fakture</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inkasa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tih</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potraživanja</a:t>
            </a:r>
            <a:r>
              <a:rPr lang="en-US" sz="1800" dirty="0">
                <a:solidFill>
                  <a:prstClr val="black"/>
                </a:solidFill>
                <a:latin typeface="Calibri"/>
                <a:cs typeface="Calibri" pitchFamily="34" charset="0"/>
              </a:rPr>
              <a:t>, a </a:t>
            </a:r>
            <a:r>
              <a:rPr lang="en-US" sz="1800" dirty="0" err="1">
                <a:solidFill>
                  <a:prstClr val="black"/>
                </a:solidFill>
                <a:latin typeface="Calibri"/>
                <a:cs typeface="Calibri" pitchFamily="34" charset="0"/>
              </a:rPr>
              <a:t>može</a:t>
            </a:r>
            <a:r>
              <a:rPr lang="en-US" sz="1800" dirty="0">
                <a:solidFill>
                  <a:prstClr val="black"/>
                </a:solidFill>
                <a:latin typeface="Calibri"/>
                <a:cs typeface="Calibri" pitchFamily="34" charset="0"/>
              </a:rPr>
              <a:t> se </a:t>
            </a:r>
            <a:r>
              <a:rPr lang="en-US" sz="1800" dirty="0" err="1">
                <a:solidFill>
                  <a:prstClr val="black"/>
                </a:solidFill>
                <a:latin typeface="Calibri"/>
                <a:cs typeface="Calibri" pitchFamily="34" charset="0"/>
              </a:rPr>
              <a:t>predvideti</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komercijalni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rizik</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avansiranje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vrednosti</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ustupljenih</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potraživanja</a:t>
            </a:r>
            <a:r>
              <a:rPr lang="en-US" sz="1800" dirty="0">
                <a:solidFill>
                  <a:prstClr val="black"/>
                </a:solidFill>
                <a:latin typeface="Calibri"/>
                <a:cs typeface="Calibri" pitchFamily="34" charset="0"/>
              </a:rPr>
              <a:t> do </a:t>
            </a:r>
            <a:r>
              <a:rPr lang="en-US" sz="1800" dirty="0" err="1">
                <a:solidFill>
                  <a:prstClr val="black"/>
                </a:solidFill>
                <a:latin typeface="Calibri"/>
                <a:cs typeface="Calibri" pitchFamily="34" charset="0"/>
              </a:rPr>
              <a:t>izvesne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granice</a:t>
            </a:r>
            <a:r>
              <a:rPr lang="en-US" sz="1800" dirty="0">
                <a:solidFill>
                  <a:prstClr val="black"/>
                </a:solidFill>
                <a:latin typeface="Calibri"/>
                <a:cs typeface="Calibri" pitchFamily="34" charset="0"/>
              </a:rPr>
              <a:t>.</a:t>
            </a:r>
          </a:p>
          <a:p>
            <a:pPr marL="136525" indent="0" algn="just" defTabSz="914400" eaLnBrk="1" fontAlgn="auto" hangingPunct="1">
              <a:spcBef>
                <a:spcPct val="20000"/>
              </a:spcBef>
              <a:spcAft>
                <a:spcPts val="0"/>
              </a:spcAft>
              <a:buClr>
                <a:srgbClr val="4F81BD"/>
              </a:buClr>
              <a:buSzPct val="120000"/>
              <a:buFont typeface="Wingdings 3" pitchFamily="18" charset="2"/>
              <a:buNone/>
              <a:defRPr/>
            </a:pPr>
            <a:r>
              <a:rPr lang="en-US" sz="1800" dirty="0">
                <a:solidFill>
                  <a:prstClr val="black"/>
                </a:solidFill>
                <a:latin typeface="Calibri"/>
                <a:cs typeface="Calibri" pitchFamily="34" charset="0"/>
              </a:rPr>
              <a:t/>
            </a:r>
            <a:br>
              <a:rPr lang="en-US" sz="1800" dirty="0">
                <a:solidFill>
                  <a:prstClr val="black"/>
                </a:solidFill>
                <a:latin typeface="Calibri"/>
                <a:cs typeface="Calibri" pitchFamily="34" charset="0"/>
              </a:rPr>
            </a:br>
            <a:r>
              <a:rPr lang="en-US" sz="1800" b="1" dirty="0" err="1">
                <a:solidFill>
                  <a:prstClr val="black"/>
                </a:solidFill>
                <a:latin typeface="Calibri"/>
                <a:cs typeface="Calibri" pitchFamily="34" charset="0"/>
              </a:rPr>
              <a:t>Faktor</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za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svoju</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uslugu</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zaračunava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faktoring</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proviziju</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Visina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provizije</a:t>
            </a:r>
            <a:r>
              <a:rPr lang="en-US" sz="1800" dirty="0">
                <a:solidFill>
                  <a:prstClr val="black"/>
                </a:solidFill>
                <a:latin typeface="Calibri"/>
                <a:cs typeface="Calibri" pitchFamily="34" charset="0"/>
              </a:rPr>
              <a:t> </a:t>
            </a:r>
            <a:r>
              <a:rPr lang="sr-Latn-RS" sz="1800" dirty="0">
                <a:solidFill>
                  <a:prstClr val="black"/>
                </a:solidFill>
                <a:latin typeface="Calibri"/>
                <a:cs typeface="Calibri" pitchFamily="34" charset="0"/>
              </a:rPr>
              <a:t>uslovljena</a:t>
            </a:r>
            <a:r>
              <a:rPr lang="en-US" sz="1800" dirty="0">
                <a:solidFill>
                  <a:prstClr val="black"/>
                </a:solidFill>
                <a:latin typeface="Calibri"/>
                <a:cs typeface="Calibri" pitchFamily="34" charset="0"/>
              </a:rPr>
              <a:t> je </a:t>
            </a:r>
            <a:r>
              <a:rPr lang="en-US" sz="1800" dirty="0" err="1">
                <a:solidFill>
                  <a:prstClr val="black"/>
                </a:solidFill>
                <a:latin typeface="Calibri"/>
                <a:cs typeface="Calibri" pitchFamily="34" charset="0"/>
              </a:rPr>
              <a:t>ukupnim</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prometom</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prosečnom</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svotom</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svih</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računa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brojem</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postojanošću</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kupaca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kao</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prosečnim</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rokom</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potraživanja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Za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preuzimanje</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komercijalnog</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rizika</a:t>
            </a:r>
            <a:r>
              <a:rPr lang="en-US" sz="1800" dirty="0">
                <a:solidFill>
                  <a:prstClr val="black"/>
                </a:solidFill>
                <a:latin typeface="Calibri"/>
                <a:cs typeface="Calibri" pitchFamily="34" charset="0"/>
              </a:rPr>
              <a:t> i </a:t>
            </a:r>
            <a:r>
              <a:rPr lang="en-US" sz="1800" dirty="0" err="1">
                <a:solidFill>
                  <a:prstClr val="black"/>
                </a:solidFill>
                <a:latin typeface="Calibri"/>
                <a:cs typeface="Calibri" pitchFamily="34" charset="0"/>
              </a:rPr>
              <a:t>avansiranja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plaća</a:t>
            </a:r>
            <a:r>
              <a:rPr lang="en-US" sz="1800" dirty="0">
                <a:solidFill>
                  <a:prstClr val="black"/>
                </a:solidFill>
                <a:latin typeface="Calibri"/>
                <a:cs typeface="Calibri" pitchFamily="34" charset="0"/>
              </a:rPr>
              <a:t> se </a:t>
            </a:r>
            <a:r>
              <a:rPr lang="en-US" sz="1800" dirty="0" err="1">
                <a:solidFill>
                  <a:prstClr val="black"/>
                </a:solidFill>
                <a:latin typeface="Calibri"/>
                <a:cs typeface="Calibri" pitchFamily="34" charset="0"/>
              </a:rPr>
              <a:t>posebna</a:t>
            </a:r>
            <a:r>
              <a:rPr lang="en-US" sz="1800" dirty="0">
                <a:solidFill>
                  <a:prstClr val="black"/>
                </a:solidFill>
                <a:latin typeface="Calibri"/>
                <a:cs typeface="Calibri" pitchFamily="34" charset="0"/>
              </a:rPr>
              <a:t> </a:t>
            </a:r>
            <a:r>
              <a:rPr lang="en-US" sz="1800" dirty="0" err="1">
                <a:solidFill>
                  <a:prstClr val="black"/>
                </a:solidFill>
                <a:latin typeface="Calibri"/>
                <a:cs typeface="Calibri" pitchFamily="34" charset="0"/>
              </a:rPr>
              <a:t>naknada</a:t>
            </a:r>
            <a:r>
              <a:rPr lang="en-US" sz="1800" dirty="0">
                <a:solidFill>
                  <a:prstClr val="black"/>
                </a:solidFill>
                <a:latin typeface="Calibri"/>
                <a:cs typeface="Calibri" pitchFamily="34" charset="0"/>
              </a:rPr>
              <a:t>.</a:t>
            </a:r>
            <a:endParaRPr lang="sr-Latn-CS" sz="1800" dirty="0">
              <a:solidFill>
                <a:prstClr val="black"/>
              </a:solidFill>
              <a:latin typeface="Calibri"/>
              <a:cs typeface="Calibri" pitchFamily="34" charset="0"/>
            </a:endParaRPr>
          </a:p>
          <a:p>
            <a:pPr>
              <a:defRPr/>
            </a:pPr>
            <a:endParaRPr lang="sr-Latn-RS" dirty="0"/>
          </a:p>
        </p:txBody>
      </p:sp>
    </p:spTree>
    <p:extLst>
      <p:ext uri="{BB962C8B-B14F-4D97-AF65-F5344CB8AC3E}">
        <p14:creationId xmlns:p14="http://schemas.microsoft.com/office/powerpoint/2010/main" val="66383164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51041" y="1162972"/>
            <a:ext cx="8422935" cy="1105234"/>
          </a:xfrm>
        </p:spPr>
        <p:txBody>
          <a:bodyPr/>
          <a:lstStyle/>
          <a:p>
            <a:r>
              <a:rPr lang="en-US" dirty="0" err="1" smtClean="0"/>
              <a:t>Bankarski</a:t>
            </a:r>
            <a:r>
              <a:rPr lang="en-US" dirty="0" smtClean="0"/>
              <a:t> </a:t>
            </a:r>
            <a:r>
              <a:rPr lang="en-US" dirty="0" err="1" smtClean="0"/>
              <a:t>proizvodi</a:t>
            </a:r>
            <a:endParaRPr lang="en-US" dirty="0" smtClean="0"/>
          </a:p>
        </p:txBody>
      </p:sp>
      <p:sp>
        <p:nvSpPr>
          <p:cNvPr id="99331" name="Content Placeholder 2"/>
          <p:cNvSpPr>
            <a:spLocks noGrp="1"/>
          </p:cNvSpPr>
          <p:nvPr>
            <p:ph idx="1"/>
          </p:nvPr>
        </p:nvSpPr>
        <p:spPr>
          <a:xfrm>
            <a:off x="651042" y="2245111"/>
            <a:ext cx="8469772" cy="3767695"/>
          </a:xfrm>
        </p:spPr>
        <p:txBody>
          <a:bodyPr/>
          <a:lstStyle/>
          <a:p>
            <a:pPr marL="479425" algn="just" defTabSz="914400" eaLnBrk="1" hangingPunct="1">
              <a:spcBef>
                <a:spcPct val="20000"/>
              </a:spcBef>
              <a:buClr>
                <a:srgbClr val="4F81BD"/>
              </a:buClr>
              <a:buSzPct val="120000"/>
              <a:buFont typeface="Wingdings 3" pitchFamily="18" charset="2"/>
              <a:buBlip>
                <a:blip r:embed="rId2"/>
              </a:buBlip>
            </a:pPr>
            <a:endParaRPr lang="en-US" sz="1800" b="1" smtClean="0">
              <a:solidFill>
                <a:srgbClr val="000000"/>
              </a:solidFill>
              <a:latin typeface="Calibri (Body)"/>
              <a:cs typeface="Times New Roman" pitchFamily="18" charset="0"/>
            </a:endParaRPr>
          </a:p>
          <a:p>
            <a:pPr marL="479425" algn="just" defTabSz="914400" eaLnBrk="1" hangingPunct="1">
              <a:spcBef>
                <a:spcPct val="0"/>
              </a:spcBef>
              <a:buClr>
                <a:srgbClr val="4F81BD"/>
              </a:buClr>
              <a:buSzPct val="120000"/>
              <a:buFont typeface="Wingdings 3" pitchFamily="18" charset="2"/>
              <a:buBlip>
                <a:blip r:embed="rId2"/>
              </a:buBlip>
            </a:pPr>
            <a:r>
              <a:rPr lang="sr-Latn-CS" sz="1800" b="1" smtClean="0">
                <a:solidFill>
                  <a:srgbClr val="000000"/>
                </a:solidFill>
                <a:latin typeface="Calibri" pitchFamily="34" charset="0"/>
                <a:cs typeface="Calibri" pitchFamily="34" charset="0"/>
              </a:rPr>
              <a:t>Eskont/Eskontni kredit</a:t>
            </a:r>
          </a:p>
          <a:p>
            <a:pPr marL="479425" algn="just" defTabSz="914400" eaLnBrk="1" hangingPunct="1">
              <a:spcBef>
                <a:spcPct val="0"/>
              </a:spcBef>
              <a:buClr>
                <a:srgbClr val="4F81BD"/>
              </a:buClr>
              <a:buSzPct val="120000"/>
              <a:buFont typeface="Wingdings 3" pitchFamily="18" charset="2"/>
              <a:buNone/>
            </a:pPr>
            <a:endParaRPr lang="sr-Latn-CS" sz="1800" b="1"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r>
              <a:rPr lang="en-US" sz="1800" b="1" smtClean="0">
                <a:solidFill>
                  <a:srgbClr val="000000"/>
                </a:solidFill>
                <a:latin typeface="Calibri" pitchFamily="34" charset="0"/>
                <a:cs typeface="Calibri" pitchFamily="34" charset="0"/>
              </a:rPr>
              <a:t>	</a:t>
            </a:r>
            <a:r>
              <a:rPr lang="sr-Latn-CS" sz="1800" b="1" smtClean="0">
                <a:solidFill>
                  <a:srgbClr val="000000"/>
                </a:solidFill>
                <a:latin typeface="Calibri" pitchFamily="34" charset="0"/>
                <a:cs typeface="Calibri" pitchFamily="34" charset="0"/>
              </a:rPr>
              <a:t>Eskont </a:t>
            </a:r>
            <a:r>
              <a:rPr lang="sr-Latn-CS" sz="1800" smtClean="0">
                <a:solidFill>
                  <a:srgbClr val="000000"/>
                </a:solidFill>
                <a:latin typeface="Calibri" pitchFamily="34" charset="0"/>
                <a:cs typeface="Calibri" pitchFamily="34" charset="0"/>
              </a:rPr>
              <a:t>- Razlika između eskontovane vrednosti menice</a:t>
            </a:r>
            <a:r>
              <a:rPr lang="ru-RU"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vrednosti po kojoj se menica otkupljuje</a:t>
            </a:r>
            <a:r>
              <a:rPr lang="ru-RU"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 i njene nominalne vrednosti. </a:t>
            </a:r>
            <a:endParaRPr lang="en-US" sz="1800" b="1" smtClean="0">
              <a:solidFill>
                <a:srgbClr val="000000"/>
              </a:solidFill>
              <a:latin typeface="Calibri" pitchFamily="34" charset="0"/>
              <a:cs typeface="Calibri" pitchFamily="34" charset="0"/>
            </a:endParaRPr>
          </a:p>
          <a:p>
            <a:pPr marL="479425" algn="just" defTabSz="914400" eaLnBrk="1" hangingPunct="1">
              <a:spcBef>
                <a:spcPct val="0"/>
              </a:spcBef>
              <a:buClr>
                <a:srgbClr val="4F81BD"/>
              </a:buClr>
              <a:buSzPct val="120000"/>
              <a:buFont typeface="Wingdings 3" pitchFamily="18" charset="2"/>
              <a:buNone/>
            </a:pPr>
            <a:r>
              <a:rPr lang="en-US" sz="1800" b="1" smtClean="0">
                <a:solidFill>
                  <a:srgbClr val="000000"/>
                </a:solidFill>
                <a:latin typeface="Calibri" pitchFamily="34" charset="0"/>
                <a:cs typeface="Calibri" pitchFamily="34" charset="0"/>
              </a:rPr>
              <a:t>	</a:t>
            </a:r>
            <a:r>
              <a:rPr lang="sr-Latn-CS" sz="1800" b="1" smtClean="0">
                <a:solidFill>
                  <a:srgbClr val="000000"/>
                </a:solidFill>
                <a:latin typeface="Calibri" pitchFamily="34" charset="0"/>
                <a:cs typeface="Calibri" pitchFamily="34" charset="0"/>
              </a:rPr>
              <a:t>Eskontna stopa </a:t>
            </a:r>
            <a:r>
              <a:rPr lang="sr-Latn-CS" sz="1800" smtClean="0">
                <a:solidFill>
                  <a:srgbClr val="000000"/>
                </a:solidFill>
                <a:latin typeface="Calibri" pitchFamily="34" charset="0"/>
                <a:cs typeface="Calibri" pitchFamily="34" charset="0"/>
              </a:rPr>
              <a:t>– Stopa po kojoj se vrši eskontovanje menica.</a:t>
            </a:r>
          </a:p>
          <a:p>
            <a:pPr marL="479425" algn="just" defTabSz="914400" eaLnBrk="1" hangingPunct="1">
              <a:spcBef>
                <a:spcPct val="0"/>
              </a:spcBef>
              <a:buClr>
                <a:srgbClr val="4F81BD"/>
              </a:buClr>
              <a:buSzPct val="120000"/>
              <a:buFont typeface="Wingdings 3" pitchFamily="18" charset="2"/>
              <a:buNone/>
            </a:pPr>
            <a:r>
              <a:rPr lang="en-US" sz="1800" b="1" smtClean="0">
                <a:solidFill>
                  <a:srgbClr val="000000"/>
                </a:solidFill>
                <a:latin typeface="Calibri" pitchFamily="34" charset="0"/>
                <a:cs typeface="Calibri" pitchFamily="34" charset="0"/>
              </a:rPr>
              <a:t>	</a:t>
            </a:r>
            <a:r>
              <a:rPr lang="sr-Latn-CS" sz="1800" b="1" smtClean="0">
                <a:solidFill>
                  <a:srgbClr val="000000"/>
                </a:solidFill>
                <a:latin typeface="Calibri" pitchFamily="34" charset="0"/>
                <a:cs typeface="Calibri" pitchFamily="34" charset="0"/>
              </a:rPr>
              <a:t>Eskontni kredit </a:t>
            </a:r>
            <a:r>
              <a:rPr lang="sr-Latn-CS" sz="1800" smtClean="0">
                <a:solidFill>
                  <a:srgbClr val="000000"/>
                </a:solidFill>
                <a:latin typeface="Calibri" pitchFamily="34" charset="0"/>
                <a:cs typeface="Calibri" pitchFamily="34" charset="0"/>
              </a:rPr>
              <a:t>– kratkočni kredit koji banka odobrava svom klijentukao vid pribavljanja likvidnih sredstava otkupom menica pre njihovog roka dospeća</a:t>
            </a:r>
          </a:p>
          <a:p>
            <a:pPr marL="479425" algn="just" defTabSz="914400" eaLnBrk="1" hangingPunct="1">
              <a:spcBef>
                <a:spcPct val="0"/>
              </a:spcBef>
              <a:buClr>
                <a:srgbClr val="4F81BD"/>
              </a:buClr>
              <a:buSzPct val="120000"/>
              <a:buFont typeface="Wingdings 3" pitchFamily="18" charset="2"/>
              <a:buNone/>
            </a:pPr>
            <a:r>
              <a:rPr lang="sr-Latn-CS" sz="1800" b="1" smtClean="0">
                <a:solidFill>
                  <a:srgbClr val="000000"/>
                </a:solidFill>
                <a:latin typeface="Calibri" pitchFamily="34" charset="0"/>
                <a:cs typeface="Calibri" pitchFamily="34" charset="0"/>
              </a:rPr>
              <a:t>	Depozit  </a:t>
            </a:r>
            <a:r>
              <a:rPr lang="sr-Latn-CS" sz="1800" smtClean="0">
                <a:solidFill>
                  <a:srgbClr val="000000"/>
                </a:solidFill>
                <a:latin typeface="Calibri" pitchFamily="34" charset="0"/>
                <a:cs typeface="Calibri" pitchFamily="34" charset="0"/>
              </a:rPr>
              <a:t>je dinarsko ili devizno novčano potraživanje prema banci koje proizilazi iz novčanog depozita,</a:t>
            </a: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uloga na štednju,</a:t>
            </a:r>
            <a:r>
              <a:rPr lang="en-US" sz="1800" smtClean="0">
                <a:solidFill>
                  <a:srgbClr val="000000"/>
                </a:solidFill>
                <a:latin typeface="Calibri" pitchFamily="34" charset="0"/>
                <a:cs typeface="Calibri" pitchFamily="34" charset="0"/>
              </a:rPr>
              <a:t> </a:t>
            </a:r>
            <a:r>
              <a:rPr lang="sr-Latn-CS" sz="1800" smtClean="0">
                <a:solidFill>
                  <a:srgbClr val="000000"/>
                </a:solidFill>
                <a:latin typeface="Calibri" pitchFamily="34" charset="0"/>
                <a:cs typeface="Calibri" pitchFamily="34" charset="0"/>
              </a:rPr>
              <a:t>bankarskog tekućeg računa ili drugog novčanog računa i na osnovu toga nastaje zakonska ili ugovorna obaveza banke na povraćaj novca</a:t>
            </a:r>
          </a:p>
          <a:p>
            <a:pPr marL="479425" defTabSz="914400"/>
            <a:endParaRPr lang="en-US" smtClean="0"/>
          </a:p>
        </p:txBody>
      </p:sp>
    </p:spTree>
    <p:extLst>
      <p:ext uri="{BB962C8B-B14F-4D97-AF65-F5344CB8AC3E}">
        <p14:creationId xmlns:p14="http://schemas.microsoft.com/office/powerpoint/2010/main" val="91201367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041" y="1162972"/>
            <a:ext cx="8422935" cy="1105234"/>
          </a:xfrm>
        </p:spPr>
        <p:txBody>
          <a:bodyPr>
            <a:normAutofit fontScale="90000"/>
          </a:bodyPr>
          <a:lstStyle/>
          <a:p>
            <a:pPr>
              <a:defRPr/>
            </a:pPr>
            <a:r>
              <a:rPr lang="en-US" sz="4000" dirty="0" err="1"/>
              <a:t>Vrste</a:t>
            </a:r>
            <a:r>
              <a:rPr lang="en-US" sz="4000" dirty="0"/>
              <a:t> </a:t>
            </a:r>
            <a:r>
              <a:rPr lang="en-US" sz="4000" dirty="0" err="1"/>
              <a:t>izvora</a:t>
            </a:r>
            <a:r>
              <a:rPr lang="en-US" sz="4000" dirty="0"/>
              <a:t> </a:t>
            </a:r>
            <a:r>
              <a:rPr lang="en-US" sz="4000" dirty="0" err="1"/>
              <a:t>finansiranja</a:t>
            </a:r>
            <a:r>
              <a:rPr lang="en-US" sz="4000" dirty="0"/>
              <a:t>:</a:t>
            </a:r>
            <a:r>
              <a:rPr lang="en-US" dirty="0"/>
              <a:t/>
            </a:r>
            <a:br>
              <a:rPr lang="en-US" dirty="0"/>
            </a:br>
            <a:endParaRPr lang="en-US" dirty="0"/>
          </a:p>
        </p:txBody>
      </p:sp>
      <p:sp>
        <p:nvSpPr>
          <p:cNvPr id="40963" name="Content Placeholder 2"/>
          <p:cNvSpPr>
            <a:spLocks noGrp="1"/>
          </p:cNvSpPr>
          <p:nvPr>
            <p:ph idx="1"/>
          </p:nvPr>
        </p:nvSpPr>
        <p:spPr>
          <a:xfrm>
            <a:off x="651042" y="2245111"/>
            <a:ext cx="8469772" cy="3767695"/>
          </a:xfrm>
        </p:spPr>
        <p:txBody>
          <a:bodyPr/>
          <a:lstStyle/>
          <a:p>
            <a:pPr marL="0" indent="0">
              <a:buFont typeface="Wingdings 3" pitchFamily="18" charset="2"/>
              <a:buNone/>
            </a:pPr>
            <a:r>
              <a:rPr lang="en-US" sz="1900" smtClean="0">
                <a:latin typeface="Calibri" pitchFamily="34" charset="0"/>
                <a:cs typeface="Calibri" pitchFamily="34" charset="0"/>
              </a:rPr>
              <a:t>- Sopstvena sredstva, pozajmica (rodbina, prijatelji)</a:t>
            </a:r>
          </a:p>
          <a:p>
            <a:pPr marL="0" indent="0">
              <a:buFont typeface="Wingdings 3" pitchFamily="18" charset="2"/>
              <a:buNone/>
            </a:pPr>
            <a:r>
              <a:rPr lang="en-US" sz="1900" smtClean="0">
                <a:latin typeface="Calibri" pitchFamily="34" charset="0"/>
                <a:cs typeface="Calibri" pitchFamily="34" charset="0"/>
              </a:rPr>
              <a:t>- Podsticajna sredstva (Fond za razvoj, NSZ, RAS…)</a:t>
            </a:r>
          </a:p>
          <a:p>
            <a:pPr marL="0" indent="0">
              <a:buFont typeface="Wingdings 3" pitchFamily="18" charset="2"/>
              <a:buNone/>
            </a:pPr>
            <a:r>
              <a:rPr lang="en-US" sz="1900" smtClean="0">
                <a:latin typeface="Calibri" pitchFamily="34" charset="0"/>
                <a:cs typeface="Calibri" pitchFamily="34" charset="0"/>
              </a:rPr>
              <a:t>- Poslovno finansiranje (krediti, lizing)</a:t>
            </a:r>
          </a:p>
          <a:p>
            <a:pPr marL="0" indent="0">
              <a:buFont typeface="Wingdings 3" pitchFamily="18" charset="2"/>
              <a:buNone/>
            </a:pPr>
            <a:r>
              <a:rPr lang="en-US" sz="1900" smtClean="0">
                <a:latin typeface="Calibri" pitchFamily="34" charset="0"/>
                <a:cs typeface="Calibri" pitchFamily="34" charset="0"/>
              </a:rPr>
              <a:t>- Fondacije i NVO sektor</a:t>
            </a:r>
          </a:p>
          <a:p>
            <a:pPr marL="0" indent="0">
              <a:buFont typeface="Wingdings 3" pitchFamily="18" charset="2"/>
              <a:buNone/>
            </a:pPr>
            <a:r>
              <a:rPr lang="en-US" sz="1900" smtClean="0">
                <a:latin typeface="Calibri" pitchFamily="34" charset="0"/>
                <a:cs typeface="Calibri" pitchFamily="34" charset="0"/>
              </a:rPr>
              <a:t>- Crowdfunding</a:t>
            </a:r>
          </a:p>
          <a:p>
            <a:pPr marL="0" indent="0">
              <a:buFont typeface="Wingdings 3" pitchFamily="18" charset="2"/>
              <a:buNone/>
            </a:pPr>
            <a:r>
              <a:rPr lang="en-US" sz="1900" smtClean="0">
                <a:latin typeface="Calibri" pitchFamily="34" charset="0"/>
                <a:cs typeface="Calibri" pitchFamily="34" charset="0"/>
              </a:rPr>
              <a:t>- Anđeli investitori, Venture kapital fondovi</a:t>
            </a:r>
          </a:p>
          <a:p>
            <a:pPr marL="0" indent="0">
              <a:buFont typeface="Wingdings 3" pitchFamily="18" charset="2"/>
              <a:buNone/>
            </a:pPr>
            <a:r>
              <a:rPr lang="en-US" sz="1900" smtClean="0">
                <a:latin typeface="Calibri" pitchFamily="34" charset="0"/>
                <a:cs typeface="Calibri" pitchFamily="34" charset="0"/>
              </a:rPr>
              <a:t>- Seed i akceleratorski fondovi</a:t>
            </a:r>
          </a:p>
        </p:txBody>
      </p:sp>
    </p:spTree>
    <p:extLst>
      <p:ext uri="{BB962C8B-B14F-4D97-AF65-F5344CB8AC3E}">
        <p14:creationId xmlns:p14="http://schemas.microsoft.com/office/powerpoint/2010/main" val="282017666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51041" y="1162972"/>
            <a:ext cx="8422935" cy="1105234"/>
          </a:xfrm>
        </p:spPr>
        <p:txBody>
          <a:bodyPr/>
          <a:lstStyle/>
          <a:p>
            <a:r>
              <a:rPr lang="en-US" dirty="0" smtClean="0"/>
              <a:t>Fond </a:t>
            </a:r>
            <a:r>
              <a:rPr lang="en-US" dirty="0" err="1" smtClean="0"/>
              <a:t>za</a:t>
            </a:r>
            <a:r>
              <a:rPr lang="en-US" dirty="0" smtClean="0"/>
              <a:t> </a:t>
            </a:r>
            <a:r>
              <a:rPr lang="en-US" dirty="0" err="1" smtClean="0"/>
              <a:t>razvoj</a:t>
            </a:r>
            <a:r>
              <a:rPr lang="en-US" dirty="0" smtClean="0"/>
              <a:t> i </a:t>
            </a:r>
            <a:r>
              <a:rPr lang="en-US" dirty="0" err="1" smtClean="0"/>
              <a:t>Ministarstvo</a:t>
            </a:r>
            <a:r>
              <a:rPr lang="en-US" dirty="0" smtClean="0"/>
              <a:t> </a:t>
            </a:r>
            <a:r>
              <a:rPr lang="en-US" dirty="0" err="1" smtClean="0"/>
              <a:t>privrede</a:t>
            </a:r>
            <a:endParaRPr lang="en-US" dirty="0" smtClean="0"/>
          </a:p>
        </p:txBody>
      </p:sp>
      <p:sp>
        <p:nvSpPr>
          <p:cNvPr id="41987" name="Content Placeholder 2"/>
          <p:cNvSpPr>
            <a:spLocks noGrp="1"/>
          </p:cNvSpPr>
          <p:nvPr>
            <p:ph idx="1"/>
          </p:nvPr>
        </p:nvSpPr>
        <p:spPr>
          <a:xfrm>
            <a:off x="593275" y="2236863"/>
            <a:ext cx="8469773" cy="3767695"/>
          </a:xfrm>
        </p:spPr>
        <p:txBody>
          <a:bodyPr/>
          <a:lstStyle/>
          <a:p>
            <a:pPr eaLnBrk="1" hangingPunct="1">
              <a:buClr>
                <a:srgbClr val="2DA2BF"/>
              </a:buClr>
            </a:pPr>
            <a:r>
              <a:rPr lang="en-US" sz="1800" smtClean="0">
                <a:latin typeface="Calibri" pitchFamily="34" charset="0"/>
                <a:cs typeface="Calibri" pitchFamily="34" charset="0"/>
              </a:rPr>
              <a:t>Program podsticanja razvoja preduzetništva kroz finansijsku podršku za početnike u poslovanju u 2017. </a:t>
            </a:r>
          </a:p>
          <a:p>
            <a:pPr eaLnBrk="1" hangingPunct="1">
              <a:buClr>
                <a:srgbClr val="2DA2BF"/>
              </a:buClr>
            </a:pPr>
            <a:r>
              <a:rPr lang="en-US" sz="1800" smtClean="0">
                <a:latin typeface="Calibri" pitchFamily="34" charset="0"/>
                <a:cs typeface="Calibri" pitchFamily="34" charset="0"/>
              </a:rPr>
              <a:t>30% bespovratnih sredstava države i 70% povoljnog kredita Fonda za razvoj. </a:t>
            </a:r>
          </a:p>
          <a:p>
            <a:pPr eaLnBrk="1" hangingPunct="1">
              <a:buClr>
                <a:srgbClr val="2DA2BF"/>
              </a:buClr>
            </a:pPr>
            <a:r>
              <a:rPr lang="en-US" sz="1800" smtClean="0">
                <a:latin typeface="Calibri" pitchFamily="34" charset="0"/>
                <a:cs typeface="Calibri" pitchFamily="34" charset="0"/>
              </a:rPr>
              <a:t>Sredstva se mogu koristiti za nabavku opreme, adaptaciju, rekonstrukciju i opremanje poslovnog prostora.</a:t>
            </a:r>
          </a:p>
          <a:p>
            <a:pPr eaLnBrk="1" hangingPunct="1">
              <a:buClr>
                <a:srgbClr val="2DA2BF"/>
              </a:buClr>
            </a:pPr>
            <a:r>
              <a:rPr lang="en-US" sz="1800" smtClean="0">
                <a:latin typeface="Calibri" pitchFamily="34" charset="0"/>
                <a:cs typeface="Calibri" pitchFamily="34" charset="0"/>
                <a:hlinkClick r:id="rId2"/>
              </a:rPr>
              <a:t>http://www.fondzarazvoj.gov.rs/</a:t>
            </a:r>
            <a:endParaRPr lang="en-US" sz="1800" smtClean="0">
              <a:latin typeface="Calibri" pitchFamily="34" charset="0"/>
              <a:cs typeface="Calibri" pitchFamily="34" charset="0"/>
            </a:endParaRPr>
          </a:p>
          <a:p>
            <a:pPr eaLnBrk="1" hangingPunct="1">
              <a:buClr>
                <a:srgbClr val="2DA2BF"/>
              </a:buClr>
            </a:pPr>
            <a:r>
              <a:rPr lang="en-US" sz="1800" smtClean="0">
                <a:latin typeface="Calibri" pitchFamily="34" charset="0"/>
                <a:cs typeface="Calibri" pitchFamily="34" charset="0"/>
                <a:hlinkClick r:id="rId3"/>
              </a:rPr>
              <a:t>http://privreda.gov.rs/</a:t>
            </a:r>
            <a:endParaRPr lang="en-US" sz="1800" smtClean="0">
              <a:latin typeface="Calibri" pitchFamily="34" charset="0"/>
              <a:cs typeface="Calibri" pitchFamily="34" charset="0"/>
            </a:endParaRPr>
          </a:p>
          <a:p>
            <a:endParaRPr lang="en-US" smtClean="0"/>
          </a:p>
        </p:txBody>
      </p:sp>
      <p:pic>
        <p:nvPicPr>
          <p:cNvPr id="4198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097" y="3856774"/>
            <a:ext cx="2949199" cy="228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03911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51041" y="1162972"/>
            <a:ext cx="8422935" cy="1105234"/>
          </a:xfrm>
        </p:spPr>
        <p:txBody>
          <a:bodyPr/>
          <a:lstStyle/>
          <a:p>
            <a:r>
              <a:rPr lang="en-US" dirty="0" smtClean="0"/>
              <a:t>Fond </a:t>
            </a:r>
            <a:r>
              <a:rPr lang="en-US" dirty="0" err="1" smtClean="0"/>
              <a:t>za</a:t>
            </a:r>
            <a:r>
              <a:rPr lang="en-US" dirty="0" smtClean="0"/>
              <a:t> </a:t>
            </a:r>
            <a:r>
              <a:rPr lang="en-US" dirty="0" err="1" smtClean="0"/>
              <a:t>razvoj</a:t>
            </a:r>
            <a:r>
              <a:rPr lang="en-US" dirty="0" smtClean="0"/>
              <a:t> i </a:t>
            </a:r>
            <a:r>
              <a:rPr lang="en-US" dirty="0" err="1" smtClean="0"/>
              <a:t>Ministarstvo</a:t>
            </a:r>
            <a:r>
              <a:rPr lang="en-US" dirty="0" smtClean="0"/>
              <a:t> </a:t>
            </a:r>
            <a:r>
              <a:rPr lang="en-US" dirty="0" err="1" smtClean="0"/>
              <a:t>privrede</a:t>
            </a:r>
            <a:endParaRPr lang="en-US" dirty="0" smtClean="0"/>
          </a:p>
        </p:txBody>
      </p:sp>
      <p:sp>
        <p:nvSpPr>
          <p:cNvPr id="43011" name="Content Placeholder 2"/>
          <p:cNvSpPr>
            <a:spLocks noGrp="1"/>
          </p:cNvSpPr>
          <p:nvPr>
            <p:ph idx="1"/>
          </p:nvPr>
        </p:nvSpPr>
        <p:spPr>
          <a:xfrm>
            <a:off x="651042" y="2245111"/>
            <a:ext cx="8469772" cy="3767695"/>
          </a:xfrm>
        </p:spPr>
        <p:txBody>
          <a:bodyPr/>
          <a:lstStyle/>
          <a:p>
            <a:pPr marL="0" indent="0">
              <a:buFont typeface="Wingdings 3" pitchFamily="18" charset="2"/>
              <a:buNone/>
            </a:pPr>
            <a:endParaRPr lang="en-US" smtClean="0"/>
          </a:p>
          <a:p>
            <a:pPr marL="0" indent="0">
              <a:buFont typeface="Wingdings 3" pitchFamily="18" charset="2"/>
              <a:buNone/>
            </a:pPr>
            <a:endParaRPr lang="en-US" smtClean="0"/>
          </a:p>
        </p:txBody>
      </p:sp>
      <p:pic>
        <p:nvPicPr>
          <p:cNvPr id="430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051" y="2566784"/>
            <a:ext cx="7003760" cy="14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288031" y="3879868"/>
          <a:ext cx="6978781" cy="1279802"/>
        </p:xfrm>
        <a:graphic>
          <a:graphicData uri="http://schemas.openxmlformats.org/drawingml/2006/table">
            <a:tbl>
              <a:tblPr firstRow="1" bandRow="1">
                <a:tableStyleId>{5C22544A-7EE6-4342-B048-85BDC9FD1C3A}</a:tableStyleId>
              </a:tblPr>
              <a:tblGrid>
                <a:gridCol w="1456220"/>
                <a:gridCol w="1427785"/>
                <a:gridCol w="2087797"/>
                <a:gridCol w="2006979"/>
              </a:tblGrid>
              <a:tr h="556246">
                <a:tc>
                  <a:txBody>
                    <a:bodyPr/>
                    <a:lstStyle/>
                    <a:p>
                      <a:r>
                        <a:rPr lang="sr-Latn-RS" sz="1700" b="1" dirty="0" smtClean="0">
                          <a:latin typeface="Arial"/>
                        </a:rPr>
                        <a:t>Iznos za pravna lica</a:t>
                      </a:r>
                      <a:endParaRPr lang="sr-Cyrl-RS" sz="1700" dirty="0">
                        <a:latin typeface="Arial"/>
                      </a:endParaRPr>
                    </a:p>
                  </a:txBody>
                  <a:tcPr marL="46836" marR="46836" marT="49488" marB="0" anchor="ctr"/>
                </a:tc>
                <a:tc>
                  <a:txBody>
                    <a:bodyPr/>
                    <a:lstStyle/>
                    <a:p>
                      <a:pPr algn="ctr"/>
                      <a:r>
                        <a:rPr lang="sr-Latn-RS" sz="1700" dirty="0" smtClean="0">
                          <a:latin typeface="Arial"/>
                        </a:rPr>
                        <a:t>Kredit</a:t>
                      </a:r>
                      <a:endParaRPr lang="sr-Cyrl-RS" sz="1700" dirty="0">
                        <a:latin typeface="Arial"/>
                      </a:endParaRPr>
                    </a:p>
                  </a:txBody>
                  <a:tcPr marL="46836" marR="46836" marT="49488" marB="0" anchor="ctr"/>
                </a:tc>
                <a:tc>
                  <a:txBody>
                    <a:bodyPr/>
                    <a:lstStyle/>
                    <a:p>
                      <a:pPr algn="ctr"/>
                      <a:r>
                        <a:rPr lang="sr-Latn-RS" sz="1700" dirty="0" smtClean="0">
                          <a:latin typeface="Arial"/>
                        </a:rPr>
                        <a:t>Bespovratna sredstva</a:t>
                      </a:r>
                      <a:endParaRPr lang="sr-Cyrl-RS" sz="1700" dirty="0">
                        <a:latin typeface="Arial"/>
                      </a:endParaRPr>
                    </a:p>
                  </a:txBody>
                  <a:tcPr marL="46836" marR="46836" marT="49488" marB="0" anchor="ctr"/>
                </a:tc>
                <a:tc>
                  <a:txBody>
                    <a:bodyPr/>
                    <a:lstStyle/>
                    <a:p>
                      <a:pPr algn="ctr"/>
                      <a:r>
                        <a:rPr lang="sr-Latn-RS" sz="1700" dirty="0" smtClean="0">
                          <a:latin typeface="Arial"/>
                        </a:rPr>
                        <a:t>Ukupno</a:t>
                      </a:r>
                      <a:endParaRPr lang="sr-Cyrl-RS" sz="1700" dirty="0">
                        <a:latin typeface="Arial"/>
                      </a:endParaRPr>
                    </a:p>
                  </a:txBody>
                  <a:tcPr marL="46836" marR="46836" marT="49488" marB="0" anchor="ctr"/>
                </a:tc>
              </a:tr>
              <a:tr h="350376">
                <a:tc>
                  <a:txBody>
                    <a:bodyPr/>
                    <a:lstStyle/>
                    <a:p>
                      <a:r>
                        <a:rPr lang="sr-Latn-RS" sz="1700" dirty="0" smtClean="0">
                          <a:latin typeface="Arial"/>
                        </a:rPr>
                        <a:t>minimalni</a:t>
                      </a:r>
                      <a:endParaRPr lang="sr-Cyrl-RS" sz="1700" dirty="0">
                        <a:latin typeface="Arial"/>
                      </a:endParaRPr>
                    </a:p>
                  </a:txBody>
                  <a:tcPr marL="46836" marR="46836" marT="49488" marB="47509" anchor="ctr"/>
                </a:tc>
                <a:tc>
                  <a:txBody>
                    <a:bodyPr/>
                    <a:lstStyle/>
                    <a:p>
                      <a:pPr algn="ctr"/>
                      <a:r>
                        <a:rPr lang="sr-Cyrl-RS" sz="1700" dirty="0" smtClean="0">
                          <a:latin typeface="Arial"/>
                        </a:rPr>
                        <a:t>280.000,00</a:t>
                      </a:r>
                      <a:endParaRPr lang="sr-Cyrl-RS" sz="1700" dirty="0">
                        <a:latin typeface="Arial"/>
                      </a:endParaRPr>
                    </a:p>
                  </a:txBody>
                  <a:tcPr marL="46836" marR="46836" marT="49488" marB="0" anchor="ctr"/>
                </a:tc>
                <a:tc>
                  <a:txBody>
                    <a:bodyPr/>
                    <a:lstStyle/>
                    <a:p>
                      <a:pPr algn="ctr"/>
                      <a:r>
                        <a:rPr lang="sr-Cyrl-RS" sz="1700" dirty="0">
                          <a:latin typeface="Arial"/>
                        </a:rPr>
                        <a:t>120.000,00 </a:t>
                      </a:r>
                    </a:p>
                  </a:txBody>
                  <a:tcPr marL="46836" marR="46836" marT="49488" marB="0" anchor="ctr"/>
                </a:tc>
                <a:tc>
                  <a:txBody>
                    <a:bodyPr/>
                    <a:lstStyle/>
                    <a:p>
                      <a:pPr algn="ctr"/>
                      <a:r>
                        <a:rPr lang="sr-Cyrl-RS" sz="1700" dirty="0" smtClean="0">
                          <a:latin typeface="Arial"/>
                        </a:rPr>
                        <a:t>400.000,00</a:t>
                      </a:r>
                      <a:endParaRPr lang="sr-Cyrl-RS" sz="1700" dirty="0">
                        <a:latin typeface="Arial"/>
                      </a:endParaRPr>
                    </a:p>
                  </a:txBody>
                  <a:tcPr marL="46836" marR="46836" marT="49488" marB="0" anchor="ctr"/>
                </a:tc>
              </a:tr>
              <a:tr h="350376">
                <a:tc>
                  <a:txBody>
                    <a:bodyPr/>
                    <a:lstStyle/>
                    <a:p>
                      <a:r>
                        <a:rPr lang="sr-Latn-RS" sz="1700" dirty="0" smtClean="0">
                          <a:latin typeface="Arial"/>
                        </a:rPr>
                        <a:t>maksimalni</a:t>
                      </a:r>
                      <a:endParaRPr lang="sr-Cyrl-RS" sz="1700" dirty="0">
                        <a:latin typeface="Arial"/>
                      </a:endParaRPr>
                    </a:p>
                  </a:txBody>
                  <a:tcPr marL="46836" marR="46836" marT="49488" marB="47509" anchor="ctr"/>
                </a:tc>
                <a:tc>
                  <a:txBody>
                    <a:bodyPr/>
                    <a:lstStyle/>
                    <a:p>
                      <a:pPr algn="ctr"/>
                      <a:r>
                        <a:rPr lang="sr-Cyrl-RS" sz="1700" dirty="0">
                          <a:latin typeface="Arial"/>
                        </a:rPr>
                        <a:t>4.200.000,00 </a:t>
                      </a:r>
                    </a:p>
                  </a:txBody>
                  <a:tcPr marL="46836" marR="46836" marT="49488" marB="0" anchor="ctr"/>
                </a:tc>
                <a:tc>
                  <a:txBody>
                    <a:bodyPr/>
                    <a:lstStyle/>
                    <a:p>
                      <a:pPr algn="ctr"/>
                      <a:r>
                        <a:rPr lang="sr-Cyrl-RS" sz="1700" dirty="0">
                          <a:latin typeface="Arial"/>
                        </a:rPr>
                        <a:t>1.800.000,00 </a:t>
                      </a:r>
                    </a:p>
                  </a:txBody>
                  <a:tcPr marL="46836" marR="46836" marT="49488" marB="0" anchor="ctr"/>
                </a:tc>
                <a:tc>
                  <a:txBody>
                    <a:bodyPr/>
                    <a:lstStyle/>
                    <a:p>
                      <a:pPr algn="ctr"/>
                      <a:r>
                        <a:rPr lang="sr-Cyrl-RS" sz="1700" dirty="0" smtClean="0">
                          <a:latin typeface="Arial"/>
                        </a:rPr>
                        <a:t>6.000.000,00</a:t>
                      </a:r>
                      <a:endParaRPr lang="sr-Cyrl-RS" sz="1700" dirty="0">
                        <a:latin typeface="Arial"/>
                      </a:endParaRPr>
                    </a:p>
                  </a:txBody>
                  <a:tcPr marL="46836" marR="46836" marT="49488" marB="0" anchor="ctr"/>
                </a:tc>
              </a:tr>
            </a:tbl>
          </a:graphicData>
        </a:graphic>
      </p:graphicFrame>
    </p:spTree>
    <p:extLst>
      <p:ext uri="{BB962C8B-B14F-4D97-AF65-F5344CB8AC3E}">
        <p14:creationId xmlns:p14="http://schemas.microsoft.com/office/powerpoint/2010/main" val="375460053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1041" y="1162972"/>
            <a:ext cx="8422935" cy="1105234"/>
          </a:xfrm>
        </p:spPr>
        <p:txBody>
          <a:bodyPr/>
          <a:lstStyle/>
          <a:p>
            <a:r>
              <a:rPr lang="en-US" dirty="0" err="1" smtClean="0"/>
              <a:t>Nacionalna</a:t>
            </a:r>
            <a:r>
              <a:rPr lang="en-US" dirty="0" smtClean="0"/>
              <a:t> </a:t>
            </a:r>
            <a:r>
              <a:rPr lang="en-US" dirty="0" err="1" smtClean="0"/>
              <a:t>služba</a:t>
            </a:r>
            <a:r>
              <a:rPr lang="en-US" dirty="0" smtClean="0"/>
              <a:t> </a:t>
            </a:r>
            <a:r>
              <a:rPr lang="en-US" dirty="0" err="1" smtClean="0"/>
              <a:t>za</a:t>
            </a:r>
            <a:r>
              <a:rPr lang="en-US" dirty="0" smtClean="0"/>
              <a:t> </a:t>
            </a:r>
            <a:r>
              <a:rPr lang="en-US" dirty="0" err="1" smtClean="0"/>
              <a:t>zapošljavanje</a:t>
            </a:r>
            <a:endParaRPr lang="en-US" dirty="0" smtClean="0"/>
          </a:p>
        </p:txBody>
      </p:sp>
      <p:sp>
        <p:nvSpPr>
          <p:cNvPr id="44035" name="Content Placeholder 2"/>
          <p:cNvSpPr>
            <a:spLocks noGrp="1"/>
          </p:cNvSpPr>
          <p:nvPr>
            <p:ph idx="1"/>
          </p:nvPr>
        </p:nvSpPr>
        <p:spPr>
          <a:xfrm>
            <a:off x="651042" y="2245111"/>
            <a:ext cx="8469772" cy="3767695"/>
          </a:xfrm>
        </p:spPr>
        <p:txBody>
          <a:bodyPr/>
          <a:lstStyle/>
          <a:p>
            <a:pPr eaLnBrk="1" hangingPunct="1">
              <a:spcBef>
                <a:spcPct val="0"/>
              </a:spcBef>
              <a:buClr>
                <a:srgbClr val="2DA2BF"/>
              </a:buClr>
            </a:pPr>
            <a:r>
              <a:rPr lang="en-US" sz="1800" smtClean="0">
                <a:latin typeface="Calibri" pitchFamily="34" charset="0"/>
                <a:cs typeface="Calibri" pitchFamily="34" charset="0"/>
              </a:rPr>
              <a:t>Program subvencija za samozapošljavanje</a:t>
            </a:r>
          </a:p>
          <a:p>
            <a:pPr eaLnBrk="1" hangingPunct="1">
              <a:spcBef>
                <a:spcPct val="0"/>
              </a:spcBef>
              <a:buClr>
                <a:srgbClr val="2DA2BF"/>
              </a:buClr>
            </a:pPr>
            <a:endParaRPr lang="en-US" sz="1800" smtClean="0">
              <a:latin typeface="Calibri" pitchFamily="34" charset="0"/>
              <a:cs typeface="Calibri" pitchFamily="34" charset="0"/>
            </a:endParaRPr>
          </a:p>
          <a:p>
            <a:pPr eaLnBrk="1" hangingPunct="1">
              <a:spcBef>
                <a:spcPct val="0"/>
              </a:spcBef>
              <a:buClr>
                <a:srgbClr val="2DA2BF"/>
              </a:buClr>
            </a:pPr>
            <a:r>
              <a:rPr lang="en-US" sz="1800" smtClean="0">
                <a:latin typeface="Calibri" pitchFamily="34" charset="0"/>
                <a:cs typeface="Calibri" pitchFamily="34" charset="0"/>
              </a:rPr>
              <a:t>Iznos subvencije za samozapošljavanje – 180.000,00 RSD</a:t>
            </a:r>
          </a:p>
          <a:p>
            <a:pPr eaLnBrk="1" hangingPunct="1">
              <a:spcBef>
                <a:spcPct val="0"/>
              </a:spcBef>
              <a:buClr>
                <a:srgbClr val="2DA2BF"/>
              </a:buClr>
            </a:pPr>
            <a:endParaRPr lang="en-US" sz="1800" smtClean="0"/>
          </a:p>
          <a:p>
            <a:pPr eaLnBrk="1" hangingPunct="1">
              <a:spcBef>
                <a:spcPct val="0"/>
              </a:spcBef>
              <a:buClr>
                <a:srgbClr val="2DA2BF"/>
              </a:buClr>
            </a:pPr>
            <a:r>
              <a:rPr lang="en-US" sz="1800" smtClean="0">
                <a:latin typeface="Calibri" pitchFamily="34" charset="0"/>
                <a:cs typeface="Calibri" pitchFamily="34" charset="0"/>
              </a:rPr>
              <a:t>Konkurs je trenutno zatvoren, ali se raspisuje početkom svake kalendarske godine</a:t>
            </a:r>
          </a:p>
          <a:p>
            <a:pPr eaLnBrk="1" hangingPunct="1">
              <a:spcBef>
                <a:spcPct val="0"/>
              </a:spcBef>
              <a:buClr>
                <a:srgbClr val="2DA2BF"/>
              </a:buClr>
            </a:pPr>
            <a:endParaRPr lang="en-US" sz="1800" smtClean="0">
              <a:latin typeface="Calibri" pitchFamily="34" charset="0"/>
              <a:cs typeface="Calibri" pitchFamily="34" charset="0"/>
            </a:endParaRPr>
          </a:p>
          <a:p>
            <a:pPr eaLnBrk="1" hangingPunct="1">
              <a:spcBef>
                <a:spcPct val="0"/>
              </a:spcBef>
              <a:buClr>
                <a:srgbClr val="2DA2BF"/>
              </a:buClr>
            </a:pPr>
            <a:r>
              <a:rPr lang="en-US" sz="1800" smtClean="0">
                <a:latin typeface="Calibri" pitchFamily="34" charset="0"/>
                <a:cs typeface="Calibri" pitchFamily="34" charset="0"/>
                <a:hlinkClick r:id="rId2"/>
              </a:rPr>
              <a:t>http://www.nsz.gov.rs</a:t>
            </a:r>
            <a:endParaRPr lang="en-US" sz="1800" smtClean="0">
              <a:latin typeface="Calibri" pitchFamily="34" charset="0"/>
              <a:cs typeface="Calibri" pitchFamily="34" charset="0"/>
            </a:endParaRPr>
          </a:p>
          <a:p>
            <a:pPr eaLnBrk="1" hangingPunct="1">
              <a:spcBef>
                <a:spcPct val="0"/>
              </a:spcBef>
              <a:buClr>
                <a:srgbClr val="2DA2BF"/>
              </a:buClr>
            </a:pPr>
            <a:endParaRPr lang="en-US" sz="1800" smtClean="0">
              <a:latin typeface="Calibri" pitchFamily="34" charset="0"/>
              <a:cs typeface="Calibri" pitchFamily="34" charset="0"/>
            </a:endParaRPr>
          </a:p>
        </p:txBody>
      </p:sp>
    </p:spTree>
    <p:extLst>
      <p:ext uri="{BB962C8B-B14F-4D97-AF65-F5344CB8AC3E}">
        <p14:creationId xmlns:p14="http://schemas.microsoft.com/office/powerpoint/2010/main" val="10703384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82626" y="1114872"/>
            <a:ext cx="8280221" cy="1033455"/>
          </a:xfrm>
        </p:spPr>
        <p:txBody>
          <a:bodyPr>
            <a:normAutofit/>
          </a:bodyPr>
          <a:lstStyle/>
          <a:p>
            <a:pPr eaLnBrk="1" hangingPunct="1">
              <a:lnSpc>
                <a:spcPct val="80000"/>
              </a:lnSpc>
            </a:pPr>
            <a:r>
              <a:rPr lang="sr-Latn-RS" dirty="0"/>
              <a:t>Osnivanje Privrednog subjekta</a:t>
            </a:r>
          </a:p>
        </p:txBody>
      </p:sp>
      <p:sp>
        <p:nvSpPr>
          <p:cNvPr id="3" name="Content Placeholder 2"/>
          <p:cNvSpPr>
            <a:spLocks noGrp="1"/>
          </p:cNvSpPr>
          <p:nvPr>
            <p:ph idx="1"/>
          </p:nvPr>
        </p:nvSpPr>
        <p:spPr>
          <a:xfrm>
            <a:off x="494137" y="1295391"/>
            <a:ext cx="8454160" cy="4501768"/>
          </a:xfrm>
        </p:spPr>
        <p:txBody>
          <a:bodyPr>
            <a:normAutofit/>
          </a:bodyPr>
          <a:lstStyle/>
          <a:p>
            <a:pPr marL="0" indent="0" algn="ctr" eaLnBrk="1" hangingPunct="1">
              <a:lnSpc>
                <a:spcPct val="80000"/>
              </a:lnSpc>
              <a:buNone/>
            </a:pPr>
            <a:endParaRPr lang="sr-Latn-RS" sz="3600" b="1" dirty="0">
              <a:solidFill>
                <a:schemeClr val="tx1"/>
              </a:solidFill>
            </a:endParaRPr>
          </a:p>
          <a:p>
            <a:pPr marL="0" indent="0" algn="ctr" eaLnBrk="1" hangingPunct="1">
              <a:lnSpc>
                <a:spcPct val="80000"/>
              </a:lnSpc>
              <a:buNone/>
            </a:pPr>
            <a:endParaRPr lang="en-US" sz="3600" b="1" dirty="0" smtClean="0">
              <a:solidFill>
                <a:schemeClr val="tx1"/>
              </a:solidFill>
            </a:endParaRPr>
          </a:p>
          <a:p>
            <a:pPr marL="0" indent="0" algn="ctr" eaLnBrk="1" hangingPunct="1">
              <a:lnSpc>
                <a:spcPct val="80000"/>
              </a:lnSpc>
              <a:buNone/>
            </a:pPr>
            <a:r>
              <a:rPr lang="sr-Latn-RS" sz="3600" b="1" dirty="0" smtClean="0">
                <a:solidFill>
                  <a:schemeClr val="tx1"/>
                </a:solidFill>
              </a:rPr>
              <a:t>Sve </a:t>
            </a:r>
            <a:r>
              <a:rPr lang="sr-Latn-RS" sz="3600" b="1" dirty="0">
                <a:solidFill>
                  <a:schemeClr val="tx1"/>
                </a:solidFill>
              </a:rPr>
              <a:t>firme se registruju kod Agencije za privredne registre</a:t>
            </a:r>
          </a:p>
          <a:p>
            <a:pPr marL="0" indent="0" algn="ctr" eaLnBrk="1" hangingPunct="1">
              <a:lnSpc>
                <a:spcPct val="80000"/>
              </a:lnSpc>
              <a:buNone/>
            </a:pPr>
            <a:endParaRPr lang="sr-Latn-RS" sz="3600" b="1" dirty="0">
              <a:solidFill>
                <a:schemeClr val="tx1"/>
              </a:solidFill>
            </a:endParaRPr>
          </a:p>
          <a:p>
            <a:pPr marL="0" indent="0" algn="ctr" eaLnBrk="1" hangingPunct="1">
              <a:lnSpc>
                <a:spcPct val="80000"/>
              </a:lnSpc>
              <a:buNone/>
            </a:pPr>
            <a:r>
              <a:rPr lang="sr-Latn-RS" sz="3600" b="1" dirty="0">
                <a:solidFill>
                  <a:schemeClr val="tx1"/>
                </a:solidFill>
              </a:rPr>
              <a:t>Web adresa:www.apr.gov.rs</a:t>
            </a:r>
          </a:p>
          <a:p>
            <a:pPr marL="0" indent="0" algn="ctr" eaLnBrk="1" hangingPunct="1">
              <a:lnSpc>
                <a:spcPct val="80000"/>
              </a:lnSpc>
              <a:buNone/>
            </a:pPr>
            <a:endParaRPr lang="sr-Latn-RS" sz="3600" b="1" dirty="0">
              <a:solidFill>
                <a:schemeClr val="tx1"/>
              </a:solidFill>
            </a:endParaRPr>
          </a:p>
        </p:txBody>
      </p:sp>
      <p:pic>
        <p:nvPicPr>
          <p:cNvPr id="3074" name="Picture 2" descr="Резултат слика за agencija za privredne registre">
            <a:extLst>
              <a:ext uri="{FF2B5EF4-FFF2-40B4-BE49-F238E27FC236}">
                <a16:creationId xmlns="" xmlns:a16="http://schemas.microsoft.com/office/drawing/2014/main" id="{FE074F50-F5D3-4B74-8F5A-CF16F223F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682" y="4499248"/>
            <a:ext cx="61341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5262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51041" y="1162972"/>
            <a:ext cx="8422935" cy="1105234"/>
          </a:xfrm>
        </p:spPr>
        <p:txBody>
          <a:bodyPr/>
          <a:lstStyle/>
          <a:p>
            <a:r>
              <a:rPr lang="en-US" dirty="0" smtClean="0"/>
              <a:t>Opportunity </a:t>
            </a:r>
            <a:r>
              <a:rPr lang="en-US" dirty="0" err="1" smtClean="0"/>
              <a:t>banka</a:t>
            </a:r>
            <a:endParaRPr lang="en-US" dirty="0" smtClean="0"/>
          </a:p>
        </p:txBody>
      </p:sp>
      <p:sp>
        <p:nvSpPr>
          <p:cNvPr id="3" name="Content Placeholder 2"/>
          <p:cNvSpPr>
            <a:spLocks noGrp="1"/>
          </p:cNvSpPr>
          <p:nvPr>
            <p:ph idx="1"/>
          </p:nvPr>
        </p:nvSpPr>
        <p:spPr>
          <a:xfrm>
            <a:off x="651042" y="2245111"/>
            <a:ext cx="8469772" cy="3767695"/>
          </a:xfrm>
        </p:spPr>
        <p:txBody>
          <a:bodyPr/>
          <a:lstStyle/>
          <a:p>
            <a:pPr>
              <a:defRPr/>
            </a:pPr>
            <a:r>
              <a:rPr lang="sr-Latn-RS" sz="1800" dirty="0" smtClean="0">
                <a:latin typeface="Calibri" pitchFamily="34" charset="0"/>
                <a:cs typeface="Calibri" pitchFamily="34" charset="0"/>
              </a:rPr>
              <a:t>Krediti za start up</a:t>
            </a:r>
          </a:p>
          <a:p>
            <a:pPr>
              <a:defRPr/>
            </a:pPr>
            <a:endParaRPr lang="sr-Latn-RS" sz="1800" dirty="0" smtClean="0">
              <a:latin typeface="Calibri" pitchFamily="34" charset="0"/>
              <a:cs typeface="Calibri" pitchFamily="34" charset="0"/>
            </a:endParaRPr>
          </a:p>
          <a:p>
            <a:pPr>
              <a:defRPr/>
            </a:pPr>
            <a:r>
              <a:rPr lang="sr-Latn-RS" sz="1800" dirty="0" smtClean="0">
                <a:latin typeface="Calibri" pitchFamily="34" charset="0"/>
                <a:cs typeface="Calibri" pitchFamily="34" charset="0"/>
              </a:rPr>
              <a:t>Kamata 26% </a:t>
            </a:r>
            <a:r>
              <a:rPr lang="en-US" sz="1800" dirty="0" smtClean="0">
                <a:latin typeface="Calibri" pitchFamily="34" charset="0"/>
                <a:cs typeface="Calibri" pitchFamily="34" charset="0"/>
              </a:rPr>
              <a:t>NKS </a:t>
            </a:r>
            <a:r>
              <a:rPr lang="en-US" sz="1800" dirty="0" err="1" smtClean="0">
                <a:latin typeface="Calibri" pitchFamily="34" charset="0"/>
                <a:cs typeface="Calibri" pitchFamily="34" charset="0"/>
              </a:rPr>
              <a:t>indeksirana</a:t>
            </a:r>
            <a:r>
              <a:rPr lang="en-US" sz="1800" dirty="0" smtClean="0">
                <a:latin typeface="Calibri" pitchFamily="34" charset="0"/>
                <a:cs typeface="Calibri" pitchFamily="34" charset="0"/>
              </a:rPr>
              <a:t> </a:t>
            </a:r>
            <a:r>
              <a:rPr lang="sr-Latn-RS" sz="1800" dirty="0" smtClean="0">
                <a:latin typeface="Calibri" pitchFamily="34" charset="0"/>
                <a:cs typeface="Calibri" pitchFamily="34" charset="0"/>
              </a:rPr>
              <a:t>u EUR</a:t>
            </a:r>
          </a:p>
          <a:p>
            <a:pPr>
              <a:defRPr/>
            </a:pPr>
            <a:endParaRPr lang="sr-Latn-RS" sz="1800" dirty="0" smtClean="0">
              <a:latin typeface="Calibri" pitchFamily="34" charset="0"/>
              <a:cs typeface="Calibri" pitchFamily="34" charset="0"/>
            </a:endParaRPr>
          </a:p>
          <a:p>
            <a:pPr>
              <a:defRPr/>
            </a:pPr>
            <a:r>
              <a:rPr lang="sr-Latn-RS" sz="1800" dirty="0" smtClean="0">
                <a:latin typeface="Calibri" pitchFamily="34" charset="0"/>
                <a:cs typeface="Calibri" pitchFamily="34" charset="0"/>
              </a:rPr>
              <a:t>Do 10.000 EUR</a:t>
            </a:r>
          </a:p>
          <a:p>
            <a:pPr>
              <a:defRPr/>
            </a:pPr>
            <a:endParaRPr lang="sr-Latn-RS" sz="1800" dirty="0">
              <a:latin typeface="Calibri" pitchFamily="34" charset="0"/>
              <a:cs typeface="Calibri" pitchFamily="34" charset="0"/>
            </a:endParaRPr>
          </a:p>
          <a:p>
            <a:pPr>
              <a:defRPr/>
            </a:pPr>
            <a:r>
              <a:rPr lang="sr-Latn-RS" sz="1800" dirty="0" smtClean="0">
                <a:latin typeface="Calibri" pitchFamily="34" charset="0"/>
                <a:cs typeface="Calibri" pitchFamily="34" charset="0"/>
                <a:hlinkClick r:id="rId2"/>
              </a:rPr>
              <a:t>http://www.obs.rs/</a:t>
            </a:r>
            <a:endParaRPr lang="sr-Latn-RS" sz="1800" dirty="0" smtClean="0">
              <a:latin typeface="Calibri" pitchFamily="34" charset="0"/>
              <a:cs typeface="Calibri" pitchFamily="34" charset="0"/>
            </a:endParaRPr>
          </a:p>
          <a:p>
            <a:pPr marL="0" indent="0">
              <a:buFont typeface="Wingdings 3" pitchFamily="18" charset="2"/>
              <a:buNone/>
              <a:defRPr/>
            </a:pPr>
            <a:endParaRPr lang="sr-Latn-RS" sz="1800" dirty="0">
              <a:latin typeface="Calibri" pitchFamily="34" charset="0"/>
              <a:cs typeface="Calibri" pitchFamily="34" charset="0"/>
            </a:endParaRPr>
          </a:p>
        </p:txBody>
      </p:sp>
    </p:spTree>
    <p:extLst>
      <p:ext uri="{BB962C8B-B14F-4D97-AF65-F5344CB8AC3E}">
        <p14:creationId xmlns:p14="http://schemas.microsoft.com/office/powerpoint/2010/main" val="26865014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51041" y="1162972"/>
            <a:ext cx="8422935" cy="1105234"/>
          </a:xfrm>
        </p:spPr>
        <p:txBody>
          <a:bodyPr/>
          <a:lstStyle/>
          <a:p>
            <a:r>
              <a:rPr lang="en-US" dirty="0" smtClean="0"/>
              <a:t>ERSTE </a:t>
            </a:r>
            <a:r>
              <a:rPr lang="en-US" dirty="0" err="1" smtClean="0"/>
              <a:t>Fondacija</a:t>
            </a:r>
            <a:endParaRPr lang="en-US" dirty="0" smtClean="0"/>
          </a:p>
        </p:txBody>
      </p:sp>
      <p:sp>
        <p:nvSpPr>
          <p:cNvPr id="46083" name="Content Placeholder 2"/>
          <p:cNvSpPr>
            <a:spLocks noGrp="1"/>
          </p:cNvSpPr>
          <p:nvPr>
            <p:ph idx="1"/>
          </p:nvPr>
        </p:nvSpPr>
        <p:spPr>
          <a:xfrm>
            <a:off x="651042" y="2245111"/>
            <a:ext cx="8469772" cy="3767695"/>
          </a:xfrm>
        </p:spPr>
        <p:txBody>
          <a:bodyPr/>
          <a:lstStyle/>
          <a:p>
            <a:r>
              <a:rPr lang="en-US" sz="1800" smtClean="0">
                <a:latin typeface="Calibri" pitchFamily="34" charset="0"/>
                <a:cs typeface="Calibri" pitchFamily="34" charset="0"/>
              </a:rPr>
              <a:t>Program ERSTE fondacije „Korak po Korak“ u saradnji sa BIP, RBC, ENECA i Smart Kolektivom</a:t>
            </a:r>
          </a:p>
          <a:p>
            <a:endParaRPr lang="en-US" sz="1800" smtClean="0">
              <a:latin typeface="Calibri" pitchFamily="34" charset="0"/>
              <a:cs typeface="Calibri" pitchFamily="34" charset="0"/>
            </a:endParaRPr>
          </a:p>
          <a:p>
            <a:r>
              <a:rPr lang="en-US" sz="1800" smtClean="0">
                <a:latin typeface="Calibri" pitchFamily="34" charset="0"/>
                <a:cs typeface="Calibri" pitchFamily="34" charset="0"/>
              </a:rPr>
              <a:t>Kredit do 10.000 EUR za firme sa manje od 12 meseci poslovanja, do 25.000 EUR sa 12-24 meseci poslovanja</a:t>
            </a:r>
          </a:p>
          <a:p>
            <a:endParaRPr lang="en-US" sz="1800" smtClean="0">
              <a:latin typeface="Calibri" pitchFamily="34" charset="0"/>
              <a:cs typeface="Calibri" pitchFamily="34" charset="0"/>
            </a:endParaRPr>
          </a:p>
          <a:p>
            <a:r>
              <a:rPr lang="en-US" sz="1800" smtClean="0">
                <a:latin typeface="Calibri" pitchFamily="34" charset="0"/>
                <a:cs typeface="Calibri" pitchFamily="34" charset="0"/>
              </a:rPr>
              <a:t>Rok otplate do 5 godina za investicione kredite, i do 3 godine za obrtna sredstva</a:t>
            </a:r>
          </a:p>
          <a:p>
            <a:endParaRPr lang="en-US" sz="1800" smtClean="0">
              <a:latin typeface="Calibri" pitchFamily="34" charset="0"/>
              <a:cs typeface="Calibri" pitchFamily="34" charset="0"/>
            </a:endParaRPr>
          </a:p>
          <a:p>
            <a:r>
              <a:rPr lang="en-US" sz="1800" smtClean="0">
                <a:latin typeface="Calibri" pitchFamily="34" charset="0"/>
                <a:cs typeface="Calibri" pitchFamily="34" charset="0"/>
                <a:hlinkClick r:id="rId2"/>
              </a:rPr>
              <a:t>https://www.erstebank.rs/sr/korak-po-korak</a:t>
            </a:r>
            <a:endParaRPr lang="en-US" sz="1800" smtClean="0">
              <a:latin typeface="Calibri" pitchFamily="34" charset="0"/>
              <a:cs typeface="Calibri" pitchFamily="34" charset="0"/>
            </a:endParaRPr>
          </a:p>
          <a:p>
            <a:endParaRPr lang="en-US" sz="1800" smtClean="0">
              <a:latin typeface="Calibri" pitchFamily="34" charset="0"/>
              <a:cs typeface="Calibri" pitchFamily="34" charset="0"/>
            </a:endParaRPr>
          </a:p>
        </p:txBody>
      </p:sp>
    </p:spTree>
    <p:extLst>
      <p:ext uri="{BB962C8B-B14F-4D97-AF65-F5344CB8AC3E}">
        <p14:creationId xmlns:p14="http://schemas.microsoft.com/office/powerpoint/2010/main" val="360923131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51041" y="1162972"/>
            <a:ext cx="8422935" cy="1105234"/>
          </a:xfrm>
        </p:spPr>
        <p:txBody>
          <a:bodyPr/>
          <a:lstStyle/>
          <a:p>
            <a:r>
              <a:rPr lang="en-US" dirty="0" err="1" smtClean="0"/>
              <a:t>Unicredit</a:t>
            </a:r>
            <a:r>
              <a:rPr lang="en-US" dirty="0" smtClean="0"/>
              <a:t> </a:t>
            </a:r>
            <a:r>
              <a:rPr lang="en-US" dirty="0" err="1" smtClean="0"/>
              <a:t>Fondacija</a:t>
            </a:r>
            <a:endParaRPr lang="en-US" dirty="0" smtClean="0"/>
          </a:p>
        </p:txBody>
      </p:sp>
      <p:sp>
        <p:nvSpPr>
          <p:cNvPr id="47107" name="Content Placeholder 2"/>
          <p:cNvSpPr>
            <a:spLocks noGrp="1"/>
          </p:cNvSpPr>
          <p:nvPr>
            <p:ph idx="1"/>
          </p:nvPr>
        </p:nvSpPr>
        <p:spPr>
          <a:xfrm>
            <a:off x="651042" y="2245111"/>
            <a:ext cx="8469772" cy="3767695"/>
          </a:xfrm>
        </p:spPr>
        <p:txBody>
          <a:bodyPr/>
          <a:lstStyle/>
          <a:p>
            <a:r>
              <a:rPr lang="en-US" sz="1800" smtClean="0">
                <a:latin typeface="Calibri" pitchFamily="34" charset="0"/>
                <a:cs typeface="Calibri" pitchFamily="34" charset="0"/>
              </a:rPr>
              <a:t>Program Unicredit fondacije „Ideja za bolje sutra“ u saradnji sa Fondacijom Ana i Vlade Divac i Smart Kolektivom</a:t>
            </a:r>
          </a:p>
          <a:p>
            <a:endParaRPr lang="en-US" sz="1800" smtClean="0">
              <a:latin typeface="Calibri" pitchFamily="34" charset="0"/>
              <a:cs typeface="Calibri" pitchFamily="34" charset="0"/>
            </a:endParaRPr>
          </a:p>
          <a:p>
            <a:r>
              <a:rPr lang="en-US" sz="1800" smtClean="0">
                <a:latin typeface="Calibri" pitchFamily="34" charset="0"/>
                <a:cs typeface="Calibri" pitchFamily="34" charset="0"/>
              </a:rPr>
              <a:t>Bespovratna sredstva do 7.000 EUR za socijalna preduzeća i preduzeća koja proizvode dobra ili pružaju usluge na tržištu, na preduzetnički i inovativan način i koja imaju pozitivan uticaj na društvo kao glavni razlog ekonomskih aktivnosti</a:t>
            </a:r>
          </a:p>
          <a:p>
            <a:endParaRPr lang="en-US" sz="1800" smtClean="0">
              <a:latin typeface="Calibri" pitchFamily="34" charset="0"/>
              <a:cs typeface="Calibri" pitchFamily="34" charset="0"/>
            </a:endParaRPr>
          </a:p>
          <a:p>
            <a:r>
              <a:rPr lang="en-US" sz="1800" smtClean="0">
                <a:latin typeface="Calibri" pitchFamily="34" charset="0"/>
                <a:cs typeface="Calibri" pitchFamily="34" charset="0"/>
              </a:rPr>
              <a:t>Konkurs je otvoren do 07.07.2017.</a:t>
            </a:r>
          </a:p>
          <a:p>
            <a:endParaRPr lang="en-US" sz="1800" smtClean="0">
              <a:latin typeface="Calibri" pitchFamily="34" charset="0"/>
              <a:cs typeface="Calibri" pitchFamily="34" charset="0"/>
            </a:endParaRPr>
          </a:p>
          <a:p>
            <a:r>
              <a:rPr lang="en-US" sz="1800" smtClean="0">
                <a:latin typeface="Calibri" pitchFamily="34" charset="0"/>
                <a:cs typeface="Calibri" pitchFamily="34" charset="0"/>
                <a:hlinkClick r:id="rId2"/>
              </a:rPr>
              <a:t>https://www.unicreditbank.rs/rs/o-nama/csr/bolje-sutra.html</a:t>
            </a:r>
            <a:endParaRPr lang="en-US" sz="1800" smtClean="0">
              <a:latin typeface="Calibri" pitchFamily="34" charset="0"/>
              <a:cs typeface="Calibri" pitchFamily="34" charset="0"/>
            </a:endParaRPr>
          </a:p>
          <a:p>
            <a:endParaRPr lang="en-US" sz="1800" smtClean="0"/>
          </a:p>
        </p:txBody>
      </p:sp>
    </p:spTree>
    <p:extLst>
      <p:ext uri="{BB962C8B-B14F-4D97-AF65-F5344CB8AC3E}">
        <p14:creationId xmlns:p14="http://schemas.microsoft.com/office/powerpoint/2010/main" val="375127746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51041" y="1162972"/>
            <a:ext cx="8422935" cy="1105234"/>
          </a:xfrm>
        </p:spPr>
        <p:txBody>
          <a:bodyPr/>
          <a:lstStyle/>
          <a:p>
            <a:r>
              <a:rPr lang="en-US" dirty="0" err="1" smtClean="0"/>
              <a:t>Trag</a:t>
            </a:r>
            <a:r>
              <a:rPr lang="en-US" dirty="0" smtClean="0"/>
              <a:t> </a:t>
            </a:r>
            <a:r>
              <a:rPr lang="en-US" dirty="0" err="1" smtClean="0"/>
              <a:t>Fondacija</a:t>
            </a:r>
            <a:endParaRPr lang="en-US" dirty="0" smtClean="0"/>
          </a:p>
        </p:txBody>
      </p:sp>
      <p:sp>
        <p:nvSpPr>
          <p:cNvPr id="48131" name="Content Placeholder 2"/>
          <p:cNvSpPr>
            <a:spLocks noGrp="1"/>
          </p:cNvSpPr>
          <p:nvPr>
            <p:ph idx="1"/>
          </p:nvPr>
        </p:nvSpPr>
        <p:spPr>
          <a:xfrm>
            <a:off x="651042" y="2245111"/>
            <a:ext cx="8469772" cy="3767695"/>
          </a:xfrm>
        </p:spPr>
        <p:txBody>
          <a:bodyPr/>
          <a:lstStyle/>
          <a:p>
            <a:r>
              <a:rPr lang="pl-PL" sz="1800" dirty="0" smtClean="0">
                <a:latin typeface="Calibri" pitchFamily="34" charset="0"/>
                <a:cs typeface="Calibri" pitchFamily="34" charset="0"/>
              </a:rPr>
              <a:t>Nacionalni forum za zelene ideje</a:t>
            </a:r>
          </a:p>
          <a:p>
            <a:endParaRPr lang="pl-PL" sz="1800" dirty="0" smtClean="0">
              <a:latin typeface="Calibri" pitchFamily="34" charset="0"/>
              <a:cs typeface="Calibri" pitchFamily="34" charset="0"/>
            </a:endParaRPr>
          </a:p>
          <a:p>
            <a:r>
              <a:rPr lang="en-US" sz="1800" dirty="0" err="1" smtClean="0">
                <a:latin typeface="Calibri" pitchFamily="34" charset="0"/>
                <a:cs typeface="Calibri" pitchFamily="34" charset="0"/>
              </a:rPr>
              <a:t>Za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projekte</a:t>
            </a:r>
            <a:r>
              <a:rPr lang="en-US" sz="1800" dirty="0" smtClean="0">
                <a:latin typeface="Calibri" pitchFamily="34" charset="0"/>
                <a:cs typeface="Calibri" pitchFamily="34" charset="0"/>
              </a:rPr>
              <a:t> u </a:t>
            </a:r>
            <a:r>
              <a:rPr lang="en-US" sz="1800" dirty="0" err="1" smtClean="0">
                <a:latin typeface="Calibri" pitchFamily="34" charset="0"/>
                <a:cs typeface="Calibri" pitchFamily="34" charset="0"/>
              </a:rPr>
              <a:t>početnoj</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fazi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razvoja</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r>
              <a:rPr lang="en-US" sz="1800" dirty="0" err="1" smtClean="0">
                <a:latin typeface="Calibri" pitchFamily="34" charset="0"/>
                <a:cs typeface="Calibri" pitchFamily="34" charset="0"/>
              </a:rPr>
              <a:t>Najbolja</a:t>
            </a:r>
            <a:r>
              <a:rPr lang="en-US" sz="1800" dirty="0" smtClean="0">
                <a:latin typeface="Calibri" pitchFamily="34" charset="0"/>
                <a:cs typeface="Calibri" pitchFamily="34" charset="0"/>
              </a:rPr>
              <a:t> 3 </a:t>
            </a:r>
            <a:r>
              <a:rPr lang="en-US" sz="1800" dirty="0" err="1" smtClean="0">
                <a:latin typeface="Calibri" pitchFamily="34" charset="0"/>
                <a:cs typeface="Calibri" pitchFamily="34" charset="0"/>
              </a:rPr>
              <a:t>projekta</a:t>
            </a:r>
            <a:r>
              <a:rPr lang="en-US" sz="1800" dirty="0" smtClean="0">
                <a:latin typeface="Calibri" pitchFamily="34" charset="0"/>
                <a:cs typeface="Calibri" pitchFamily="34" charset="0"/>
              </a:rPr>
              <a:t> se </a:t>
            </a:r>
            <a:r>
              <a:rPr lang="en-US" sz="1800" dirty="0" err="1" smtClean="0">
                <a:latin typeface="Calibri" pitchFamily="34" charset="0"/>
                <a:cs typeface="Calibri" pitchFamily="34" charset="0"/>
              </a:rPr>
              <a:t>nagradjuju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sa</a:t>
            </a:r>
            <a:r>
              <a:rPr lang="en-US" sz="1800" dirty="0" smtClean="0">
                <a:latin typeface="Calibri" pitchFamily="34" charset="0"/>
                <a:cs typeface="Calibri" pitchFamily="34" charset="0"/>
              </a:rPr>
              <a:t> 5.000 USD</a:t>
            </a:r>
          </a:p>
          <a:p>
            <a:endParaRPr lang="en-US" sz="1800" dirty="0" smtClean="0">
              <a:latin typeface="Calibri" pitchFamily="34" charset="0"/>
              <a:cs typeface="Calibri" pitchFamily="34" charset="0"/>
            </a:endParaRPr>
          </a:p>
          <a:p>
            <a:r>
              <a:rPr lang="en-US" sz="1800" dirty="0" err="1" smtClean="0">
                <a:latin typeface="Calibri" pitchFamily="34" charset="0"/>
                <a:cs typeface="Calibri" pitchFamily="34" charset="0"/>
              </a:rPr>
              <a:t>Konkurs</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za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ovu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godinu</a:t>
            </a:r>
            <a:r>
              <a:rPr lang="en-US" sz="1800" dirty="0" smtClean="0">
                <a:latin typeface="Calibri" pitchFamily="34" charset="0"/>
                <a:cs typeface="Calibri" pitchFamily="34" charset="0"/>
              </a:rPr>
              <a:t> je </a:t>
            </a:r>
            <a:r>
              <a:rPr lang="en-US" sz="1800" dirty="0" err="1" smtClean="0">
                <a:latin typeface="Calibri" pitchFamily="34" charset="0"/>
                <a:cs typeface="Calibri" pitchFamily="34" charset="0"/>
              </a:rPr>
              <a:t>trajao</a:t>
            </a:r>
            <a:r>
              <a:rPr lang="en-US" sz="1800" dirty="0" smtClean="0">
                <a:latin typeface="Calibri" pitchFamily="34" charset="0"/>
                <a:cs typeface="Calibri" pitchFamily="34" charset="0"/>
              </a:rPr>
              <a:t> do 10.05.2017.</a:t>
            </a: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hlinkClick r:id="rId2"/>
              </a:rPr>
              <a:t>https://www.tragfondacija.org/pages/sr/donacije-za-ocd/nacionalni-forum-za-zelene-ideje.php</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p:txBody>
      </p:sp>
    </p:spTree>
    <p:extLst>
      <p:ext uri="{BB962C8B-B14F-4D97-AF65-F5344CB8AC3E}">
        <p14:creationId xmlns:p14="http://schemas.microsoft.com/office/powerpoint/2010/main" val="301025640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51041" y="1162972"/>
            <a:ext cx="8422935" cy="1105234"/>
          </a:xfrm>
        </p:spPr>
        <p:txBody>
          <a:bodyPr/>
          <a:lstStyle/>
          <a:p>
            <a:r>
              <a:rPr lang="en-US" dirty="0" smtClean="0"/>
              <a:t>Climate KIC Start up </a:t>
            </a:r>
            <a:r>
              <a:rPr lang="en-US" dirty="0" err="1" smtClean="0"/>
              <a:t>akcelerator</a:t>
            </a:r>
            <a:endParaRPr lang="en-US" dirty="0" smtClean="0"/>
          </a:p>
        </p:txBody>
      </p:sp>
      <p:sp>
        <p:nvSpPr>
          <p:cNvPr id="49155" name="Content Placeholder 2"/>
          <p:cNvSpPr>
            <a:spLocks noGrp="1"/>
          </p:cNvSpPr>
          <p:nvPr>
            <p:ph idx="1"/>
          </p:nvPr>
        </p:nvSpPr>
        <p:spPr>
          <a:xfrm>
            <a:off x="651042" y="2245111"/>
            <a:ext cx="8469772" cy="3767695"/>
          </a:xfrm>
        </p:spPr>
        <p:txBody>
          <a:bodyPr/>
          <a:lstStyle/>
          <a:p>
            <a:r>
              <a:rPr lang="pl-PL" sz="1800" smtClean="0">
                <a:latin typeface="Calibri" pitchFamily="34" charset="0"/>
                <a:cs typeface="Calibri" pitchFamily="34" charset="0"/>
              </a:rPr>
              <a:t>Program namenjen timovima koji razvijaju rešenja u oblasti zaštite životne sredine i klimatskih promena realizuju Privredna Komora Srbije i StartIt</a:t>
            </a:r>
          </a:p>
          <a:p>
            <a:endParaRPr lang="pl-PL" sz="1800" smtClean="0">
              <a:latin typeface="Calibri" pitchFamily="34" charset="0"/>
              <a:cs typeface="Calibri" pitchFamily="34" charset="0"/>
            </a:endParaRPr>
          </a:p>
          <a:p>
            <a:r>
              <a:rPr lang="pl-PL" sz="1800" smtClean="0">
                <a:latin typeface="Calibri" pitchFamily="34" charset="0"/>
                <a:cs typeface="Calibri" pitchFamily="34" charset="0"/>
              </a:rPr>
              <a:t>5 domaćih startapa </a:t>
            </a:r>
            <a:r>
              <a:rPr lang="en-US" sz="1800" smtClean="0">
                <a:latin typeface="Calibri" pitchFamily="34" charset="0"/>
                <a:cs typeface="Calibri" pitchFamily="34" charset="0"/>
              </a:rPr>
              <a:t>će </a:t>
            </a:r>
            <a:r>
              <a:rPr lang="pl-PL" sz="1800" smtClean="0">
                <a:latin typeface="Calibri" pitchFamily="34" charset="0"/>
                <a:cs typeface="Calibri" pitchFamily="34" charset="0"/>
              </a:rPr>
              <a:t>primiti bespovratni grant u visini od po 15.000 evra za dalji razvoj svojih rešenja, ali i priliku da svoje preduzetničke veštine razvijaju u sklopu radionica i mentorskog rada</a:t>
            </a:r>
          </a:p>
          <a:p>
            <a:endParaRPr lang="pl-PL" sz="1800" smtClean="0">
              <a:latin typeface="Calibri" pitchFamily="34" charset="0"/>
              <a:cs typeface="Calibri" pitchFamily="34" charset="0"/>
            </a:endParaRPr>
          </a:p>
          <a:p>
            <a:r>
              <a:rPr lang="pl-PL" sz="1800" smtClean="0">
                <a:latin typeface="Calibri" pitchFamily="34" charset="0"/>
                <a:cs typeface="Calibri" pitchFamily="34" charset="0"/>
              </a:rPr>
              <a:t>Prijave za 2017. su bile otvorene do 03.07.</a:t>
            </a:r>
          </a:p>
          <a:p>
            <a:endParaRPr lang="pl-PL" sz="1800" smtClean="0">
              <a:latin typeface="Calibri" pitchFamily="34" charset="0"/>
              <a:cs typeface="Calibri" pitchFamily="34" charset="0"/>
            </a:endParaRPr>
          </a:p>
          <a:p>
            <a:r>
              <a:rPr lang="pl-PL" sz="1800" smtClean="0">
                <a:latin typeface="Calibri" pitchFamily="34" charset="0"/>
                <a:cs typeface="Calibri" pitchFamily="34" charset="0"/>
                <a:hlinkClick r:id="rId2"/>
              </a:rPr>
              <a:t>http://www.climate-kic.org/ris/accelerator</a:t>
            </a:r>
            <a:endParaRPr lang="pl-PL" sz="1800" smtClean="0">
              <a:latin typeface="Calibri" pitchFamily="34" charset="0"/>
              <a:cs typeface="Calibri" pitchFamily="34" charset="0"/>
            </a:endParaRPr>
          </a:p>
          <a:p>
            <a:endParaRPr lang="pl-PL" sz="1800" smtClean="0">
              <a:latin typeface="Calibri" pitchFamily="34" charset="0"/>
              <a:cs typeface="Calibri" pitchFamily="34" charset="0"/>
            </a:endParaRPr>
          </a:p>
          <a:p>
            <a:endParaRPr lang="pl-PL" sz="1800" smtClean="0">
              <a:latin typeface="Calibri" pitchFamily="34" charset="0"/>
              <a:cs typeface="Calibri" pitchFamily="34" charset="0"/>
            </a:endParaRPr>
          </a:p>
          <a:p>
            <a:endParaRPr lang="en-US" smtClean="0"/>
          </a:p>
        </p:txBody>
      </p:sp>
    </p:spTree>
    <p:extLst>
      <p:ext uri="{BB962C8B-B14F-4D97-AF65-F5344CB8AC3E}">
        <p14:creationId xmlns:p14="http://schemas.microsoft.com/office/powerpoint/2010/main" val="241935798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51041" y="1162972"/>
            <a:ext cx="8422935" cy="1105234"/>
          </a:xfrm>
        </p:spPr>
        <p:txBody>
          <a:bodyPr/>
          <a:lstStyle/>
          <a:p>
            <a:r>
              <a:rPr lang="en-US" dirty="0" err="1" smtClean="0"/>
              <a:t>Evropski</a:t>
            </a:r>
            <a:r>
              <a:rPr lang="en-US" dirty="0" smtClean="0"/>
              <a:t> </a:t>
            </a:r>
            <a:r>
              <a:rPr lang="en-US" dirty="0" err="1" smtClean="0"/>
              <a:t>Progres</a:t>
            </a:r>
            <a:endParaRPr lang="en-US" dirty="0" smtClean="0"/>
          </a:p>
        </p:txBody>
      </p:sp>
      <p:sp>
        <p:nvSpPr>
          <p:cNvPr id="50179" name="Content Placeholder 2"/>
          <p:cNvSpPr>
            <a:spLocks noGrp="1"/>
          </p:cNvSpPr>
          <p:nvPr>
            <p:ph idx="1"/>
          </p:nvPr>
        </p:nvSpPr>
        <p:spPr>
          <a:xfrm>
            <a:off x="651042" y="2245111"/>
            <a:ext cx="8469772" cy="3767695"/>
          </a:xfrm>
        </p:spPr>
        <p:txBody>
          <a:bodyPr/>
          <a:lstStyle/>
          <a:p>
            <a:r>
              <a:rPr lang="en-US" sz="1600" smtClean="0">
                <a:latin typeface="Calibri" pitchFamily="34" charset="0"/>
                <a:cs typeface="Calibri" pitchFamily="34" charset="0"/>
              </a:rPr>
              <a:t>Projekat za podršku ženskom preduzetništvu i samozapošljavanju mladih</a:t>
            </a:r>
          </a:p>
          <a:p>
            <a:endParaRPr lang="en-US" sz="1600" smtClean="0">
              <a:latin typeface="Calibri" pitchFamily="34" charset="0"/>
              <a:cs typeface="Calibri" pitchFamily="34" charset="0"/>
            </a:endParaRPr>
          </a:p>
          <a:p>
            <a:r>
              <a:rPr lang="en-US" sz="1600" smtClean="0">
                <a:latin typeface="Calibri" pitchFamily="34" charset="0"/>
                <a:cs typeface="Calibri" pitchFamily="34" charset="0"/>
              </a:rPr>
              <a:t>Podržano 67 žena preduzetnica i mladih sa opremom u vrednosti do 10.000 EUR u nerazvijenim područjima Srbije</a:t>
            </a:r>
          </a:p>
          <a:p>
            <a:endParaRPr lang="en-US" sz="1600" smtClean="0">
              <a:latin typeface="Calibri" pitchFamily="34" charset="0"/>
              <a:cs typeface="Calibri" pitchFamily="34" charset="0"/>
            </a:endParaRPr>
          </a:p>
          <a:p>
            <a:r>
              <a:rPr lang="en-US" sz="1600" smtClean="0">
                <a:latin typeface="Calibri" pitchFamily="34" charset="0"/>
                <a:cs typeface="Calibri" pitchFamily="34" charset="0"/>
                <a:hlinkClick r:id="rId2"/>
              </a:rPr>
              <a:t>http://www.europeanprogres.org/</a:t>
            </a:r>
            <a:endParaRPr lang="en-US" sz="1600" smtClean="0">
              <a:latin typeface="Calibri" pitchFamily="34" charset="0"/>
              <a:cs typeface="Calibri" pitchFamily="34" charset="0"/>
            </a:endParaRPr>
          </a:p>
          <a:p>
            <a:endParaRPr lang="en-US" sz="1600" smtClean="0">
              <a:latin typeface="Calibri" pitchFamily="34" charset="0"/>
              <a:cs typeface="Calibri" pitchFamily="34" charset="0"/>
            </a:endParaRPr>
          </a:p>
        </p:txBody>
      </p:sp>
    </p:spTree>
    <p:extLst>
      <p:ext uri="{BB962C8B-B14F-4D97-AF65-F5344CB8AC3E}">
        <p14:creationId xmlns:p14="http://schemas.microsoft.com/office/powerpoint/2010/main" val="411140640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51041" y="1162972"/>
            <a:ext cx="8422935" cy="1105234"/>
          </a:xfrm>
        </p:spPr>
        <p:txBody>
          <a:bodyPr/>
          <a:lstStyle/>
          <a:p>
            <a:r>
              <a:rPr lang="en-US" dirty="0" smtClean="0"/>
              <a:t>ENECA</a:t>
            </a:r>
          </a:p>
        </p:txBody>
      </p:sp>
      <p:sp>
        <p:nvSpPr>
          <p:cNvPr id="51203" name="Content Placeholder 2"/>
          <p:cNvSpPr>
            <a:spLocks noGrp="1"/>
          </p:cNvSpPr>
          <p:nvPr>
            <p:ph idx="1"/>
          </p:nvPr>
        </p:nvSpPr>
        <p:spPr>
          <a:xfrm>
            <a:off x="651042" y="2245111"/>
            <a:ext cx="8469772" cy="3767695"/>
          </a:xfrm>
        </p:spPr>
        <p:txBody>
          <a:bodyPr/>
          <a:lstStyle/>
          <a:p>
            <a:r>
              <a:rPr lang="en-US" sz="1800" dirty="0" smtClean="0">
                <a:latin typeface="Calibri" pitchFamily="34" charset="0"/>
                <a:cs typeface="Calibri" pitchFamily="34" charset="0"/>
              </a:rPr>
              <a:t>Program </a:t>
            </a:r>
            <a:r>
              <a:rPr lang="en-US" sz="1800" dirty="0" err="1" smtClean="0">
                <a:latin typeface="Calibri" pitchFamily="34" charset="0"/>
                <a:cs typeface="Calibri" pitchFamily="34" charset="0"/>
              </a:rPr>
              <a:t>Pokreni</a:t>
            </a:r>
            <a:r>
              <a:rPr lang="en-US" sz="1800" dirty="0" smtClean="0">
                <a:latin typeface="Calibri" pitchFamily="34" charset="0"/>
                <a:cs typeface="Calibri" pitchFamily="34" charset="0"/>
              </a:rPr>
              <a:t> se </a:t>
            </a:r>
            <a:r>
              <a:rPr lang="en-US" sz="1800" dirty="0" err="1" smtClean="0">
                <a:latin typeface="Calibri" pitchFamily="34" charset="0"/>
                <a:cs typeface="Calibri" pitchFamily="34" charset="0"/>
              </a:rPr>
              <a:t>za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posao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pruža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podršku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razvoju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preduzetništva</a:t>
            </a:r>
            <a:r>
              <a:rPr lang="en-US" sz="1800" dirty="0" smtClean="0">
                <a:latin typeface="Calibri" pitchFamily="34" charset="0"/>
                <a:cs typeface="Calibri" pitchFamily="34" charset="0"/>
              </a:rPr>
              <a:t> </a:t>
            </a: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100 </a:t>
            </a:r>
            <a:r>
              <a:rPr lang="en-US" sz="1800" dirty="0" err="1" smtClean="0">
                <a:latin typeface="Calibri" pitchFamily="34" charset="0"/>
                <a:cs typeface="Calibri" pitchFamily="34" charset="0"/>
              </a:rPr>
              <a:t>biznisa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podržano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svake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godine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donacijom</a:t>
            </a:r>
            <a:r>
              <a:rPr lang="en-US" sz="1800" dirty="0" smtClean="0">
                <a:latin typeface="Calibri" pitchFamily="34" charset="0"/>
                <a:cs typeface="Calibri" pitchFamily="34" charset="0"/>
              </a:rPr>
              <a:t> u </a:t>
            </a:r>
            <a:r>
              <a:rPr lang="en-US" sz="1800" dirty="0" err="1" smtClean="0">
                <a:latin typeface="Calibri" pitchFamily="34" charset="0"/>
                <a:cs typeface="Calibri" pitchFamily="34" charset="0"/>
              </a:rPr>
              <a:t>opremi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obuci</a:t>
            </a:r>
            <a:r>
              <a:rPr lang="en-US" sz="1800" dirty="0" smtClean="0">
                <a:latin typeface="Calibri" pitchFamily="34" charset="0"/>
                <a:cs typeface="Calibri" pitchFamily="34" charset="0"/>
              </a:rPr>
              <a:t> i </a:t>
            </a:r>
            <a:r>
              <a:rPr lang="en-US" sz="1800" dirty="0" err="1" smtClean="0">
                <a:latin typeface="Calibri" pitchFamily="34" charset="0"/>
                <a:cs typeface="Calibri" pitchFamily="34" charset="0"/>
              </a:rPr>
              <a:t>savetovanju</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r>
              <a:rPr lang="en-US" sz="1800" dirty="0" err="1" smtClean="0">
                <a:latin typeface="Calibri" pitchFamily="34" charset="0"/>
                <a:cs typeface="Calibri" pitchFamily="34" charset="0"/>
              </a:rPr>
              <a:t>Konkurs</a:t>
            </a:r>
            <a:r>
              <a:rPr lang="en-US" sz="1800" dirty="0" smtClean="0">
                <a:latin typeface="Calibri" pitchFamily="34" charset="0"/>
                <a:cs typeface="Calibri" pitchFamily="34" charset="0"/>
              </a:rPr>
              <a:t> se </a:t>
            </a:r>
            <a:r>
              <a:rPr lang="en-US" sz="1800" dirty="0" err="1" smtClean="0">
                <a:latin typeface="Calibri" pitchFamily="34" charset="0"/>
                <a:cs typeface="Calibri" pitchFamily="34" charset="0"/>
              </a:rPr>
              <a:t>otvara</a:t>
            </a:r>
            <a:r>
              <a:rPr lang="en-US" sz="1800" dirty="0" smtClean="0">
                <a:latin typeface="Calibri" pitchFamily="34" charset="0"/>
                <a:cs typeface="Calibri" pitchFamily="34" charset="0"/>
              </a:rPr>
              <a:t> 15. </a:t>
            </a:r>
            <a:r>
              <a:rPr lang="en-US" sz="1800" dirty="0" err="1" smtClean="0">
                <a:latin typeface="Calibri" pitchFamily="34" charset="0"/>
                <a:cs typeface="Calibri" pitchFamily="34" charset="0"/>
              </a:rPr>
              <a:t>novembra</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hlinkClick r:id="rId2"/>
              </a:rPr>
              <a:t>http://pokrenisezaposao.rs/</a:t>
            </a: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p:txBody>
      </p:sp>
    </p:spTree>
    <p:extLst>
      <p:ext uri="{BB962C8B-B14F-4D97-AF65-F5344CB8AC3E}">
        <p14:creationId xmlns:p14="http://schemas.microsoft.com/office/powerpoint/2010/main" val="105674347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51041" y="1162972"/>
            <a:ext cx="8422935" cy="1105234"/>
          </a:xfrm>
        </p:spPr>
        <p:txBody>
          <a:bodyPr/>
          <a:lstStyle/>
          <a:p>
            <a:r>
              <a:rPr lang="en-US" dirty="0" err="1" smtClean="0"/>
              <a:t>Crowdfunding</a:t>
            </a:r>
            <a:endParaRPr lang="en-US" dirty="0" smtClean="0"/>
          </a:p>
        </p:txBody>
      </p:sp>
      <p:sp>
        <p:nvSpPr>
          <p:cNvPr id="3" name="Content Placeholder 2"/>
          <p:cNvSpPr>
            <a:spLocks noGrp="1"/>
          </p:cNvSpPr>
          <p:nvPr>
            <p:ph idx="1"/>
          </p:nvPr>
        </p:nvSpPr>
        <p:spPr>
          <a:xfrm>
            <a:off x="651042" y="2245111"/>
            <a:ext cx="8469772" cy="3767695"/>
          </a:xfrm>
        </p:spPr>
        <p:txBody>
          <a:bodyPr/>
          <a:lstStyle/>
          <a:p>
            <a:pPr>
              <a:defRPr/>
            </a:pPr>
            <a:r>
              <a:rPr lang="sr-Latn-RS" sz="1800" dirty="0" smtClean="0">
                <a:latin typeface="Calibri" pitchFamily="34" charset="0"/>
                <a:cs typeface="Calibri" pitchFamily="34" charset="0"/>
              </a:rPr>
              <a:t>Crowdfunding je specifičan način prikupljanja sredstava za započinjanje ili razvoj projekta, kroz doprinos velikog broja ljudi malim iznosima</a:t>
            </a:r>
          </a:p>
          <a:p>
            <a:pPr>
              <a:defRPr/>
            </a:pPr>
            <a:endParaRPr lang="sr-Latn-RS" sz="1800" dirty="0">
              <a:latin typeface="Calibri" pitchFamily="34" charset="0"/>
              <a:cs typeface="Calibri" pitchFamily="34" charset="0"/>
            </a:endParaRPr>
          </a:p>
          <a:p>
            <a:pPr>
              <a:defRPr/>
            </a:pPr>
            <a:r>
              <a:rPr lang="sr-Latn-RS" sz="1800" dirty="0" smtClean="0">
                <a:latin typeface="Calibri" pitchFamily="34" charset="0"/>
                <a:cs typeface="Calibri" pitchFamily="34" charset="0"/>
              </a:rPr>
              <a:t>Savremeni način se odvija preko interneta, i danas postoji preko 2000 internet platformi za crowdfunding.</a:t>
            </a:r>
          </a:p>
          <a:p>
            <a:pPr>
              <a:defRPr/>
            </a:pPr>
            <a:endParaRPr lang="sr-Latn-RS" sz="1800" dirty="0">
              <a:latin typeface="Calibri" pitchFamily="34" charset="0"/>
              <a:cs typeface="Calibri" pitchFamily="34" charset="0"/>
            </a:endParaRPr>
          </a:p>
          <a:p>
            <a:pPr>
              <a:defRPr/>
            </a:pPr>
            <a:r>
              <a:rPr lang="sr-Latn-RS" sz="1800" dirty="0" smtClean="0">
                <a:latin typeface="Calibri" pitchFamily="34" charset="0"/>
                <a:cs typeface="Calibri" pitchFamily="34" charset="0"/>
              </a:rPr>
              <a:t>Najpoznatije platforme su: </a:t>
            </a:r>
          </a:p>
          <a:p>
            <a:pPr marL="0" indent="0">
              <a:buFont typeface="Wingdings 3" pitchFamily="18" charset="2"/>
              <a:buNone/>
              <a:defRPr/>
            </a:pPr>
            <a:r>
              <a:rPr lang="sr-Latn-RS" sz="1800" dirty="0" smtClean="0">
                <a:latin typeface="Calibri" pitchFamily="34" charset="0"/>
                <a:cs typeface="Calibri" pitchFamily="34" charset="0"/>
              </a:rPr>
              <a:t>	- Kickstarter 	</a:t>
            </a:r>
            <a:r>
              <a:rPr lang="sr-Latn-RS" sz="1800" dirty="0" smtClean="0">
                <a:latin typeface="Calibri" pitchFamily="34" charset="0"/>
                <a:cs typeface="Calibri" pitchFamily="34" charset="0"/>
                <a:hlinkClick r:id="rId2"/>
              </a:rPr>
              <a:t>https://www.kickstarter.com/</a:t>
            </a:r>
            <a:r>
              <a:rPr lang="sr-Latn-RS" sz="1800" dirty="0" smtClean="0">
                <a:latin typeface="Calibri" pitchFamily="34" charset="0"/>
                <a:cs typeface="Calibri" pitchFamily="34" charset="0"/>
              </a:rPr>
              <a:t>	</a:t>
            </a:r>
          </a:p>
          <a:p>
            <a:pPr marL="0" indent="0">
              <a:buFont typeface="Wingdings 3" pitchFamily="18" charset="2"/>
              <a:buNone/>
              <a:defRPr/>
            </a:pPr>
            <a:r>
              <a:rPr lang="sr-Latn-RS" sz="1800" dirty="0">
                <a:latin typeface="Calibri" pitchFamily="34" charset="0"/>
                <a:cs typeface="Calibri" pitchFamily="34" charset="0"/>
              </a:rPr>
              <a:t>	</a:t>
            </a:r>
            <a:r>
              <a:rPr lang="sr-Latn-RS" sz="1800" dirty="0" smtClean="0">
                <a:latin typeface="Calibri" pitchFamily="34" charset="0"/>
                <a:cs typeface="Calibri" pitchFamily="34" charset="0"/>
              </a:rPr>
              <a:t>- Indiegogo	</a:t>
            </a:r>
            <a:r>
              <a:rPr lang="sr-Latn-RS" sz="1800" dirty="0" smtClean="0">
                <a:latin typeface="Calibri" pitchFamily="34" charset="0"/>
                <a:cs typeface="Calibri" pitchFamily="34" charset="0"/>
                <a:hlinkClick r:id="rId3"/>
              </a:rPr>
              <a:t>https://www.indiegogo.com</a:t>
            </a:r>
            <a:endParaRPr lang="sr-Latn-RS" sz="1800" dirty="0" smtClean="0">
              <a:latin typeface="Calibri" pitchFamily="34" charset="0"/>
              <a:cs typeface="Calibri" pitchFamily="34" charset="0"/>
            </a:endParaRPr>
          </a:p>
          <a:p>
            <a:pPr marL="0" indent="0">
              <a:buFont typeface="Wingdings 3" pitchFamily="18" charset="2"/>
              <a:buNone/>
              <a:defRPr/>
            </a:pPr>
            <a:r>
              <a:rPr lang="sr-Latn-RS" sz="1800" dirty="0">
                <a:latin typeface="Calibri" pitchFamily="34" charset="0"/>
                <a:cs typeface="Calibri" pitchFamily="34" charset="0"/>
              </a:rPr>
              <a:t>	</a:t>
            </a:r>
            <a:r>
              <a:rPr lang="sr-Latn-RS" sz="1800" dirty="0" smtClean="0">
                <a:latin typeface="Calibri" pitchFamily="34" charset="0"/>
                <a:cs typeface="Calibri" pitchFamily="34" charset="0"/>
              </a:rPr>
              <a:t>- Gofundme	</a:t>
            </a:r>
            <a:r>
              <a:rPr lang="sr-Latn-RS" sz="1800" dirty="0" smtClean="0">
                <a:latin typeface="Calibri" pitchFamily="34" charset="0"/>
                <a:cs typeface="Calibri" pitchFamily="34" charset="0"/>
                <a:hlinkClick r:id="rId4"/>
              </a:rPr>
              <a:t>https://www.gofundme.com/</a:t>
            </a:r>
            <a:endParaRPr lang="sr-Latn-RS" sz="1800" dirty="0" smtClean="0">
              <a:latin typeface="Calibri" pitchFamily="34" charset="0"/>
              <a:cs typeface="Calibri" pitchFamily="34" charset="0"/>
            </a:endParaRPr>
          </a:p>
          <a:p>
            <a:pPr marL="0" indent="0">
              <a:buFont typeface="Wingdings 3" pitchFamily="18" charset="2"/>
              <a:buNone/>
              <a:defRPr/>
            </a:pPr>
            <a:endParaRPr lang="sr-Latn-RS" sz="1800" dirty="0">
              <a:latin typeface="Calibri" pitchFamily="34" charset="0"/>
              <a:cs typeface="Calibri" pitchFamily="34" charset="0"/>
            </a:endParaRPr>
          </a:p>
        </p:txBody>
      </p:sp>
      <p:pic>
        <p:nvPicPr>
          <p:cNvPr id="52229"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2984" y="4902623"/>
            <a:ext cx="2530784" cy="3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7373" y="5329871"/>
            <a:ext cx="2020255" cy="3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67258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51041" y="1162972"/>
            <a:ext cx="8422935" cy="1105234"/>
          </a:xfrm>
        </p:spPr>
        <p:txBody>
          <a:bodyPr/>
          <a:lstStyle/>
          <a:p>
            <a:r>
              <a:rPr lang="en-US" dirty="0" err="1" smtClean="0"/>
              <a:t>Crowdfunding</a:t>
            </a:r>
            <a:endParaRPr lang="en-US" dirty="0" smtClean="0"/>
          </a:p>
        </p:txBody>
      </p:sp>
      <p:sp>
        <p:nvSpPr>
          <p:cNvPr id="53251" name="Content Placeholder 2"/>
          <p:cNvSpPr>
            <a:spLocks noGrp="1"/>
          </p:cNvSpPr>
          <p:nvPr>
            <p:ph idx="1"/>
          </p:nvPr>
        </p:nvSpPr>
        <p:spPr>
          <a:xfrm>
            <a:off x="651042" y="2245111"/>
            <a:ext cx="8469772" cy="3767695"/>
          </a:xfrm>
        </p:spPr>
        <p:txBody>
          <a:bodyPr/>
          <a:lstStyle/>
          <a:p>
            <a:r>
              <a:rPr lang="en-US" sz="1800" dirty="0" err="1" smtClean="0">
                <a:latin typeface="Calibri" pitchFamily="34" charset="0"/>
                <a:cs typeface="Calibri" pitchFamily="34" charset="0"/>
              </a:rPr>
              <a:t>Uspešni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primeri</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crowdfunding</a:t>
            </a:r>
            <a:r>
              <a:rPr lang="en-US" sz="1800" dirty="0" smtClean="0">
                <a:latin typeface="Calibri" pitchFamily="34" charset="0"/>
                <a:cs typeface="Calibri" pitchFamily="34" charset="0"/>
              </a:rPr>
              <a:t>-a </a:t>
            </a:r>
            <a:r>
              <a:rPr lang="en-US" sz="1800" dirty="0" err="1" smtClean="0">
                <a:latin typeface="Calibri" pitchFamily="34" charset="0"/>
                <a:cs typeface="Calibri" pitchFamily="34" charset="0"/>
              </a:rPr>
              <a:t>kod</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nas</a:t>
            </a:r>
            <a:r>
              <a:rPr lang="en-US" sz="1800" dirty="0" smtClean="0">
                <a:latin typeface="Calibri" pitchFamily="34" charset="0"/>
                <a:cs typeface="Calibri" pitchFamily="34" charset="0"/>
              </a:rPr>
              <a:t>:</a:t>
            </a:r>
          </a:p>
          <a:p>
            <a:pPr>
              <a:buFont typeface="Wingdings 3" pitchFamily="18" charset="2"/>
              <a:buNone/>
            </a:pPr>
            <a:r>
              <a:rPr lang="en-US" sz="1800" dirty="0" smtClean="0">
                <a:latin typeface="Calibri" pitchFamily="34" charset="0"/>
                <a:cs typeface="Calibri" pitchFamily="34" charset="0"/>
              </a:rPr>
              <a:t>	- </a:t>
            </a:r>
            <a:r>
              <a:rPr lang="en-US" sz="1800" dirty="0" err="1" smtClean="0">
                <a:latin typeface="Calibri" pitchFamily="34" charset="0"/>
                <a:cs typeface="Calibri" pitchFamily="34" charset="0"/>
              </a:rPr>
              <a:t>Solarni</a:t>
            </a:r>
            <a:r>
              <a:rPr lang="en-US" sz="1800" dirty="0" smtClean="0">
                <a:latin typeface="Calibri" pitchFamily="34" charset="0"/>
                <a:cs typeface="Calibri" pitchFamily="34" charset="0"/>
              </a:rPr>
              <a:t> retro </a:t>
            </a:r>
            <a:r>
              <a:rPr lang="en-US" sz="1800" dirty="0" err="1" smtClean="0">
                <a:latin typeface="Calibri" pitchFamily="34" charset="0"/>
                <a:cs typeface="Calibri" pitchFamily="34" charset="0"/>
              </a:rPr>
              <a:t>jedrenjak</a:t>
            </a:r>
            <a:r>
              <a:rPr lang="en-US" sz="1800" dirty="0" smtClean="0">
                <a:latin typeface="Calibri" pitchFamily="34" charset="0"/>
                <a:cs typeface="Calibri" pitchFamily="34" charset="0"/>
              </a:rPr>
              <a:t> je </a:t>
            </a:r>
            <a:r>
              <a:rPr lang="en-US" sz="1800" dirty="0" err="1" smtClean="0">
                <a:latin typeface="Calibri" pitchFamily="34" charset="0"/>
                <a:cs typeface="Calibri" pitchFamily="34" charset="0"/>
              </a:rPr>
              <a:t>na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Indiegogo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sajtu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prikupio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preko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planiranih</a:t>
            </a:r>
            <a:r>
              <a:rPr lang="en-US" sz="1800" dirty="0" smtClean="0">
                <a:latin typeface="Calibri" pitchFamily="34" charset="0"/>
                <a:cs typeface="Calibri" pitchFamily="34" charset="0"/>
              </a:rPr>
              <a:t> 20.000 USD. </a:t>
            </a:r>
            <a:r>
              <a:rPr lang="en-US" sz="1800" dirty="0" err="1" smtClean="0">
                <a:latin typeface="Calibri" pitchFamily="34" charset="0"/>
                <a:cs typeface="Calibri" pitchFamily="34" charset="0"/>
              </a:rPr>
              <a:t>Inicijator</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projekta</a:t>
            </a:r>
            <a:r>
              <a:rPr lang="en-US" sz="1800" dirty="0" smtClean="0">
                <a:latin typeface="Calibri" pitchFamily="34" charset="0"/>
                <a:cs typeface="Calibri" pitchFamily="34" charset="0"/>
              </a:rPr>
              <a:t> je Rambo Amadeus - </a:t>
            </a:r>
            <a:r>
              <a:rPr lang="en-US" sz="1800" dirty="0" smtClean="0">
                <a:latin typeface="Calibri" pitchFamily="34" charset="0"/>
                <a:cs typeface="Calibri" pitchFamily="34" charset="0"/>
                <a:hlinkClick r:id="rId2"/>
              </a:rPr>
              <a:t>https://www.indiegogo.com/projects/solar-retro-sailboat-solarni-retro-jedrenjak#/</a:t>
            </a:r>
            <a:endParaRPr lang="en-US" sz="1800" dirty="0" smtClean="0">
              <a:latin typeface="Calibri" pitchFamily="34" charset="0"/>
              <a:cs typeface="Calibri" pitchFamily="34" charset="0"/>
            </a:endParaRPr>
          </a:p>
          <a:p>
            <a:pPr>
              <a:buFont typeface="Wingdings 3" pitchFamily="18" charset="2"/>
              <a:buNone/>
            </a:pPr>
            <a:r>
              <a:rPr lang="en-US" sz="1800" dirty="0" smtClean="0">
                <a:latin typeface="Calibri" pitchFamily="34" charset="0"/>
                <a:cs typeface="Calibri" pitchFamily="34" charset="0"/>
              </a:rPr>
              <a:t>	- Start It </a:t>
            </a:r>
            <a:r>
              <a:rPr lang="en-US" sz="1800" dirty="0" err="1" smtClean="0">
                <a:latin typeface="Calibri" pitchFamily="34" charset="0"/>
                <a:cs typeface="Calibri" pitchFamily="34" charset="0"/>
              </a:rPr>
              <a:t>Centar</a:t>
            </a:r>
            <a:r>
              <a:rPr lang="en-US" sz="1800" dirty="0" smtClean="0">
                <a:latin typeface="Calibri" pitchFamily="34" charset="0"/>
                <a:cs typeface="Calibri" pitchFamily="34" charset="0"/>
              </a:rPr>
              <a:t> je </a:t>
            </a:r>
            <a:r>
              <a:rPr lang="en-US" sz="1800" dirty="0" err="1" smtClean="0">
                <a:latin typeface="Calibri" pitchFamily="34" charset="0"/>
                <a:cs typeface="Calibri" pitchFamily="34" charset="0"/>
              </a:rPr>
              <a:t>na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Kickstarteru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prikupio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više</a:t>
            </a:r>
            <a:r>
              <a:rPr lang="en-US" sz="1800" dirty="0" smtClean="0">
                <a:latin typeface="Calibri" pitchFamily="34" charset="0"/>
                <a:cs typeface="Calibri" pitchFamily="34" charset="0"/>
              </a:rPr>
              <a:t> od 100.000 USD </a:t>
            </a:r>
            <a:r>
              <a:rPr lang="en-US" sz="1800" dirty="0" err="1" smtClean="0">
                <a:latin typeface="Calibri" pitchFamily="34" charset="0"/>
                <a:cs typeface="Calibri" pitchFamily="34" charset="0"/>
              </a:rPr>
              <a:t>za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izgradnju</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centra</a:t>
            </a:r>
            <a:r>
              <a:rPr lang="en-US" sz="1800" dirty="0" smtClean="0">
                <a:latin typeface="Calibri" pitchFamily="34" charset="0"/>
                <a:cs typeface="Calibri" pitchFamily="34" charset="0"/>
              </a:rPr>
              <a:t> u </a:t>
            </a:r>
            <a:r>
              <a:rPr lang="en-US" sz="1800" dirty="0" err="1" smtClean="0">
                <a:latin typeface="Calibri" pitchFamily="34" charset="0"/>
                <a:cs typeface="Calibri" pitchFamily="34" charset="0"/>
              </a:rPr>
              <a:t>Inđiji</a:t>
            </a:r>
            <a:r>
              <a:rPr lang="en-US" sz="1800" dirty="0" smtClean="0">
                <a:latin typeface="Calibri" pitchFamily="34" charset="0"/>
                <a:cs typeface="Calibri" pitchFamily="34" charset="0"/>
              </a:rPr>
              <a:t> </a:t>
            </a:r>
            <a:r>
              <a:rPr lang="en-US" sz="1800" dirty="0" smtClean="0">
                <a:latin typeface="Calibri" pitchFamily="34" charset="0"/>
                <a:cs typeface="Calibri" pitchFamily="34" charset="0"/>
                <a:hlinkClick r:id="rId3"/>
              </a:rPr>
              <a:t>https://startit.rs/srbija-crowdfunding-kickstarter-vodic/</a:t>
            </a:r>
            <a:endParaRPr lang="en-US" sz="1800" dirty="0" smtClean="0">
              <a:latin typeface="Calibri" pitchFamily="34" charset="0"/>
              <a:cs typeface="Calibri" pitchFamily="34" charset="0"/>
            </a:endParaRPr>
          </a:p>
          <a:p>
            <a:pPr>
              <a:buFont typeface="Wingdings 3" pitchFamily="18" charset="2"/>
              <a:buNone/>
            </a:pPr>
            <a:r>
              <a:rPr lang="en-US" sz="1800" dirty="0" smtClean="0">
                <a:latin typeface="Calibri" pitchFamily="34" charset="0"/>
                <a:cs typeface="Calibri" pitchFamily="34" charset="0"/>
                <a:hlinkClick r:id="rId4"/>
              </a:rPr>
              <a:t>	https://www.kickstarter.com/projects/startitcenter/startit-center-tech-community-for-a-better-society?ref=discovery</a:t>
            </a:r>
            <a:endParaRPr lang="en-US" sz="1800" dirty="0" smtClean="0">
              <a:latin typeface="Calibri" pitchFamily="34" charset="0"/>
              <a:cs typeface="Calibri" pitchFamily="34" charset="0"/>
            </a:endParaRPr>
          </a:p>
          <a:p>
            <a:pPr>
              <a:buFont typeface="Wingdings 3" pitchFamily="18" charset="2"/>
              <a:buNone/>
            </a:pPr>
            <a:r>
              <a:rPr lang="en-US" sz="1800" dirty="0" smtClean="0">
                <a:latin typeface="Calibri" pitchFamily="34" charset="0"/>
                <a:cs typeface="Calibri" pitchFamily="34" charset="0"/>
              </a:rPr>
              <a:t>	- Charlie </a:t>
            </a:r>
            <a:r>
              <a:rPr lang="en-US" sz="1800" dirty="0" err="1" smtClean="0">
                <a:latin typeface="Calibri" pitchFamily="34" charset="0"/>
                <a:cs typeface="Calibri" pitchFamily="34" charset="0"/>
              </a:rPr>
              <a:t>Pommier</a:t>
            </a:r>
            <a:r>
              <a:rPr lang="en-US" sz="1800" dirty="0" smtClean="0">
                <a:latin typeface="Calibri" pitchFamily="34" charset="0"/>
                <a:cs typeface="Calibri" pitchFamily="34" charset="0"/>
              </a:rPr>
              <a:t> je </a:t>
            </a:r>
            <a:r>
              <a:rPr lang="en-US" sz="1800" dirty="0" err="1" smtClean="0">
                <a:latin typeface="Calibri" pitchFamily="34" charset="0"/>
                <a:cs typeface="Calibri" pitchFamily="34" charset="0"/>
              </a:rPr>
              <a:t>prikupio</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više</a:t>
            </a:r>
            <a:r>
              <a:rPr lang="en-US" sz="1800" dirty="0" smtClean="0">
                <a:latin typeface="Calibri" pitchFamily="34" charset="0"/>
                <a:cs typeface="Calibri" pitchFamily="34" charset="0"/>
              </a:rPr>
              <a:t> od 10.000 USD </a:t>
            </a:r>
            <a:r>
              <a:rPr lang="en-US" sz="1800" dirty="0" err="1" smtClean="0">
                <a:latin typeface="Calibri" pitchFamily="34" charset="0"/>
                <a:cs typeface="Calibri" pitchFamily="34" charset="0"/>
              </a:rPr>
              <a:t>za</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projekat</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proizvodnje</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rasklopivog</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nameštaja</a:t>
            </a:r>
            <a:r>
              <a:rPr lang="en-US" sz="1800" dirty="0" smtClean="0">
                <a:latin typeface="Calibri" pitchFamily="34" charset="0"/>
                <a:cs typeface="Calibri" pitchFamily="34" charset="0"/>
              </a:rPr>
              <a:t> u </a:t>
            </a:r>
            <a:r>
              <a:rPr lang="en-US" sz="1800" dirty="0" err="1" smtClean="0">
                <a:latin typeface="Calibri" pitchFamily="34" charset="0"/>
                <a:cs typeface="Calibri" pitchFamily="34" charset="0"/>
              </a:rPr>
              <a:t>Beogradu</a:t>
            </a:r>
            <a:r>
              <a:rPr lang="en-US" sz="1800" dirty="0" smtClean="0">
                <a:latin typeface="Calibri" pitchFamily="34" charset="0"/>
                <a:cs typeface="Calibri" pitchFamily="34" charset="0"/>
              </a:rPr>
              <a:t> - </a:t>
            </a:r>
            <a:r>
              <a:rPr lang="en-US" sz="1800" dirty="0" smtClean="0">
                <a:latin typeface="Calibri" pitchFamily="34" charset="0"/>
                <a:cs typeface="Calibri" pitchFamily="34" charset="0"/>
                <a:hlinkClick r:id="rId5"/>
              </a:rPr>
              <a:t>https://www.kickstarter.com/projects/charliepommier/triangle-collection-high-quality-assembling-furnit?ref=discovery</a:t>
            </a:r>
            <a:endParaRPr lang="en-US" sz="1800" dirty="0" smtClean="0">
              <a:latin typeface="Calibri" pitchFamily="34" charset="0"/>
              <a:cs typeface="Calibri" pitchFamily="34" charset="0"/>
            </a:endParaRPr>
          </a:p>
          <a:p>
            <a:pPr>
              <a:buFont typeface="Wingdings 3" pitchFamily="18" charset="2"/>
              <a:buNone/>
            </a:pPr>
            <a:endParaRPr lang="en-US" sz="1800" dirty="0" smtClean="0">
              <a:latin typeface="Calibri" pitchFamily="34" charset="0"/>
              <a:cs typeface="Calibri" pitchFamily="34" charset="0"/>
            </a:endParaRPr>
          </a:p>
          <a:p>
            <a:pPr>
              <a:buFont typeface="Wingdings 3" pitchFamily="18" charset="2"/>
              <a:buNone/>
            </a:pPr>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p:txBody>
      </p:sp>
    </p:spTree>
    <p:extLst>
      <p:ext uri="{BB962C8B-B14F-4D97-AF65-F5344CB8AC3E}">
        <p14:creationId xmlns:p14="http://schemas.microsoft.com/office/powerpoint/2010/main" val="100820454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51041" y="1162972"/>
            <a:ext cx="8422935" cy="1105234"/>
          </a:xfrm>
        </p:spPr>
        <p:txBody>
          <a:bodyPr/>
          <a:lstStyle/>
          <a:p>
            <a:r>
              <a:rPr lang="en-US" dirty="0" err="1" smtClean="0"/>
              <a:t>Anđeli</a:t>
            </a:r>
            <a:r>
              <a:rPr lang="en-US" dirty="0" smtClean="0"/>
              <a:t> </a:t>
            </a:r>
            <a:r>
              <a:rPr lang="en-US" dirty="0" err="1" smtClean="0"/>
              <a:t>investitori</a:t>
            </a:r>
            <a:endParaRPr lang="en-US" dirty="0" smtClean="0"/>
          </a:p>
        </p:txBody>
      </p:sp>
      <p:sp>
        <p:nvSpPr>
          <p:cNvPr id="54275" name="Content Placeholder 2"/>
          <p:cNvSpPr>
            <a:spLocks noGrp="1"/>
          </p:cNvSpPr>
          <p:nvPr>
            <p:ph idx="1"/>
          </p:nvPr>
        </p:nvSpPr>
        <p:spPr>
          <a:xfrm>
            <a:off x="651042" y="2245111"/>
            <a:ext cx="8469772" cy="3767695"/>
          </a:xfrm>
        </p:spPr>
        <p:txBody>
          <a:bodyPr/>
          <a:lstStyle/>
          <a:p>
            <a:r>
              <a:rPr lang="en-US" sz="1800" smtClean="0"/>
              <a:t>Uspešni ljudi sa željom da investiraju u perspektivne projekte u zamenu za udeo u vlasništvu kompanije</a:t>
            </a:r>
          </a:p>
          <a:p>
            <a:endParaRPr lang="en-US" sz="1800" smtClean="0"/>
          </a:p>
          <a:p>
            <a:r>
              <a:rPr lang="en-US" sz="1800" smtClean="0"/>
              <a:t>Investiraju u ranoj fazi razvoja, u kojoj venture kapital fondovi ne investiraju</a:t>
            </a:r>
          </a:p>
          <a:p>
            <a:endParaRPr lang="en-US" sz="1800" smtClean="0"/>
          </a:p>
          <a:p>
            <a:r>
              <a:rPr lang="en-US" sz="1800" smtClean="0"/>
              <a:t>Pored novca anđeli investitori </a:t>
            </a:r>
            <a:r>
              <a:rPr lang="vi-VN" sz="1800" smtClean="0"/>
              <a:t>nude i svoje iskustvo, znanje, kontakte, mentore koji će vam pomoći </a:t>
            </a:r>
            <a:r>
              <a:rPr lang="en-US" sz="1800" smtClean="0"/>
              <a:t>u </a:t>
            </a:r>
            <a:r>
              <a:rPr lang="vi-VN" sz="1800" smtClean="0"/>
              <a:t>razvoj</a:t>
            </a:r>
            <a:r>
              <a:rPr lang="en-US" sz="1800" smtClean="0"/>
              <a:t>u</a:t>
            </a:r>
            <a:r>
              <a:rPr lang="vi-VN" sz="1800" smtClean="0"/>
              <a:t> uspešnog startapa</a:t>
            </a:r>
            <a:endParaRPr lang="en-US" sz="1800" smtClean="0"/>
          </a:p>
          <a:p>
            <a:endParaRPr lang="en-US" sz="1800" smtClean="0"/>
          </a:p>
          <a:p>
            <a:r>
              <a:rPr lang="en-US" sz="1800" smtClean="0"/>
              <a:t>A</a:t>
            </a:r>
            <a:r>
              <a:rPr lang="vi-VN" sz="1800" smtClean="0"/>
              <a:t>nđeli investitori </a:t>
            </a:r>
            <a:r>
              <a:rPr lang="en-US" sz="1800" smtClean="0"/>
              <a:t>se </a:t>
            </a:r>
            <a:r>
              <a:rPr lang="vi-VN" sz="1800" smtClean="0"/>
              <a:t>često udružuju u grupe kako bi sredstva stavili u isti fond</a:t>
            </a:r>
            <a:endParaRPr lang="en-US" sz="1800" smtClean="0"/>
          </a:p>
        </p:txBody>
      </p:sp>
    </p:spTree>
    <p:extLst>
      <p:ext uri="{BB962C8B-B14F-4D97-AF65-F5344CB8AC3E}">
        <p14:creationId xmlns:p14="http://schemas.microsoft.com/office/powerpoint/2010/main" val="12092791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sr-Latn-RS" dirty="0"/>
              <a:t/>
            </a:r>
            <a:br>
              <a:rPr lang="sr-Latn-RS" dirty="0"/>
            </a:br>
            <a:endParaRPr lang="en-US" dirty="0"/>
          </a:p>
        </p:txBody>
      </p:sp>
      <p:sp>
        <p:nvSpPr>
          <p:cNvPr id="3" name="Content Placeholder 2"/>
          <p:cNvSpPr>
            <a:spLocks noGrp="1"/>
          </p:cNvSpPr>
          <p:nvPr>
            <p:ph idx="1"/>
          </p:nvPr>
        </p:nvSpPr>
        <p:spPr/>
        <p:txBody>
          <a:bodyPr>
            <a:normAutofit/>
          </a:bodyPr>
          <a:lstStyle/>
          <a:p>
            <a:pPr marL="0" indent="0" eaLnBrk="1" hangingPunct="1">
              <a:lnSpc>
                <a:spcPct val="80000"/>
              </a:lnSpc>
              <a:buNone/>
            </a:pPr>
            <a:r>
              <a:rPr lang="sr-Latn-RS" sz="2800" dirty="0" smtClean="0">
                <a:solidFill>
                  <a:schemeClr val="tx1"/>
                </a:solidFill>
              </a:rPr>
              <a:t>Korak </a:t>
            </a:r>
            <a:r>
              <a:rPr lang="sr-Latn-RS" sz="2800" dirty="0">
                <a:solidFill>
                  <a:schemeClr val="tx1"/>
                </a:solidFill>
              </a:rPr>
              <a:t>1. određivanje imena firme:</a:t>
            </a:r>
          </a:p>
          <a:p>
            <a:pPr marL="0" indent="0" eaLnBrk="1" hangingPunct="1">
              <a:lnSpc>
                <a:spcPct val="80000"/>
              </a:lnSpc>
              <a:buNone/>
            </a:pPr>
            <a:r>
              <a:rPr lang="sr-Latn-RS" sz="2800" dirty="0">
                <a:solidFill>
                  <a:srgbClr val="FF0000"/>
                </a:solidFill>
              </a:rPr>
              <a:t>Pravilo: ne mogu postojati dva idetnična imena na teritoriji Republike Srbije</a:t>
            </a:r>
          </a:p>
          <a:p>
            <a:pPr marL="0" indent="0" eaLnBrk="1" hangingPunct="1">
              <a:lnSpc>
                <a:spcPct val="80000"/>
              </a:lnSpc>
              <a:buNone/>
            </a:pPr>
            <a:r>
              <a:rPr lang="sr-Latn-RS" sz="2800" dirty="0">
                <a:solidFill>
                  <a:schemeClr val="tx1"/>
                </a:solidFill>
              </a:rPr>
              <a:t>Provera se vrši na sajtu APR-a</a:t>
            </a:r>
          </a:p>
          <a:p>
            <a:pPr marL="0" indent="0" eaLnBrk="1" hangingPunct="1">
              <a:lnSpc>
                <a:spcPct val="80000"/>
              </a:lnSpc>
              <a:buNone/>
            </a:pPr>
            <a:endParaRPr lang="sr-Latn-RS" sz="2800" dirty="0">
              <a:solidFill>
                <a:schemeClr val="tx1"/>
              </a:solidFill>
            </a:endParaRPr>
          </a:p>
          <a:p>
            <a:pPr marL="0" indent="0" algn="ctr" eaLnBrk="1" hangingPunct="1">
              <a:lnSpc>
                <a:spcPct val="80000"/>
              </a:lnSpc>
              <a:buNone/>
            </a:pPr>
            <a:endParaRPr lang="sr-Latn-RS" sz="3600" b="1" dirty="0">
              <a:solidFill>
                <a:schemeClr val="tx1"/>
              </a:solidFill>
            </a:endParaRPr>
          </a:p>
          <a:p>
            <a:pPr marL="0" indent="0" algn="ctr" eaLnBrk="1" hangingPunct="1">
              <a:lnSpc>
                <a:spcPct val="80000"/>
              </a:lnSpc>
              <a:buNone/>
            </a:pPr>
            <a:endParaRPr lang="sr-Latn-RS" sz="3600" b="1" dirty="0">
              <a:solidFill>
                <a:schemeClr val="tx1"/>
              </a:solidFill>
            </a:endParaRPr>
          </a:p>
          <a:p>
            <a:pPr marL="0" indent="0" algn="ctr" eaLnBrk="1" hangingPunct="1">
              <a:lnSpc>
                <a:spcPct val="80000"/>
              </a:lnSpc>
              <a:buNone/>
            </a:pPr>
            <a:endParaRPr lang="sr-Latn-RS" sz="3600" b="1" dirty="0">
              <a:solidFill>
                <a:schemeClr val="tx1"/>
              </a:solidFill>
            </a:endParaRPr>
          </a:p>
          <a:p>
            <a:pPr marL="0" indent="0" algn="ctr" eaLnBrk="1" hangingPunct="1">
              <a:lnSpc>
                <a:spcPct val="80000"/>
              </a:lnSpc>
              <a:buNone/>
            </a:pPr>
            <a:endParaRPr lang="sr-Latn-RS" sz="3600" b="1" dirty="0">
              <a:solidFill>
                <a:schemeClr val="tx1"/>
              </a:solidFill>
            </a:endParaRPr>
          </a:p>
        </p:txBody>
      </p:sp>
      <p:pic>
        <p:nvPicPr>
          <p:cNvPr id="2" name="Picture 1">
            <a:extLst>
              <a:ext uri="{FF2B5EF4-FFF2-40B4-BE49-F238E27FC236}">
                <a16:creationId xmlns="" xmlns:a16="http://schemas.microsoft.com/office/drawing/2014/main" id="{D4D7FFC7-F16E-41BA-97E6-137169826D32}"/>
              </a:ext>
            </a:extLst>
          </p:cNvPr>
          <p:cNvPicPr>
            <a:picLocks noChangeAspect="1"/>
          </p:cNvPicPr>
          <p:nvPr/>
        </p:nvPicPr>
        <p:blipFill rotWithShape="1">
          <a:blip r:embed="rId2"/>
          <a:srcRect l="6451" t="10892" r="-6451" b="12420"/>
          <a:stretch/>
        </p:blipFill>
        <p:spPr>
          <a:xfrm>
            <a:off x="917000" y="4042930"/>
            <a:ext cx="6639384" cy="2899048"/>
          </a:xfrm>
          <a:prstGeom prst="rect">
            <a:avLst/>
          </a:prstGeom>
        </p:spPr>
      </p:pic>
      <p:sp>
        <p:nvSpPr>
          <p:cNvPr id="5" name="Title 1"/>
          <p:cNvSpPr txBox="1">
            <a:spLocks/>
          </p:cNvSpPr>
          <p:nvPr/>
        </p:nvSpPr>
        <p:spPr bwMode="auto">
          <a:xfrm>
            <a:off x="882626" y="1114872"/>
            <a:ext cx="8280221" cy="1033455"/>
          </a:xfrm>
          <a:prstGeom prst="rect">
            <a:avLst/>
          </a:prstGeom>
          <a:noFill/>
          <a:ln w="9525">
            <a:noFill/>
            <a:miter lim="800000"/>
            <a:headEnd/>
            <a:tailEnd/>
          </a:ln>
        </p:spPr>
        <p:txBody>
          <a:bodyPr vert="horz" wrap="square" lIns="91757" tIns="45879" rIns="91757" bIns="45879" numCol="1" anchor="t" anchorCtr="0" compatLnSpc="1">
            <a:prstTxWarp prst="textNoShape">
              <a:avLst/>
            </a:prstTxWarp>
            <a:normAutofit/>
          </a:bodyPr>
          <a:lstStyle>
            <a:lvl1pPr algn="l" defTabSz="458786" rtl="0" eaLnBrk="0" fontAlgn="base" hangingPunct="0">
              <a:spcBef>
                <a:spcPct val="0"/>
              </a:spcBef>
              <a:spcAft>
                <a:spcPct val="0"/>
              </a:spcAft>
              <a:defRPr sz="36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lnSpc>
                <a:spcPct val="80000"/>
              </a:lnSpc>
            </a:pPr>
            <a:r>
              <a:rPr lang="sr-Latn-RS" smtClean="0"/>
              <a:t>Osnivanje Privrednog subjekta</a:t>
            </a:r>
            <a:endParaRPr lang="sr-Latn-RS" dirty="0"/>
          </a:p>
        </p:txBody>
      </p:sp>
    </p:spTree>
    <p:extLst>
      <p:ext uri="{BB962C8B-B14F-4D97-AF65-F5344CB8AC3E}">
        <p14:creationId xmlns:p14="http://schemas.microsoft.com/office/powerpoint/2010/main" val="347441399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51041" y="1162972"/>
            <a:ext cx="8422935" cy="1105234"/>
          </a:xfrm>
        </p:spPr>
        <p:txBody>
          <a:bodyPr/>
          <a:lstStyle/>
          <a:p>
            <a:r>
              <a:rPr lang="en-US" dirty="0" err="1" smtClean="0"/>
              <a:t>Anđeli</a:t>
            </a:r>
            <a:r>
              <a:rPr lang="en-US" dirty="0" smtClean="0"/>
              <a:t> </a:t>
            </a:r>
            <a:r>
              <a:rPr lang="en-US" dirty="0" err="1" smtClean="0"/>
              <a:t>investitori</a:t>
            </a:r>
            <a:endParaRPr lang="en-US" dirty="0" smtClean="0"/>
          </a:p>
        </p:txBody>
      </p:sp>
      <p:sp>
        <p:nvSpPr>
          <p:cNvPr id="54275" name="Content Placeholder 2"/>
          <p:cNvSpPr>
            <a:spLocks noGrp="1"/>
          </p:cNvSpPr>
          <p:nvPr>
            <p:ph idx="1"/>
          </p:nvPr>
        </p:nvSpPr>
        <p:spPr>
          <a:xfrm>
            <a:off x="651042" y="2245111"/>
            <a:ext cx="8469772" cy="3767695"/>
          </a:xfrm>
        </p:spPr>
        <p:txBody>
          <a:bodyPr/>
          <a:lstStyle/>
          <a:p>
            <a:r>
              <a:rPr lang="en-US" sz="1800" smtClean="0"/>
              <a:t>Mreže anđela investitora koje postoje u okruženju:</a:t>
            </a:r>
          </a:p>
          <a:p>
            <a:endParaRPr lang="en-US" sz="1000" smtClean="0"/>
          </a:p>
          <a:p>
            <a:pPr>
              <a:buFont typeface="Wingdings 3" pitchFamily="18" charset="2"/>
              <a:buNone/>
            </a:pPr>
            <a:r>
              <a:rPr lang="en-US" sz="1800" smtClean="0"/>
              <a:t>	- Mentors &amp; Founders (Serbian Business Angels Network)</a:t>
            </a:r>
          </a:p>
          <a:p>
            <a:pPr>
              <a:buFont typeface="Wingdings 3" pitchFamily="18" charset="2"/>
              <a:buNone/>
            </a:pPr>
            <a:r>
              <a:rPr lang="en-US" sz="1800" smtClean="0"/>
              <a:t>	</a:t>
            </a:r>
            <a:r>
              <a:rPr lang="en-US" sz="1800" smtClean="0">
                <a:hlinkClick r:id="rId2"/>
              </a:rPr>
              <a:t>http://mentorsandfounders.com/</a:t>
            </a:r>
            <a:endParaRPr lang="en-US" sz="1800" smtClean="0"/>
          </a:p>
          <a:p>
            <a:pPr>
              <a:buFont typeface="Wingdings 3" pitchFamily="18" charset="2"/>
              <a:buNone/>
            </a:pPr>
            <a:r>
              <a:rPr lang="en-US" sz="1800" smtClean="0"/>
              <a:t>	- SPEA (Serbian Private Equity Association)</a:t>
            </a:r>
          </a:p>
          <a:p>
            <a:pPr>
              <a:buFont typeface="Wingdings 3" pitchFamily="18" charset="2"/>
              <a:buNone/>
            </a:pPr>
            <a:r>
              <a:rPr lang="en-US" sz="1800" smtClean="0"/>
              <a:t>	</a:t>
            </a:r>
            <a:r>
              <a:rPr lang="en-US" sz="1800" smtClean="0">
                <a:hlinkClick r:id="rId3"/>
              </a:rPr>
              <a:t>http://spea.rs/</a:t>
            </a:r>
            <a:endParaRPr lang="en-US" sz="1800" smtClean="0"/>
          </a:p>
          <a:p>
            <a:pPr>
              <a:buFont typeface="Wingdings 3" pitchFamily="18" charset="2"/>
              <a:buNone/>
            </a:pPr>
            <a:r>
              <a:rPr lang="en-US" sz="1800" smtClean="0"/>
              <a:t>	- SEVEN (Serbian Venture Network) organizatori Belgrade Venture Foruma</a:t>
            </a:r>
          </a:p>
          <a:p>
            <a:pPr>
              <a:buFont typeface="Wingdings 3" pitchFamily="18" charset="2"/>
              <a:buNone/>
            </a:pPr>
            <a:r>
              <a:rPr lang="en-US" sz="1800" smtClean="0"/>
              <a:t>	</a:t>
            </a:r>
            <a:r>
              <a:rPr lang="en-US" sz="1800" smtClean="0">
                <a:hlinkClick r:id="rId4"/>
              </a:rPr>
              <a:t>http://www.seven.rs/</a:t>
            </a:r>
            <a:endParaRPr lang="en-US" sz="1800" smtClean="0"/>
          </a:p>
          <a:p>
            <a:pPr>
              <a:buFont typeface="Wingdings 3" pitchFamily="18" charset="2"/>
              <a:buNone/>
            </a:pPr>
            <a:r>
              <a:rPr lang="en-US" sz="1800" smtClean="0"/>
              <a:t>	- </a:t>
            </a:r>
            <a:r>
              <a:rPr lang="en-US" sz="1800" b="1" smtClean="0"/>
              <a:t>EBAN</a:t>
            </a:r>
            <a:r>
              <a:rPr lang="en-US" sz="1800" smtClean="0"/>
              <a:t> (European Business Angel Network)</a:t>
            </a:r>
          </a:p>
          <a:p>
            <a:pPr>
              <a:buFont typeface="Wingdings 3" pitchFamily="18" charset="2"/>
              <a:buNone/>
            </a:pPr>
            <a:r>
              <a:rPr lang="en-US" sz="1800" smtClean="0"/>
              <a:t>	</a:t>
            </a:r>
            <a:r>
              <a:rPr lang="en-US" sz="1800" smtClean="0">
                <a:hlinkClick r:id="rId5"/>
              </a:rPr>
              <a:t>http://www.eban.org/</a:t>
            </a:r>
            <a:endParaRPr lang="en-US" sz="1800" smtClean="0"/>
          </a:p>
          <a:p>
            <a:pPr>
              <a:buFont typeface="Wingdings 3" pitchFamily="18" charset="2"/>
              <a:buNone/>
            </a:pPr>
            <a:endParaRPr lang="en-US" sz="1800" smtClean="0"/>
          </a:p>
          <a:p>
            <a:pPr>
              <a:buFont typeface="Wingdings 3" pitchFamily="18" charset="2"/>
              <a:buNone/>
            </a:pPr>
            <a:endParaRPr lang="en-US" sz="1800" smtClean="0"/>
          </a:p>
        </p:txBody>
      </p:sp>
    </p:spTree>
    <p:extLst>
      <p:ext uri="{BB962C8B-B14F-4D97-AF65-F5344CB8AC3E}">
        <p14:creationId xmlns:p14="http://schemas.microsoft.com/office/powerpoint/2010/main" val="258272196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51041" y="1162972"/>
            <a:ext cx="8422935" cy="1105234"/>
          </a:xfrm>
        </p:spPr>
        <p:txBody>
          <a:bodyPr/>
          <a:lstStyle/>
          <a:p>
            <a:r>
              <a:rPr lang="en-US" dirty="0" smtClean="0"/>
              <a:t>Venture </a:t>
            </a:r>
            <a:r>
              <a:rPr lang="en-US" dirty="0" err="1" smtClean="0"/>
              <a:t>kapital</a:t>
            </a:r>
            <a:r>
              <a:rPr lang="en-US" dirty="0" smtClean="0"/>
              <a:t> </a:t>
            </a:r>
            <a:r>
              <a:rPr lang="en-US" dirty="0" err="1" smtClean="0"/>
              <a:t>fondovi</a:t>
            </a:r>
            <a:endParaRPr lang="en-US" dirty="0" smtClean="0"/>
          </a:p>
        </p:txBody>
      </p:sp>
      <p:sp>
        <p:nvSpPr>
          <p:cNvPr id="54275" name="Content Placeholder 2"/>
          <p:cNvSpPr>
            <a:spLocks noGrp="1"/>
          </p:cNvSpPr>
          <p:nvPr>
            <p:ph idx="1"/>
          </p:nvPr>
        </p:nvSpPr>
        <p:spPr>
          <a:xfrm>
            <a:off x="651042" y="2245111"/>
            <a:ext cx="8469772" cy="3767695"/>
          </a:xfrm>
        </p:spPr>
        <p:txBody>
          <a:bodyPr/>
          <a:lstStyle/>
          <a:p>
            <a:r>
              <a:rPr lang="en-US" sz="1800" smtClean="0"/>
              <a:t>Ulažu u već razvijene start up biznise</a:t>
            </a:r>
          </a:p>
          <a:p>
            <a:endParaRPr lang="en-US" sz="1800" smtClean="0"/>
          </a:p>
          <a:p>
            <a:r>
              <a:rPr lang="en-US" sz="1800" smtClean="0"/>
              <a:t>Ulažu veće iznose od anđela investitora i traže veći procenat vlasništva u firmi</a:t>
            </a:r>
          </a:p>
          <a:p>
            <a:endParaRPr lang="en-US" sz="1800" smtClean="0"/>
          </a:p>
          <a:p>
            <a:r>
              <a:rPr lang="en-US" sz="1800" smtClean="0"/>
              <a:t>Ne ulažu sopstveni novac kao anđeli investitori, već novac koji je uložen u fond</a:t>
            </a:r>
          </a:p>
          <a:p>
            <a:endParaRPr lang="en-US" sz="1800" smtClean="0"/>
          </a:p>
          <a:p>
            <a:r>
              <a:rPr lang="en-US" sz="1800" smtClean="0"/>
              <a:t>RSG Capital, Slovenija </a:t>
            </a:r>
          </a:p>
          <a:p>
            <a:pPr>
              <a:buFont typeface="Wingdings 3" pitchFamily="18" charset="2"/>
              <a:buNone/>
            </a:pPr>
            <a:r>
              <a:rPr lang="en-US" sz="1800" smtClean="0"/>
              <a:t>	</a:t>
            </a:r>
            <a:r>
              <a:rPr lang="en-US" sz="1800" smtClean="0">
                <a:hlinkClick r:id="rId2"/>
              </a:rPr>
              <a:t>http://www.rsg-capital.si/en</a:t>
            </a:r>
            <a:endParaRPr lang="en-US" sz="1800" smtClean="0"/>
          </a:p>
          <a:p>
            <a:pPr>
              <a:buFont typeface="Wingdings 3" pitchFamily="18" charset="2"/>
              <a:buNone/>
            </a:pPr>
            <a:endParaRPr lang="en-US" sz="1800" smtClean="0"/>
          </a:p>
          <a:p>
            <a:pPr>
              <a:buFont typeface="Wingdings 3" pitchFamily="18" charset="2"/>
              <a:buNone/>
            </a:pPr>
            <a:endParaRPr lang="en-US" sz="1800" smtClean="0"/>
          </a:p>
        </p:txBody>
      </p:sp>
    </p:spTree>
    <p:extLst>
      <p:ext uri="{BB962C8B-B14F-4D97-AF65-F5344CB8AC3E}">
        <p14:creationId xmlns:p14="http://schemas.microsoft.com/office/powerpoint/2010/main" val="1585571244"/>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51041" y="1162972"/>
            <a:ext cx="8422935" cy="1105234"/>
          </a:xfrm>
        </p:spPr>
        <p:txBody>
          <a:bodyPr/>
          <a:lstStyle/>
          <a:p>
            <a:r>
              <a:rPr lang="en-US" dirty="0" smtClean="0"/>
              <a:t>Seed i </a:t>
            </a:r>
            <a:r>
              <a:rPr lang="en-US" dirty="0" err="1" smtClean="0"/>
              <a:t>akceleratorski</a:t>
            </a:r>
            <a:r>
              <a:rPr lang="en-US" dirty="0" smtClean="0"/>
              <a:t> </a:t>
            </a:r>
            <a:r>
              <a:rPr lang="en-US" dirty="0" err="1" smtClean="0"/>
              <a:t>fondovi</a:t>
            </a:r>
            <a:endParaRPr lang="en-US" dirty="0" smtClean="0"/>
          </a:p>
        </p:txBody>
      </p:sp>
      <p:sp>
        <p:nvSpPr>
          <p:cNvPr id="54275" name="Content Placeholder 2"/>
          <p:cNvSpPr>
            <a:spLocks noGrp="1"/>
          </p:cNvSpPr>
          <p:nvPr>
            <p:ph idx="1"/>
          </p:nvPr>
        </p:nvSpPr>
        <p:spPr>
          <a:xfrm>
            <a:off x="651042" y="2245111"/>
            <a:ext cx="8469772" cy="3767695"/>
          </a:xfrm>
        </p:spPr>
        <p:txBody>
          <a:bodyPr/>
          <a:lstStyle/>
          <a:p>
            <a:pPr>
              <a:defRPr/>
            </a:pPr>
            <a:r>
              <a:rPr lang="en-US" sz="1800" dirty="0" err="1" smtClean="0"/>
              <a:t>Ulaskom</a:t>
            </a:r>
            <a:r>
              <a:rPr lang="en-US" sz="1800" dirty="0" smtClean="0"/>
              <a:t> u </a:t>
            </a:r>
            <a:r>
              <a:rPr lang="en-US" sz="1800" dirty="0" err="1" smtClean="0"/>
              <a:t>akcelerator</a:t>
            </a:r>
            <a:r>
              <a:rPr lang="en-US" sz="1800" dirty="0" smtClean="0"/>
              <a:t> start up </a:t>
            </a:r>
            <a:r>
              <a:rPr lang="en-US" sz="1800" dirty="0" err="1" smtClean="0"/>
              <a:t>kroz</a:t>
            </a:r>
            <a:r>
              <a:rPr lang="en-US" sz="1800" dirty="0" smtClean="0"/>
              <a:t> </a:t>
            </a:r>
            <a:r>
              <a:rPr lang="en-US" sz="1800" dirty="0" err="1" smtClean="0"/>
              <a:t>edukaciju</a:t>
            </a:r>
            <a:r>
              <a:rPr lang="en-US" sz="1800" dirty="0" smtClean="0"/>
              <a:t>, mentoring i </a:t>
            </a:r>
            <a:r>
              <a:rPr lang="en-US" sz="1800" dirty="0" err="1" smtClean="0"/>
              <a:t>finasiranje</a:t>
            </a:r>
            <a:r>
              <a:rPr lang="en-US" sz="1800" dirty="0" smtClean="0"/>
              <a:t> </a:t>
            </a:r>
            <a:r>
              <a:rPr lang="en-US" sz="1800" dirty="0" err="1" smtClean="0"/>
              <a:t>dobija</a:t>
            </a:r>
            <a:r>
              <a:rPr lang="en-US" sz="1800" dirty="0" smtClean="0"/>
              <a:t> </a:t>
            </a:r>
            <a:r>
              <a:rPr lang="en-US" sz="1800" dirty="0" err="1" smtClean="0"/>
              <a:t>ubrzani</a:t>
            </a:r>
            <a:r>
              <a:rPr lang="en-US" sz="1800" dirty="0" smtClean="0"/>
              <a:t> razvoj (</a:t>
            </a:r>
            <a:r>
              <a:rPr lang="en-US" sz="1800" dirty="0" err="1" smtClean="0"/>
              <a:t>traje</a:t>
            </a:r>
            <a:r>
              <a:rPr lang="en-US" sz="1800" dirty="0" smtClean="0"/>
              <a:t> od 3 do 6 </a:t>
            </a:r>
            <a:r>
              <a:rPr lang="en-US" sz="1800" dirty="0" err="1" smtClean="0"/>
              <a:t>meseci</a:t>
            </a:r>
            <a:r>
              <a:rPr lang="en-US" sz="1800" dirty="0" smtClean="0"/>
              <a:t>). </a:t>
            </a:r>
            <a:r>
              <a:rPr lang="en-US" sz="1800" dirty="0" err="1" smtClean="0"/>
              <a:t>Obično</a:t>
            </a:r>
            <a:r>
              <a:rPr lang="en-US" sz="1800" dirty="0" smtClean="0"/>
              <a:t> </a:t>
            </a:r>
            <a:r>
              <a:rPr lang="en-US" sz="1800" dirty="0" err="1" smtClean="0"/>
              <a:t>su</a:t>
            </a:r>
            <a:r>
              <a:rPr lang="en-US" sz="1800" dirty="0" smtClean="0"/>
              <a:t> </a:t>
            </a:r>
            <a:r>
              <a:rPr lang="en-US" sz="1800" dirty="0" err="1" smtClean="0"/>
              <a:t>orijentisani</a:t>
            </a:r>
            <a:r>
              <a:rPr lang="en-US" sz="1800" dirty="0" smtClean="0"/>
              <a:t> </a:t>
            </a:r>
            <a:r>
              <a:rPr lang="en-US" sz="1800" dirty="0" err="1" smtClean="0"/>
              <a:t>na</a:t>
            </a:r>
            <a:r>
              <a:rPr lang="en-US" sz="1800" dirty="0" smtClean="0"/>
              <a:t> IT </a:t>
            </a:r>
            <a:r>
              <a:rPr lang="en-US" sz="1800" dirty="0" err="1" smtClean="0"/>
              <a:t>firme</a:t>
            </a:r>
            <a:endParaRPr lang="en-US" sz="1800" dirty="0" smtClean="0"/>
          </a:p>
          <a:p>
            <a:pPr>
              <a:defRPr/>
            </a:pPr>
            <a:endParaRPr lang="en-US" sz="1800" dirty="0"/>
          </a:p>
          <a:p>
            <a:pPr>
              <a:defRPr/>
            </a:pPr>
            <a:r>
              <a:rPr lang="en-US" sz="1800" dirty="0" smtClean="0"/>
              <a:t>Eleven Accelerator fond, </a:t>
            </a:r>
            <a:r>
              <a:rPr lang="en-US" sz="1800" dirty="0" err="1" smtClean="0"/>
              <a:t>Sofija</a:t>
            </a:r>
            <a:endParaRPr lang="en-US" sz="1800" dirty="0"/>
          </a:p>
          <a:p>
            <a:pPr marL="0" indent="0">
              <a:buFont typeface="Wingdings 3" pitchFamily="18" charset="2"/>
              <a:buNone/>
              <a:defRPr/>
            </a:pPr>
            <a:r>
              <a:rPr lang="en-US" sz="1800" dirty="0"/>
              <a:t>	</a:t>
            </a:r>
            <a:r>
              <a:rPr lang="en-US" sz="1800" dirty="0" err="1" smtClean="0"/>
              <a:t>Prve</a:t>
            </a:r>
            <a:r>
              <a:rPr lang="en-US" sz="1800" dirty="0" smtClean="0"/>
              <a:t> 2 faze </a:t>
            </a:r>
            <a:r>
              <a:rPr lang="en-US" sz="1800" dirty="0" err="1" smtClean="0"/>
              <a:t>investicije</a:t>
            </a:r>
            <a:r>
              <a:rPr lang="en-US" sz="1800" dirty="0" smtClean="0"/>
              <a:t> </a:t>
            </a:r>
            <a:r>
              <a:rPr lang="en-US" sz="1800" dirty="0" err="1" smtClean="0"/>
              <a:t>po</a:t>
            </a:r>
            <a:r>
              <a:rPr lang="en-US" sz="1800" dirty="0" smtClean="0"/>
              <a:t> 25.000 EUR, </a:t>
            </a:r>
            <a:r>
              <a:rPr lang="en-US" sz="1800" dirty="0" err="1" smtClean="0"/>
              <a:t>treća</a:t>
            </a:r>
            <a:r>
              <a:rPr lang="en-US" sz="1800" dirty="0" smtClean="0"/>
              <a:t> </a:t>
            </a:r>
            <a:r>
              <a:rPr lang="en-US" sz="1800" dirty="0" err="1" smtClean="0"/>
              <a:t>faza</a:t>
            </a:r>
            <a:r>
              <a:rPr lang="en-US" sz="1800" dirty="0" smtClean="0"/>
              <a:t> </a:t>
            </a:r>
            <a:r>
              <a:rPr lang="en-US" sz="1800" dirty="0" err="1" smtClean="0"/>
              <a:t>investicije</a:t>
            </a:r>
            <a:r>
              <a:rPr lang="en-US" sz="1800" dirty="0" smtClean="0"/>
              <a:t> 150.000 EUR</a:t>
            </a:r>
          </a:p>
          <a:p>
            <a:pPr marL="0" indent="0">
              <a:buFont typeface="Wingdings 3" pitchFamily="18" charset="2"/>
              <a:buNone/>
              <a:defRPr/>
            </a:pPr>
            <a:r>
              <a:rPr lang="en-US" sz="1800" dirty="0"/>
              <a:t>	</a:t>
            </a:r>
            <a:r>
              <a:rPr lang="en-US" sz="1800" dirty="0" err="1" smtClean="0"/>
              <a:t>Uzimaju</a:t>
            </a:r>
            <a:r>
              <a:rPr lang="en-US" sz="1800" dirty="0" smtClean="0"/>
              <a:t> do 30% </a:t>
            </a:r>
            <a:r>
              <a:rPr lang="en-US" sz="1800" dirty="0" err="1" smtClean="0"/>
              <a:t>vlasništva</a:t>
            </a:r>
            <a:r>
              <a:rPr lang="en-US" sz="1800" dirty="0" smtClean="0"/>
              <a:t> u </a:t>
            </a:r>
            <a:r>
              <a:rPr lang="en-US" sz="1800" dirty="0" err="1" smtClean="0"/>
              <a:t>firmi</a:t>
            </a:r>
            <a:endParaRPr lang="en-US" sz="1800" dirty="0" smtClean="0"/>
          </a:p>
          <a:p>
            <a:pPr marL="0" indent="0">
              <a:buFont typeface="Wingdings 3" pitchFamily="18" charset="2"/>
              <a:buNone/>
              <a:defRPr/>
            </a:pPr>
            <a:r>
              <a:rPr lang="en-US" sz="1800" dirty="0"/>
              <a:t>	</a:t>
            </a:r>
            <a:r>
              <a:rPr lang="en-US" sz="1800" dirty="0" smtClean="0">
                <a:hlinkClick r:id="rId2"/>
              </a:rPr>
              <a:t>http://www.11.me/</a:t>
            </a:r>
            <a:endParaRPr lang="en-US" sz="1800" dirty="0" smtClean="0"/>
          </a:p>
          <a:p>
            <a:pPr>
              <a:defRPr/>
            </a:pPr>
            <a:r>
              <a:rPr lang="en-US" sz="1800" dirty="0" err="1" smtClean="0"/>
              <a:t>StartLabs</a:t>
            </a:r>
            <a:r>
              <a:rPr lang="en-US" sz="1800" smtClean="0"/>
              <a:t>, Beograd</a:t>
            </a:r>
            <a:endParaRPr lang="en-US" sz="1800" dirty="0" smtClean="0"/>
          </a:p>
          <a:p>
            <a:pPr marL="0" indent="0">
              <a:buFont typeface="Wingdings 3" pitchFamily="18" charset="2"/>
              <a:buNone/>
              <a:defRPr/>
            </a:pPr>
            <a:r>
              <a:rPr lang="en-US" sz="1800" dirty="0"/>
              <a:t>	</a:t>
            </a:r>
            <a:r>
              <a:rPr lang="en-US" sz="1800" dirty="0" smtClean="0">
                <a:hlinkClick r:id="rId3"/>
              </a:rPr>
              <a:t>http://startlabs.co/</a:t>
            </a:r>
            <a:endParaRPr lang="en-US" sz="1800" dirty="0" smtClean="0"/>
          </a:p>
          <a:p>
            <a:pPr marL="0" indent="0">
              <a:buFont typeface="Wingdings 3" pitchFamily="18" charset="2"/>
              <a:buNone/>
              <a:defRPr/>
            </a:pPr>
            <a:endParaRPr lang="en-US" sz="1800" dirty="0" smtClean="0"/>
          </a:p>
          <a:p>
            <a:pPr marL="0" indent="0">
              <a:buFont typeface="Wingdings 3" pitchFamily="18" charset="2"/>
              <a:buNone/>
              <a:defRPr/>
            </a:pPr>
            <a:endParaRPr lang="en-US" sz="1800" dirty="0"/>
          </a:p>
          <a:p>
            <a:pPr marL="0" indent="0">
              <a:buFont typeface="Wingdings 3" pitchFamily="18" charset="2"/>
              <a:buNone/>
              <a:defRPr/>
            </a:pPr>
            <a:endParaRPr lang="en-US" sz="1800" dirty="0" smtClean="0"/>
          </a:p>
          <a:p>
            <a:pPr marL="0" indent="0">
              <a:buFont typeface="Wingdings 3" pitchFamily="18" charset="2"/>
              <a:buNone/>
              <a:defRPr/>
            </a:pPr>
            <a:endParaRPr lang="en-US" sz="1800" dirty="0"/>
          </a:p>
          <a:p>
            <a:pPr marL="0" indent="0">
              <a:buFont typeface="Wingdings 3" pitchFamily="18" charset="2"/>
              <a:buNone/>
              <a:defRPr/>
            </a:pPr>
            <a:endParaRPr lang="en-US" sz="1800" dirty="0" smtClean="0"/>
          </a:p>
          <a:p>
            <a:pPr>
              <a:defRPr/>
            </a:pPr>
            <a:endParaRPr lang="en-US" sz="1800" dirty="0" smtClean="0"/>
          </a:p>
          <a:p>
            <a:pPr marL="0" indent="0">
              <a:buFont typeface="Wingdings 3" pitchFamily="18" charset="2"/>
              <a:buNone/>
              <a:defRPr/>
            </a:pPr>
            <a:endParaRPr lang="en-US" sz="1800" dirty="0" smtClean="0"/>
          </a:p>
        </p:txBody>
      </p:sp>
    </p:spTree>
    <p:extLst>
      <p:ext uri="{BB962C8B-B14F-4D97-AF65-F5344CB8AC3E}">
        <p14:creationId xmlns:p14="http://schemas.microsoft.com/office/powerpoint/2010/main" val="2656704684"/>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82145" y="2498600"/>
            <a:ext cx="7638499" cy="2551270"/>
          </a:xfrm>
        </p:spPr>
        <p:txBody>
          <a:bodyPr/>
          <a:lstStyle/>
          <a:p>
            <a:pPr algn="ctr"/>
            <a:r>
              <a:rPr lang="sr-Latn-RS" dirty="0" smtClean="0"/>
              <a:t>Planiranje, razvoj i prodaja u malom biznisu</a:t>
            </a:r>
            <a:endParaRPr lang="sr-Latn-RS" dirty="0"/>
          </a:p>
        </p:txBody>
      </p:sp>
      <p:sp>
        <p:nvSpPr>
          <p:cNvPr id="7" name="Footer Placeholder 3"/>
          <p:cNvSpPr>
            <a:spLocks noGrp="1"/>
          </p:cNvSpPr>
          <p:nvPr>
            <p:ph type="ftr" sz="quarter" idx="11"/>
          </p:nvPr>
        </p:nvSpPr>
        <p:spPr>
          <a:xfrm>
            <a:off x="666654" y="6278395"/>
            <a:ext cx="6193472" cy="379409"/>
          </a:xfrm>
        </p:spPr>
        <p:txBody>
          <a:bodyPr/>
          <a:lstStyle/>
          <a:p>
            <a:pPr>
              <a:defRPr/>
            </a:pPr>
            <a:r>
              <a:rPr lang="en-US" dirty="0" err="1" smtClean="0">
                <a:solidFill>
                  <a:prstClr val="black">
                    <a:tint val="75000"/>
                  </a:prstClr>
                </a:solidFill>
              </a:rPr>
              <a:t>Edukativne</a:t>
            </a:r>
            <a:r>
              <a:rPr lang="en-US" dirty="0" smtClean="0">
                <a:solidFill>
                  <a:prstClr val="black">
                    <a:tint val="75000"/>
                  </a:prstClr>
                </a:solidFill>
              </a:rPr>
              <a:t> </a:t>
            </a:r>
            <a:r>
              <a:rPr lang="en-US" dirty="0" err="1" smtClean="0">
                <a:solidFill>
                  <a:prstClr val="black">
                    <a:tint val="75000"/>
                  </a:prstClr>
                </a:solidFill>
              </a:rPr>
              <a:t>radionice</a:t>
            </a:r>
            <a:r>
              <a:rPr lang="en-US" dirty="0" smtClean="0">
                <a:solidFill>
                  <a:prstClr val="black">
                    <a:tint val="75000"/>
                  </a:prstClr>
                </a:solidFill>
              </a:rPr>
              <a:t> </a:t>
            </a:r>
            <a:r>
              <a:rPr lang="en-US" dirty="0" err="1" smtClean="0">
                <a:solidFill>
                  <a:prstClr val="black">
                    <a:tint val="75000"/>
                  </a:prstClr>
                </a:solidFill>
              </a:rPr>
              <a:t>za</a:t>
            </a:r>
            <a:r>
              <a:rPr lang="en-US" dirty="0" smtClean="0">
                <a:solidFill>
                  <a:prstClr val="black">
                    <a:tint val="75000"/>
                  </a:prstClr>
                </a:solidFill>
              </a:rPr>
              <a:t> </a:t>
            </a:r>
            <a:r>
              <a:rPr lang="sr-Latn-RS" dirty="0" smtClean="0">
                <a:solidFill>
                  <a:prstClr val="black">
                    <a:tint val="75000"/>
                  </a:prstClr>
                </a:solidFill>
              </a:rPr>
              <a:t>početnike u poslovanju STARTUJ LEGALNO</a:t>
            </a:r>
            <a:endParaRPr lang="en-US" dirty="0" smtClean="0">
              <a:solidFill>
                <a:prstClr val="black">
                  <a:tint val="75000"/>
                </a:prstClr>
              </a:solidFill>
            </a:endParaRPr>
          </a:p>
        </p:txBody>
      </p:sp>
      <p:sp>
        <p:nvSpPr>
          <p:cNvPr id="8" name="Title 4"/>
          <p:cNvSpPr txBox="1">
            <a:spLocks/>
          </p:cNvSpPr>
          <p:nvPr/>
        </p:nvSpPr>
        <p:spPr bwMode="auto">
          <a:xfrm>
            <a:off x="5131099" y="5049870"/>
            <a:ext cx="4248472" cy="745522"/>
          </a:xfrm>
          <a:prstGeom prst="rect">
            <a:avLst/>
          </a:prstGeom>
          <a:noFill/>
          <a:ln w="9525">
            <a:noFill/>
            <a:miter lim="800000"/>
            <a:headEnd/>
            <a:tailEnd/>
          </a:ln>
        </p:spPr>
        <p:txBody>
          <a:bodyPr vert="horz" wrap="square" lIns="91757" tIns="45879" rIns="91757" bIns="45879" numCol="1" anchor="b" anchorCtr="0" compatLnSpc="1">
            <a:prstTxWarp prst="textNoShape">
              <a:avLst/>
            </a:prstTxWarp>
            <a:noAutofit/>
          </a:bodyPr>
          <a:lstStyle>
            <a:lvl1pPr algn="r" defTabSz="458786" rtl="0" eaLnBrk="0" fontAlgn="base" hangingPunct="0">
              <a:spcBef>
                <a:spcPct val="0"/>
              </a:spcBef>
              <a:spcAft>
                <a:spcPct val="0"/>
              </a:spcAft>
              <a:defRPr sz="5400" kern="1200">
                <a:solidFill>
                  <a:schemeClr val="accent1"/>
                </a:solidFill>
                <a:latin typeface="+mj-lt"/>
                <a:ea typeface="+mj-ea"/>
                <a:cs typeface="+mj-cs"/>
              </a:defRPr>
            </a:lvl1pPr>
            <a:lvl2pPr algn="l" defTabSz="458786" rtl="0" eaLnBrk="0" fontAlgn="base" hangingPunct="0">
              <a:spcBef>
                <a:spcPct val="0"/>
              </a:spcBef>
              <a:spcAft>
                <a:spcPct val="0"/>
              </a:spcAft>
              <a:defRPr sz="3600">
                <a:solidFill>
                  <a:schemeClr val="accent1"/>
                </a:solidFill>
                <a:latin typeface="Trebuchet MS" pitchFamily="34" charset="0"/>
              </a:defRPr>
            </a:lvl2pPr>
            <a:lvl3pPr algn="l" defTabSz="458786" rtl="0" eaLnBrk="0" fontAlgn="base" hangingPunct="0">
              <a:spcBef>
                <a:spcPct val="0"/>
              </a:spcBef>
              <a:spcAft>
                <a:spcPct val="0"/>
              </a:spcAft>
              <a:defRPr sz="3600">
                <a:solidFill>
                  <a:schemeClr val="accent1"/>
                </a:solidFill>
                <a:latin typeface="Trebuchet MS" pitchFamily="34" charset="0"/>
              </a:defRPr>
            </a:lvl3pPr>
            <a:lvl4pPr algn="l" defTabSz="458786" rtl="0" eaLnBrk="0" fontAlgn="base" hangingPunct="0">
              <a:spcBef>
                <a:spcPct val="0"/>
              </a:spcBef>
              <a:spcAft>
                <a:spcPct val="0"/>
              </a:spcAft>
              <a:defRPr sz="3600">
                <a:solidFill>
                  <a:schemeClr val="accent1"/>
                </a:solidFill>
                <a:latin typeface="Trebuchet MS" pitchFamily="34" charset="0"/>
              </a:defRPr>
            </a:lvl4pPr>
            <a:lvl5pPr algn="l" defTabSz="458786"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RS" sz="2000" dirty="0" smtClean="0"/>
              <a:t>Milivoje Jovanović</a:t>
            </a:r>
          </a:p>
          <a:p>
            <a:r>
              <a:rPr lang="sr-Latn-RS" sz="2000" dirty="0" smtClean="0"/>
              <a:t>ENECA</a:t>
            </a:r>
          </a:p>
        </p:txBody>
      </p:sp>
    </p:spTree>
    <p:extLst>
      <p:ext uri="{BB962C8B-B14F-4D97-AF65-F5344CB8AC3E}">
        <p14:creationId xmlns:p14="http://schemas.microsoft.com/office/powerpoint/2010/main" val="9296986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sr-Latn-CS" smtClean="0">
                <a:latin typeface="Calibri" pitchFamily="34" charset="0"/>
              </a:rPr>
              <a:t>Segmentacija tržišta</a:t>
            </a:r>
            <a:endParaRPr lang="en-US" smtClean="0"/>
          </a:p>
        </p:txBody>
      </p:sp>
      <p:sp>
        <p:nvSpPr>
          <p:cNvPr id="3" name="Content Placeholder 2"/>
          <p:cNvSpPr>
            <a:spLocks noGrp="1"/>
          </p:cNvSpPr>
          <p:nvPr>
            <p:ph idx="1"/>
          </p:nvPr>
        </p:nvSpPr>
        <p:spPr>
          <a:xfrm>
            <a:off x="666653" y="1911891"/>
            <a:ext cx="8454160" cy="4366500"/>
          </a:xfrm>
        </p:spPr>
        <p:txBody>
          <a:bodyPr rtlCol="0">
            <a:normAutofit fontScale="77500" lnSpcReduction="20000"/>
          </a:bodyPr>
          <a:lstStyle/>
          <a:p>
            <a:pPr algn="just" eaLnBrk="1" fontAlgn="auto" hangingPunct="1">
              <a:spcAft>
                <a:spcPts val="0"/>
              </a:spcAft>
              <a:buFont typeface="Wingdings 3" charset="2"/>
              <a:buChar char=""/>
              <a:defRPr/>
            </a:pPr>
            <a:r>
              <a:rPr lang="sr-Latn-CS" dirty="0" smtClean="0">
                <a:solidFill>
                  <a:schemeClr val="tx1">
                    <a:lumMod val="75000"/>
                    <a:lumOff val="25000"/>
                  </a:schemeClr>
                </a:solidFill>
                <a:latin typeface="Calibri" pitchFamily="34" charset="0"/>
                <a:cs typeface="Calibri" pitchFamily="34" charset="0"/>
              </a:rPr>
              <a:t>Podela tržišta na manje </a:t>
            </a:r>
            <a:r>
              <a:rPr lang="sr-Latn-CS" b="1" dirty="0" smtClean="0">
                <a:solidFill>
                  <a:schemeClr val="tx1">
                    <a:lumMod val="75000"/>
                    <a:lumOff val="25000"/>
                  </a:schemeClr>
                </a:solidFill>
                <a:latin typeface="Calibri" pitchFamily="34" charset="0"/>
                <a:cs typeface="Calibri" pitchFamily="34" charset="0"/>
              </a:rPr>
              <a:t>različite grupe kupaca </a:t>
            </a:r>
            <a:r>
              <a:rPr lang="sr-Latn-CS" dirty="0" smtClean="0">
                <a:solidFill>
                  <a:schemeClr val="tx1">
                    <a:lumMod val="75000"/>
                    <a:lumOff val="25000"/>
                  </a:schemeClr>
                </a:solidFill>
                <a:latin typeface="Calibri" pitchFamily="34" charset="0"/>
                <a:cs typeface="Calibri" pitchFamily="34" charset="0"/>
              </a:rPr>
              <a:t>na bazi </a:t>
            </a:r>
            <a:r>
              <a:rPr lang="sr-Latn-CS" b="1" dirty="0" smtClean="0">
                <a:solidFill>
                  <a:schemeClr val="tx1">
                    <a:lumMod val="75000"/>
                    <a:lumOff val="25000"/>
                  </a:schemeClr>
                </a:solidFill>
                <a:latin typeface="Calibri" pitchFamily="34" charset="0"/>
                <a:cs typeface="Calibri" pitchFamily="34" charset="0"/>
              </a:rPr>
              <a:t>potreba</a:t>
            </a:r>
            <a:r>
              <a:rPr lang="sr-Latn-CS" dirty="0" smtClean="0">
                <a:solidFill>
                  <a:schemeClr val="tx1">
                    <a:lumMod val="75000"/>
                    <a:lumOff val="25000"/>
                  </a:schemeClr>
                </a:solidFill>
                <a:latin typeface="Calibri" pitchFamily="34" charset="0"/>
                <a:cs typeface="Calibri" pitchFamily="34" charset="0"/>
              </a:rPr>
              <a:t>,</a:t>
            </a:r>
            <a:r>
              <a:rPr lang="sr-Latn-CS" b="1" dirty="0" smtClean="0">
                <a:solidFill>
                  <a:schemeClr val="tx1">
                    <a:lumMod val="75000"/>
                    <a:lumOff val="25000"/>
                  </a:schemeClr>
                </a:solidFill>
                <a:latin typeface="Calibri" pitchFamily="34" charset="0"/>
                <a:cs typeface="Calibri" pitchFamily="34" charset="0"/>
              </a:rPr>
              <a:t>karakteristika</a:t>
            </a:r>
            <a:r>
              <a:rPr lang="sr-Latn-CS" dirty="0" smtClean="0">
                <a:solidFill>
                  <a:schemeClr val="tx1">
                    <a:lumMod val="75000"/>
                    <a:lumOff val="25000"/>
                  </a:schemeClr>
                </a:solidFill>
                <a:latin typeface="Calibri" pitchFamily="34" charset="0"/>
                <a:cs typeface="Calibri" pitchFamily="34" charset="0"/>
              </a:rPr>
              <a:t> ili </a:t>
            </a:r>
            <a:r>
              <a:rPr lang="sr-Latn-CS" b="1" dirty="0" smtClean="0">
                <a:solidFill>
                  <a:schemeClr val="tx1">
                    <a:lumMod val="75000"/>
                    <a:lumOff val="25000"/>
                  </a:schemeClr>
                </a:solidFill>
                <a:latin typeface="Calibri" pitchFamily="34" charset="0"/>
                <a:cs typeface="Calibri" pitchFamily="34" charset="0"/>
              </a:rPr>
              <a:t>ponašanja, </a:t>
            </a:r>
            <a:r>
              <a:rPr lang="sr-Latn-CS" dirty="0" smtClean="0">
                <a:solidFill>
                  <a:schemeClr val="tx1">
                    <a:lumMod val="75000"/>
                    <a:lumOff val="25000"/>
                  </a:schemeClr>
                </a:solidFill>
                <a:latin typeface="Calibri" pitchFamily="34" charset="0"/>
                <a:cs typeface="Calibri" pitchFamily="34" charset="0"/>
              </a:rPr>
              <a:t>koje zahtevaju različite proizvode ili marketing mikseve.</a:t>
            </a:r>
            <a:endParaRPr lang="en-US" dirty="0" smtClean="0">
              <a:solidFill>
                <a:schemeClr val="tx1">
                  <a:lumMod val="75000"/>
                  <a:lumOff val="25000"/>
                </a:schemeClr>
              </a:solidFill>
              <a:latin typeface="Calibri" pitchFamily="34" charset="0"/>
              <a:cs typeface="Calibri" pitchFamily="34" charset="0"/>
            </a:endParaRPr>
          </a:p>
          <a:p>
            <a:pPr algn="just" eaLnBrk="1" fontAlgn="auto" hangingPunct="1">
              <a:spcAft>
                <a:spcPts val="0"/>
              </a:spcAft>
              <a:buFont typeface="Wingdings 3" charset="2"/>
              <a:buChar char=""/>
              <a:defRPr/>
            </a:pPr>
            <a:r>
              <a:rPr lang="en-US" dirty="0" smtClean="0">
                <a:solidFill>
                  <a:schemeClr val="tx1">
                    <a:lumMod val="75000"/>
                    <a:lumOff val="25000"/>
                  </a:schemeClr>
                </a:solidFill>
                <a:latin typeface="Calibri" pitchFamily="34" charset="0"/>
                <a:cs typeface="Calibri" pitchFamily="34" charset="0"/>
              </a:rPr>
              <a:t>Tri </a:t>
            </a:r>
            <a:r>
              <a:rPr lang="en-US" dirty="0" err="1" smtClean="0">
                <a:solidFill>
                  <a:schemeClr val="tx1">
                    <a:lumMod val="75000"/>
                    <a:lumOff val="25000"/>
                  </a:schemeClr>
                </a:solidFill>
                <a:latin typeface="Calibri" pitchFamily="34" charset="0"/>
                <a:cs typeface="Calibri" pitchFamily="34" charset="0"/>
              </a:rPr>
              <a:t>glavna</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pristupa</a:t>
            </a:r>
            <a:r>
              <a:rPr lang="en-US" dirty="0" smtClean="0">
                <a:solidFill>
                  <a:schemeClr val="tx1">
                    <a:lumMod val="75000"/>
                    <a:lumOff val="25000"/>
                  </a:schemeClr>
                </a:solidFill>
                <a:latin typeface="Calibri" pitchFamily="34" charset="0"/>
                <a:cs typeface="Calibri" pitchFamily="34" charset="0"/>
              </a:rPr>
              <a:t>:</a:t>
            </a:r>
          </a:p>
          <a:p>
            <a:pPr algn="just" eaLnBrk="1" fontAlgn="auto" hangingPunct="1">
              <a:spcAft>
                <a:spcPts val="0"/>
              </a:spcAft>
              <a:buFont typeface="Wingdings 3" charset="2"/>
              <a:buChar char=""/>
              <a:defRPr/>
            </a:pPr>
            <a:r>
              <a:rPr lang="en-US" dirty="0" err="1"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Klasična</a:t>
            </a:r>
            <a:r>
              <a:rPr lang="en-US"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err="1"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segmentacija</a:t>
            </a:r>
            <a:r>
              <a:rPr lang="en-US"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kao</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osnova</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za</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segmentaciju</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uzimaju</a:t>
            </a:r>
            <a:r>
              <a:rPr lang="en-US" dirty="0" smtClean="0">
                <a:solidFill>
                  <a:schemeClr val="tx1">
                    <a:lumMod val="75000"/>
                    <a:lumOff val="25000"/>
                  </a:schemeClr>
                </a:solidFill>
                <a:latin typeface="Calibri" pitchFamily="34" charset="0"/>
                <a:cs typeface="Calibri" pitchFamily="34" charset="0"/>
              </a:rPr>
              <a:t> se </a:t>
            </a:r>
            <a:r>
              <a:rPr lang="en-US" dirty="0" err="1" smtClean="0">
                <a:solidFill>
                  <a:schemeClr val="tx1">
                    <a:lumMod val="75000"/>
                    <a:lumOff val="25000"/>
                  </a:schemeClr>
                </a:solidFill>
                <a:latin typeface="Calibri" pitchFamily="34" charset="0"/>
                <a:cs typeface="Calibri" pitchFamily="34" charset="0"/>
              </a:rPr>
              <a:t>lako</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uočljive</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osobine</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kao</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što</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su</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demografski</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podaci</a:t>
            </a:r>
            <a:endParaRPr lang="en-US" dirty="0" smtClean="0">
              <a:solidFill>
                <a:schemeClr val="tx1">
                  <a:lumMod val="75000"/>
                  <a:lumOff val="25000"/>
                </a:schemeClr>
              </a:solidFill>
              <a:latin typeface="Calibri" pitchFamily="34" charset="0"/>
              <a:cs typeface="Calibri" pitchFamily="34" charset="0"/>
            </a:endParaRPr>
          </a:p>
          <a:p>
            <a:pPr algn="just" eaLnBrk="1" fontAlgn="auto" hangingPunct="1">
              <a:spcAft>
                <a:spcPts val="0"/>
              </a:spcAft>
              <a:buFont typeface="Wingdings 3" charset="2"/>
              <a:buChar char=""/>
              <a:defRPr/>
            </a:pPr>
            <a:r>
              <a:rPr lang="en-US" dirty="0" err="1"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Segmentacija</a:t>
            </a:r>
            <a:r>
              <a:rPr lang="en-US"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err="1"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uz</a:t>
            </a:r>
            <a:r>
              <a:rPr lang="en-US"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err="1"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pomoć</a:t>
            </a:r>
            <a:r>
              <a:rPr lang="en-US"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err="1"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istraživanja</a:t>
            </a:r>
            <a:r>
              <a:rPr lang="en-US"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err="1"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tržišta</a:t>
            </a:r>
            <a:r>
              <a:rPr lang="en-US"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istražuju</a:t>
            </a:r>
            <a:r>
              <a:rPr lang="en-US" dirty="0" smtClean="0">
                <a:solidFill>
                  <a:schemeClr val="tx1">
                    <a:lumMod val="75000"/>
                    <a:lumOff val="25000"/>
                  </a:schemeClr>
                </a:solidFill>
                <a:latin typeface="Calibri" pitchFamily="34" charset="0"/>
                <a:cs typeface="Calibri" pitchFamily="34" charset="0"/>
              </a:rPr>
              <a:t> se </a:t>
            </a:r>
            <a:r>
              <a:rPr lang="en-US" dirty="0" err="1" smtClean="0">
                <a:solidFill>
                  <a:schemeClr val="tx1">
                    <a:lumMod val="75000"/>
                    <a:lumOff val="25000"/>
                  </a:schemeClr>
                </a:solidFill>
                <a:latin typeface="Calibri" pitchFamily="34" charset="0"/>
                <a:cs typeface="Calibri" pitchFamily="34" charset="0"/>
              </a:rPr>
              <a:t>specifične</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potrebe</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stavovi</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mišljenja</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stil</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života</a:t>
            </a:r>
            <a:r>
              <a:rPr lang="en-US" dirty="0" smtClean="0">
                <a:solidFill>
                  <a:schemeClr val="tx1">
                    <a:lumMod val="75000"/>
                    <a:lumOff val="25000"/>
                  </a:schemeClr>
                </a:solidFill>
                <a:latin typeface="Calibri" pitchFamily="34" charset="0"/>
                <a:cs typeface="Calibri" pitchFamily="34" charset="0"/>
              </a:rPr>
              <a:t>, o </a:t>
            </a:r>
            <a:r>
              <a:rPr lang="en-US" dirty="0" err="1" smtClean="0">
                <a:solidFill>
                  <a:schemeClr val="tx1">
                    <a:lumMod val="75000"/>
                    <a:lumOff val="25000"/>
                  </a:schemeClr>
                </a:solidFill>
                <a:latin typeface="Calibri" pitchFamily="34" charset="0"/>
                <a:cs typeface="Calibri" pitchFamily="34" charset="0"/>
              </a:rPr>
              <a:t>čekivane</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koristi</a:t>
            </a:r>
            <a:r>
              <a:rPr lang="en-US" dirty="0" smtClean="0">
                <a:solidFill>
                  <a:schemeClr val="tx1">
                    <a:lumMod val="75000"/>
                    <a:lumOff val="25000"/>
                  </a:schemeClr>
                </a:solidFill>
                <a:latin typeface="Calibri" pitchFamily="34" charset="0"/>
                <a:cs typeface="Calibri" pitchFamily="34" charset="0"/>
              </a:rPr>
              <a:t> pa se </a:t>
            </a:r>
            <a:r>
              <a:rPr lang="en-US" dirty="0" err="1" smtClean="0">
                <a:solidFill>
                  <a:schemeClr val="tx1">
                    <a:lumMod val="75000"/>
                    <a:lumOff val="25000"/>
                  </a:schemeClr>
                </a:solidFill>
                <a:latin typeface="Calibri" pitchFamily="34" charset="0"/>
                <a:cs typeface="Calibri" pitchFamily="34" charset="0"/>
              </a:rPr>
              <a:t>na</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osnovu</a:t>
            </a:r>
            <a:r>
              <a:rPr lang="en-US" dirty="0" smtClean="0">
                <a:solidFill>
                  <a:schemeClr val="tx1">
                    <a:lumMod val="75000"/>
                    <a:lumOff val="25000"/>
                  </a:schemeClr>
                </a:solidFill>
                <a:latin typeface="Calibri" pitchFamily="34" charset="0"/>
                <a:cs typeface="Calibri" pitchFamily="34" charset="0"/>
              </a:rPr>
              <a:t> toga </a:t>
            </a:r>
            <a:r>
              <a:rPr lang="en-US" dirty="0" err="1" smtClean="0">
                <a:solidFill>
                  <a:schemeClr val="tx1">
                    <a:lumMod val="75000"/>
                    <a:lumOff val="25000"/>
                  </a:schemeClr>
                </a:solidFill>
                <a:latin typeface="Calibri" pitchFamily="34" charset="0"/>
                <a:cs typeface="Calibri" pitchFamily="34" charset="0"/>
              </a:rPr>
              <a:t>potrošači</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svrstavaju</a:t>
            </a:r>
            <a:r>
              <a:rPr lang="en-US" dirty="0" smtClean="0">
                <a:solidFill>
                  <a:schemeClr val="tx1">
                    <a:lumMod val="75000"/>
                    <a:lumOff val="25000"/>
                  </a:schemeClr>
                </a:solidFill>
                <a:latin typeface="Calibri" pitchFamily="34" charset="0"/>
                <a:cs typeface="Calibri" pitchFamily="34" charset="0"/>
              </a:rPr>
              <a:t> u </a:t>
            </a:r>
            <a:r>
              <a:rPr lang="en-US" dirty="0" err="1" smtClean="0">
                <a:solidFill>
                  <a:schemeClr val="tx1">
                    <a:lumMod val="75000"/>
                    <a:lumOff val="25000"/>
                  </a:schemeClr>
                </a:solidFill>
                <a:latin typeface="Calibri" pitchFamily="34" charset="0"/>
                <a:cs typeface="Calibri" pitchFamily="34" charset="0"/>
              </a:rPr>
              <a:t>segmente</a:t>
            </a:r>
            <a:endParaRPr lang="en-US" dirty="0" smtClean="0">
              <a:solidFill>
                <a:schemeClr val="tx1">
                  <a:lumMod val="75000"/>
                  <a:lumOff val="25000"/>
                </a:schemeClr>
              </a:solidFill>
              <a:latin typeface="Calibri" pitchFamily="34" charset="0"/>
              <a:cs typeface="Calibri" pitchFamily="34" charset="0"/>
            </a:endParaRPr>
          </a:p>
          <a:p>
            <a:pPr algn="just" eaLnBrk="1" fontAlgn="auto" hangingPunct="1">
              <a:spcAft>
                <a:spcPts val="0"/>
              </a:spcAft>
              <a:buFont typeface="Wingdings 3" charset="2"/>
              <a:buChar char=""/>
              <a:defRPr/>
            </a:pPr>
            <a:r>
              <a:rPr lang="en-US" dirty="0" err="1"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Kombinovani</a:t>
            </a:r>
            <a:r>
              <a:rPr lang="en-US"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err="1"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pristup</a:t>
            </a:r>
            <a:r>
              <a:rPr lang="en-US" dirty="0" smtClean="0">
                <a:solidFill>
                  <a:schemeClr val="tx1">
                    <a:lumMod val="75000"/>
                    <a:lumOff val="25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kombinacija</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prethodno</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navedenih</a:t>
            </a:r>
            <a:r>
              <a:rPr lang="en-US" dirty="0" smtClean="0">
                <a:solidFill>
                  <a:schemeClr val="tx1">
                    <a:lumMod val="75000"/>
                    <a:lumOff val="25000"/>
                  </a:schemeClr>
                </a:solidFill>
                <a:latin typeface="Calibri" pitchFamily="34" charset="0"/>
                <a:cs typeface="Calibri" pitchFamily="34" charset="0"/>
              </a:rPr>
              <a:t> </a:t>
            </a:r>
            <a:r>
              <a:rPr lang="en-US" dirty="0" err="1" smtClean="0">
                <a:solidFill>
                  <a:schemeClr val="tx1">
                    <a:lumMod val="75000"/>
                    <a:lumOff val="25000"/>
                  </a:schemeClr>
                </a:solidFill>
                <a:latin typeface="Calibri" pitchFamily="34" charset="0"/>
                <a:cs typeface="Calibri" pitchFamily="34" charset="0"/>
              </a:rPr>
              <a:t>pristupa</a:t>
            </a:r>
            <a:endParaRPr lang="en-US" dirty="0" smtClean="0">
              <a:solidFill>
                <a:schemeClr val="tx1">
                  <a:lumMod val="75000"/>
                  <a:lumOff val="25000"/>
                </a:schemeClr>
              </a:solidFill>
              <a:latin typeface="Calibri" pitchFamily="34" charset="0"/>
              <a:cs typeface="Calibri" pitchFamily="34" charset="0"/>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58894891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egbea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4914" y="5723384"/>
            <a:ext cx="3314353" cy="141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p:txBody>
          <a:bodyPr/>
          <a:lstStyle/>
          <a:p>
            <a:pPr eaLnBrk="1" hangingPunct="1"/>
            <a:r>
              <a:rPr lang="en-US" smtClean="0"/>
              <a:t>Značaj segmentacije tržišta</a:t>
            </a:r>
          </a:p>
        </p:txBody>
      </p:sp>
      <p:sp>
        <p:nvSpPr>
          <p:cNvPr id="3" name="Content Placeholder 2"/>
          <p:cNvSpPr>
            <a:spLocks noGrp="1"/>
          </p:cNvSpPr>
          <p:nvPr>
            <p:ph idx="1"/>
          </p:nvPr>
        </p:nvSpPr>
        <p:spPr>
          <a:xfrm>
            <a:off x="666653" y="1888797"/>
            <a:ext cx="8454160" cy="4389595"/>
          </a:xfrm>
        </p:spPr>
        <p:txBody>
          <a:bodyPr rtlCol="0">
            <a:normAutofit fontScale="85000" lnSpcReduction="10000"/>
          </a:bodyPr>
          <a:lstStyle/>
          <a:p>
            <a:pPr marL="457200" indent="-457200" algn="just" eaLnBrk="1" fontAlgn="auto" hangingPunct="1">
              <a:spcAft>
                <a:spcPts val="0"/>
              </a:spcAft>
              <a:buFontTx/>
              <a:buAutoNum type="arabicPeriod"/>
              <a:defRPr/>
            </a:pPr>
            <a:r>
              <a:rPr lang="sr-Latn-CS" dirty="0" smtClean="0">
                <a:solidFill>
                  <a:schemeClr val="tx1">
                    <a:lumMod val="75000"/>
                    <a:lumOff val="25000"/>
                  </a:schemeClr>
                </a:solidFill>
                <a:latin typeface="Calibri" pitchFamily="34" charset="0"/>
              </a:rPr>
              <a:t>Pokušati dopreti do svih potencijalnih kupaca je nemoguće</a:t>
            </a:r>
            <a:r>
              <a:rPr lang="el-GR" dirty="0" smtClean="0">
                <a:solidFill>
                  <a:schemeClr val="tx1">
                    <a:lumMod val="75000"/>
                    <a:lumOff val="25000"/>
                  </a:schemeClr>
                </a:solidFill>
                <a:latin typeface="Calibri" pitchFamily="34" charset="0"/>
              </a:rPr>
              <a:t>.</a:t>
            </a:r>
            <a:endParaRPr lang="en-US" dirty="0" smtClean="0">
              <a:solidFill>
                <a:schemeClr val="tx1">
                  <a:lumMod val="75000"/>
                  <a:lumOff val="25000"/>
                </a:schemeClr>
              </a:solidFill>
              <a:latin typeface="Calibri" pitchFamily="34" charset="0"/>
            </a:endParaRPr>
          </a:p>
          <a:p>
            <a:pPr marL="457200" indent="-457200" algn="just" eaLnBrk="1" fontAlgn="auto" hangingPunct="1">
              <a:spcAft>
                <a:spcPts val="0"/>
              </a:spcAft>
              <a:buFontTx/>
              <a:buAutoNum type="arabicPeriod"/>
              <a:defRPr/>
            </a:pPr>
            <a:r>
              <a:rPr lang="sr-Latn-CS" dirty="0" smtClean="0">
                <a:solidFill>
                  <a:schemeClr val="tx1">
                    <a:lumMod val="75000"/>
                    <a:lumOff val="25000"/>
                  </a:schemeClr>
                </a:solidFill>
                <a:latin typeface="Calibri" pitchFamily="34" charset="0"/>
              </a:rPr>
              <a:t>Postoje </a:t>
            </a:r>
            <a:r>
              <a:rPr lang="sr-Latn-CS" b="1" dirty="0" smtClean="0">
                <a:solidFill>
                  <a:schemeClr val="tx1">
                    <a:lumMod val="75000"/>
                    <a:lumOff val="25000"/>
                  </a:schemeClr>
                </a:solidFill>
                <a:latin typeface="Calibri" pitchFamily="34" charset="0"/>
              </a:rPr>
              <a:t>grupe </a:t>
            </a:r>
            <a:r>
              <a:rPr lang="sr-Latn-CS" dirty="0" smtClean="0">
                <a:solidFill>
                  <a:schemeClr val="tx1">
                    <a:lumMod val="75000"/>
                    <a:lumOff val="25000"/>
                  </a:schemeClr>
                </a:solidFill>
                <a:latin typeface="Calibri" pitchFamily="34" charset="0"/>
              </a:rPr>
              <a:t>kupaca  koji jednostavno nisu zainteresovani da koriste porizvod ili usluge firme.</a:t>
            </a:r>
            <a:endParaRPr lang="en-US" dirty="0" smtClean="0">
              <a:solidFill>
                <a:schemeClr val="tx1">
                  <a:lumMod val="75000"/>
                  <a:lumOff val="25000"/>
                </a:schemeClr>
              </a:solidFill>
              <a:latin typeface="Calibri" pitchFamily="34" charset="0"/>
            </a:endParaRPr>
          </a:p>
          <a:p>
            <a:pPr marL="457200" indent="-457200" algn="just" eaLnBrk="1" fontAlgn="auto" hangingPunct="1">
              <a:spcAft>
                <a:spcPts val="0"/>
              </a:spcAft>
              <a:buFontTx/>
              <a:buAutoNum type="arabicPeriod"/>
              <a:defRPr/>
            </a:pPr>
            <a:r>
              <a:rPr lang="sr-Latn-CS" dirty="0" smtClean="0">
                <a:solidFill>
                  <a:schemeClr val="tx1">
                    <a:lumMod val="75000"/>
                    <a:lumOff val="25000"/>
                  </a:schemeClr>
                </a:solidFill>
                <a:latin typeface="Calibri" pitchFamily="34" charset="0"/>
              </a:rPr>
              <a:t>Glavni razlog za segmentaciju tržišta je da se fokusira napor i marketing budžet na najefektivni način</a:t>
            </a:r>
            <a:r>
              <a:rPr lang="sr-Latn-CS" dirty="0" smtClean="0">
                <a:solidFill>
                  <a:schemeClr val="tx1">
                    <a:lumMod val="75000"/>
                    <a:lumOff val="25000"/>
                  </a:schemeClr>
                </a:solidFill>
                <a:latin typeface="Arial Greek"/>
              </a:rPr>
              <a:t>.</a:t>
            </a:r>
            <a:endParaRPr lang="el-GR" dirty="0" smtClean="0">
              <a:solidFill>
                <a:schemeClr val="tx1">
                  <a:lumMod val="75000"/>
                  <a:lumOff val="25000"/>
                </a:schemeClr>
              </a:solidFill>
              <a:latin typeface="Arial Greek"/>
            </a:endParaRPr>
          </a:p>
          <a:p>
            <a:pPr eaLnBrk="1" fontAlgn="auto" hangingPunct="1">
              <a:spcAft>
                <a:spcPts val="0"/>
              </a:spcAft>
              <a:buFont typeface="Wingdings 3" charset="2"/>
              <a:buChar char=""/>
              <a:defRPr/>
            </a:pPr>
            <a:endParaRPr lang="sr-Latn-RS" dirty="0" smtClean="0">
              <a:solidFill>
                <a:schemeClr val="tx1">
                  <a:lumMod val="75000"/>
                  <a:lumOff val="25000"/>
                </a:schemeClr>
              </a:solidFill>
            </a:endParaRPr>
          </a:p>
          <a:p>
            <a:pPr eaLnBrk="1" fontAlgn="auto" hangingPunct="1">
              <a:spcAft>
                <a:spcPts val="0"/>
              </a:spcAft>
              <a:buFont typeface="Wingdings 3" charset="2"/>
              <a:buChar char=""/>
              <a:defRPr/>
            </a:pPr>
            <a:r>
              <a:rPr lang="sr-Latn-RS" dirty="0" smtClean="0">
                <a:solidFill>
                  <a:schemeClr val="tx1">
                    <a:lumMod val="75000"/>
                    <a:lumOff val="25000"/>
                  </a:schemeClr>
                </a:solidFill>
              </a:rPr>
              <a:t>Segmentacija može biti: </a:t>
            </a:r>
            <a:r>
              <a:rPr lang="sr-Latn-RS" dirty="0" smtClean="0">
                <a:solidFill>
                  <a:schemeClr val="tx1">
                    <a:lumMod val="75000"/>
                    <a:lumOff val="25000"/>
                  </a:schemeClr>
                </a:solidFill>
                <a:latin typeface="Calibri" pitchFamily="34" charset="0"/>
                <a:cs typeface="Calibri" pitchFamily="34" charset="0"/>
              </a:rPr>
              <a:t>geografska, demografska, </a:t>
            </a:r>
            <a:r>
              <a:rPr lang="sr-Latn-CS" dirty="0" smtClean="0">
                <a:solidFill>
                  <a:schemeClr val="tx1">
                    <a:lumMod val="75000"/>
                    <a:lumOff val="25000"/>
                  </a:schemeClr>
                </a:solidFill>
                <a:latin typeface="Calibri" pitchFamily="34" charset="0"/>
                <a:cs typeface="Calibri" pitchFamily="34" charset="0"/>
              </a:rPr>
              <a:t>na osnovu socijalnog statusa, životnog stila</a:t>
            </a:r>
            <a:r>
              <a:rPr lang="en-US" dirty="0" smtClean="0">
                <a:solidFill>
                  <a:schemeClr val="tx1">
                    <a:lumMod val="75000"/>
                    <a:lumOff val="25000"/>
                  </a:schemeClr>
                </a:solidFill>
                <a:latin typeface="Calibri" pitchFamily="34" charset="0"/>
                <a:cs typeface="Calibri" pitchFamily="34" charset="0"/>
              </a:rPr>
              <a:t>, </a:t>
            </a:r>
            <a:r>
              <a:rPr lang="sr-Latn-CS" dirty="0" smtClean="0">
                <a:solidFill>
                  <a:schemeClr val="tx1">
                    <a:lumMod val="75000"/>
                    <a:lumOff val="25000"/>
                  </a:schemeClr>
                </a:solidFill>
                <a:latin typeface="Calibri" pitchFamily="34" charset="0"/>
                <a:cs typeface="Calibri" pitchFamily="34" charset="0"/>
              </a:rPr>
              <a:t>karakteristika ličnosti</a:t>
            </a:r>
            <a:endParaRPr lang="en-US"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val="392449338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Pozicioniranje na tržištu</a:t>
            </a:r>
          </a:p>
        </p:txBody>
      </p:sp>
      <p:sp>
        <p:nvSpPr>
          <p:cNvPr id="33795" name="Content Placeholder 2"/>
          <p:cNvSpPr>
            <a:spLocks noGrp="1"/>
          </p:cNvSpPr>
          <p:nvPr>
            <p:ph idx="1"/>
          </p:nvPr>
        </p:nvSpPr>
        <p:spPr>
          <a:xfrm>
            <a:off x="666654" y="1875600"/>
            <a:ext cx="8513487" cy="4402792"/>
          </a:xfrm>
        </p:spPr>
        <p:txBody>
          <a:bodyPr/>
          <a:lstStyle/>
          <a:p>
            <a:pPr algn="just" eaLnBrk="1" hangingPunct="1"/>
            <a:r>
              <a:rPr lang="sr-Latn-CS" sz="2800" dirty="0" smtClean="0">
                <a:latin typeface="Calibri" pitchFamily="34" charset="0"/>
                <a:cs typeface="Calibri" pitchFamily="34" charset="0"/>
              </a:rPr>
              <a:t>Organizovanje proizvoda da zauzme </a:t>
            </a:r>
            <a:r>
              <a:rPr lang="sr-Latn-CS" sz="2800" b="1" dirty="0" smtClean="0">
                <a:latin typeface="Calibri" pitchFamily="34" charset="0"/>
                <a:cs typeface="Calibri" pitchFamily="34" charset="0"/>
              </a:rPr>
              <a:t>jasno</a:t>
            </a:r>
            <a:r>
              <a:rPr lang="sr-Latn-CS" sz="2800" dirty="0" smtClean="0">
                <a:latin typeface="Calibri" pitchFamily="34" charset="0"/>
                <a:cs typeface="Calibri" pitchFamily="34" charset="0"/>
              </a:rPr>
              <a:t>,</a:t>
            </a:r>
            <a:r>
              <a:rPr lang="sr-Latn-CS" sz="2800" b="1" dirty="0" smtClean="0">
                <a:latin typeface="Calibri" pitchFamily="34" charset="0"/>
                <a:cs typeface="Calibri" pitchFamily="34" charset="0"/>
              </a:rPr>
              <a:t>odvojeno</a:t>
            </a:r>
            <a:r>
              <a:rPr lang="sr-Latn-CS" sz="2800" dirty="0" smtClean="0">
                <a:latin typeface="Calibri" pitchFamily="34" charset="0"/>
                <a:cs typeface="Calibri" pitchFamily="34" charset="0"/>
              </a:rPr>
              <a:t> i </a:t>
            </a:r>
            <a:r>
              <a:rPr lang="sr-Latn-CS" sz="2800" b="1" dirty="0" smtClean="0">
                <a:latin typeface="Calibri" pitchFamily="34" charset="0"/>
                <a:cs typeface="Calibri" pitchFamily="34" charset="0"/>
              </a:rPr>
              <a:t>poželjno</a:t>
            </a:r>
            <a:r>
              <a:rPr lang="sr-Latn-CS" sz="2800" dirty="0" smtClean="0">
                <a:latin typeface="Calibri" pitchFamily="34" charset="0"/>
                <a:cs typeface="Calibri" pitchFamily="34" charset="0"/>
              </a:rPr>
              <a:t> mesto u odnos u na proizvode konkurenicje u glavama ciljanih potrošača. </a:t>
            </a:r>
          </a:p>
          <a:p>
            <a:pPr algn="just" eaLnBrk="1" hangingPunct="1"/>
            <a:r>
              <a:rPr lang="sr-Latn-CS" sz="2800" dirty="0" smtClean="0">
                <a:latin typeface="Calibri" pitchFamily="34" charset="0"/>
                <a:cs typeface="Calibri" pitchFamily="34" charset="0"/>
              </a:rPr>
              <a:t>Pozicioniranje predstavlja kreiranje ponude preduzeća i njenog imidža tako da zauzmu jednistveno i preferirano mesto u svesti ciljnih </a:t>
            </a:r>
            <a:r>
              <a:rPr lang="sr-Latn-CS" sz="2800" dirty="0" smtClean="0">
                <a:latin typeface="Calibri" pitchFamily="34" charset="0"/>
                <a:cs typeface="Calibri" pitchFamily="34" charset="0"/>
              </a:rPr>
              <a:t>potrošača</a:t>
            </a:r>
            <a:endParaRPr lang="sr-Latn-CS" sz="2800" dirty="0" smtClean="0">
              <a:latin typeface="Calibri" pitchFamily="34" charset="0"/>
              <a:cs typeface="Calibri" pitchFamily="34" charset="0"/>
            </a:endParaRPr>
          </a:p>
          <a:p>
            <a:pPr algn="just" eaLnBrk="1" hangingPunct="1"/>
            <a:r>
              <a:rPr lang="sr-Latn-CS" sz="2800" dirty="0" smtClean="0">
                <a:latin typeface="Calibri" pitchFamily="34" charset="0"/>
                <a:cs typeface="Calibri" pitchFamily="34" charset="0"/>
              </a:rPr>
              <a:t>Pozicija proizvoda je mesto koje proizvod ima u mislima potrošača u odnosu na konkurentske proizvode.</a:t>
            </a:r>
            <a:endParaRPr lang="en-US" sz="2800" dirty="0" smtClean="0">
              <a:latin typeface="Calibri" pitchFamily="34" charset="0"/>
              <a:cs typeface="Calibri" pitchFamily="34" charset="0"/>
            </a:endParaRPr>
          </a:p>
          <a:p>
            <a:pPr eaLnBrk="1" hangingPunct="1"/>
            <a:endParaRPr lang="en-US" sz="2800" dirty="0" smtClean="0"/>
          </a:p>
        </p:txBody>
      </p:sp>
      <p:graphicFrame>
        <p:nvGraphicFramePr>
          <p:cNvPr id="9" name="Diagram 8"/>
          <p:cNvGraphicFramePr/>
          <p:nvPr>
            <p:extLst>
              <p:ext uri="{D42A27DB-BD31-4B8C-83A1-F6EECF244321}">
                <p14:modId xmlns:p14="http://schemas.microsoft.com/office/powerpoint/2010/main" val="3087503348"/>
              </p:ext>
            </p:extLst>
          </p:nvPr>
        </p:nvGraphicFramePr>
        <p:xfrm>
          <a:off x="1026642" y="5194368"/>
          <a:ext cx="7806920" cy="194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899479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99439" y="1205690"/>
            <a:ext cx="11290949" cy="899033"/>
          </a:xfrm>
        </p:spPr>
        <p:txBody>
          <a:bodyPr>
            <a:normAutofit/>
          </a:bodyPr>
          <a:lstStyle/>
          <a:p>
            <a:r>
              <a:rPr lang="en-US" sz="3900" dirty="0" err="1" smtClean="0">
                <a:latin typeface="Calibri" pitchFamily="34" charset="0"/>
                <a:cs typeface="Calibri" pitchFamily="34" charset="0"/>
              </a:rPr>
              <a:t>Koraci</a:t>
            </a:r>
            <a:r>
              <a:rPr lang="en-US" sz="3900" dirty="0" smtClean="0">
                <a:latin typeface="Calibri" pitchFamily="34" charset="0"/>
                <a:cs typeface="Calibri" pitchFamily="34" charset="0"/>
              </a:rPr>
              <a:t> u </a:t>
            </a:r>
            <a:r>
              <a:rPr lang="en-US" sz="3900" dirty="0" err="1" smtClean="0">
                <a:latin typeface="Calibri" pitchFamily="34" charset="0"/>
                <a:cs typeface="Calibri" pitchFamily="34" charset="0"/>
              </a:rPr>
              <a:t>istraživanju</a:t>
            </a:r>
            <a:r>
              <a:rPr lang="en-US" sz="3900" dirty="0" smtClean="0">
                <a:latin typeface="Calibri" pitchFamily="34" charset="0"/>
                <a:cs typeface="Calibri" pitchFamily="34" charset="0"/>
              </a:rPr>
              <a:t> </a:t>
            </a:r>
            <a:r>
              <a:rPr lang="en-US" sz="3900" dirty="0" err="1" smtClean="0">
                <a:latin typeface="Calibri" pitchFamily="34" charset="0"/>
                <a:cs typeface="Calibri" pitchFamily="34" charset="0"/>
              </a:rPr>
              <a:t>tržišta</a:t>
            </a:r>
            <a:endParaRPr lang="en-US" sz="3900" dirty="0" smtClean="0">
              <a:latin typeface="Calibri" pitchFamily="34" charset="0"/>
              <a:cs typeface="Calibri" pitchFamily="34" charset="0"/>
            </a:endParaRPr>
          </a:p>
        </p:txBody>
      </p:sp>
      <p:sp>
        <p:nvSpPr>
          <p:cNvPr id="206851" name="Rectangle 3"/>
          <p:cNvSpPr>
            <a:spLocks noGrp="1" noChangeArrowheads="1"/>
          </p:cNvSpPr>
          <p:nvPr>
            <p:ph sz="quarter" idx="1"/>
          </p:nvPr>
        </p:nvSpPr>
        <p:spPr>
          <a:xfrm>
            <a:off x="693195" y="1809616"/>
            <a:ext cx="10914167" cy="4539610"/>
          </a:xfrm>
        </p:spPr>
        <p:txBody>
          <a:bodyPr>
            <a:normAutofit/>
          </a:bodyPr>
          <a:lstStyle/>
          <a:p>
            <a:pPr marL="614443" indent="-614443" fontAlgn="auto">
              <a:spcAft>
                <a:spcPts val="0"/>
              </a:spcAft>
              <a:buClrTx/>
              <a:buFont typeface="+mj-lt"/>
              <a:buAutoNum type="arabicPeriod"/>
              <a:defRPr/>
            </a:pPr>
            <a:endParaRPr lang="sr-Latn-RS" sz="2000" dirty="0" smtClean="0">
              <a:latin typeface="Calibri" pitchFamily="34" charset="0"/>
              <a:cs typeface="Calibri" pitchFamily="34" charset="0"/>
            </a:endParaRPr>
          </a:p>
          <a:p>
            <a:pPr marL="614443" indent="-614443" fontAlgn="auto">
              <a:spcAft>
                <a:spcPts val="0"/>
              </a:spcAft>
              <a:buClrTx/>
              <a:buFont typeface="+mj-lt"/>
              <a:buAutoNum type="arabicPeriod"/>
              <a:defRPr/>
            </a:pPr>
            <a:r>
              <a:rPr lang="en-US" sz="2000" dirty="0" err="1" smtClean="0">
                <a:latin typeface="Calibri" pitchFamily="34" charset="0"/>
                <a:cs typeface="Calibri" pitchFamily="34" charset="0"/>
              </a:rPr>
              <a:t>Shvatiti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potrebu</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za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istraživanjem</a:t>
            </a:r>
            <a:endParaRPr lang="en-US" sz="2000" dirty="0" smtClean="0">
              <a:latin typeface="Calibri" pitchFamily="34" charset="0"/>
              <a:cs typeface="Calibri" pitchFamily="34" charset="0"/>
            </a:endParaRPr>
          </a:p>
          <a:p>
            <a:pPr marL="614443" indent="-614443" fontAlgn="auto">
              <a:spcAft>
                <a:spcPts val="0"/>
              </a:spcAft>
              <a:buClrTx/>
              <a:buFont typeface="+mj-lt"/>
              <a:buAutoNum type="arabicPeriod"/>
              <a:defRPr/>
            </a:pPr>
            <a:r>
              <a:rPr lang="en-US" sz="2000" dirty="0" err="1" smtClean="0">
                <a:latin typeface="Calibri" pitchFamily="34" charset="0"/>
                <a:cs typeface="Calibri" pitchFamily="34" charset="0"/>
              </a:rPr>
              <a:t>Definisati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ciljeve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istraživanja</a:t>
            </a:r>
            <a:endParaRPr lang="en-US" sz="2000" dirty="0" smtClean="0">
              <a:latin typeface="Calibri" pitchFamily="34" charset="0"/>
              <a:cs typeface="Calibri" pitchFamily="34" charset="0"/>
            </a:endParaRPr>
          </a:p>
          <a:p>
            <a:pPr marL="614443" indent="-614443" fontAlgn="auto">
              <a:spcAft>
                <a:spcPts val="0"/>
              </a:spcAft>
              <a:buClrTx/>
              <a:buFont typeface="+mj-lt"/>
              <a:buAutoNum type="arabicPeriod"/>
              <a:defRPr/>
            </a:pPr>
            <a:r>
              <a:rPr lang="en-US" sz="2000" dirty="0" err="1" smtClean="0">
                <a:latin typeface="Calibri" pitchFamily="34" charset="0"/>
                <a:cs typeface="Calibri" pitchFamily="34" charset="0"/>
              </a:rPr>
              <a:t>Definisati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informacije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koje</a:t>
            </a:r>
            <a:r>
              <a:rPr lang="en-US" sz="2000" dirty="0" smtClean="0">
                <a:latin typeface="Calibri" pitchFamily="34" charset="0"/>
                <a:cs typeface="Calibri" pitchFamily="34" charset="0"/>
              </a:rPr>
              <a:t> se </a:t>
            </a:r>
            <a:r>
              <a:rPr lang="en-US" sz="2000" dirty="0" err="1" smtClean="0">
                <a:latin typeface="Calibri" pitchFamily="34" charset="0"/>
                <a:cs typeface="Calibri" pitchFamily="34" charset="0"/>
              </a:rPr>
              <a:t>moraju</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prikupiti</a:t>
            </a:r>
            <a:endParaRPr lang="en-US" sz="2000" dirty="0" smtClean="0">
              <a:latin typeface="Calibri" pitchFamily="34" charset="0"/>
              <a:cs typeface="Calibri" pitchFamily="34" charset="0"/>
            </a:endParaRPr>
          </a:p>
          <a:p>
            <a:pPr marL="614443" indent="-614443" fontAlgn="auto">
              <a:spcAft>
                <a:spcPts val="0"/>
              </a:spcAft>
              <a:buClrTx/>
              <a:buFont typeface="+mj-lt"/>
              <a:buAutoNum type="arabicPeriod"/>
              <a:defRPr/>
            </a:pPr>
            <a:r>
              <a:rPr lang="en-US" sz="2000" dirty="0" err="1" smtClean="0">
                <a:latin typeface="Calibri" pitchFamily="34" charset="0"/>
                <a:cs typeface="Calibri" pitchFamily="34" charset="0"/>
              </a:rPr>
              <a:t>Identifikovati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izvore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informacija</a:t>
            </a:r>
            <a:endParaRPr lang="en-US" sz="2000" dirty="0" smtClean="0">
              <a:latin typeface="Calibri" pitchFamily="34" charset="0"/>
              <a:cs typeface="Calibri" pitchFamily="34" charset="0"/>
            </a:endParaRPr>
          </a:p>
          <a:p>
            <a:pPr marL="614443" indent="-614443" fontAlgn="auto">
              <a:spcAft>
                <a:spcPts val="0"/>
              </a:spcAft>
              <a:buClrTx/>
              <a:buFont typeface="+mj-lt"/>
              <a:buAutoNum type="arabicPeriod"/>
              <a:defRPr/>
            </a:pPr>
            <a:r>
              <a:rPr lang="en-US" sz="2000" dirty="0" err="1" smtClean="0">
                <a:latin typeface="Calibri" pitchFamily="34" charset="0"/>
                <a:cs typeface="Calibri" pitchFamily="34" charset="0"/>
              </a:rPr>
              <a:t>Proveriti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kompatibilnost</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izvora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sa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ciljevima</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istraživanja</a:t>
            </a:r>
            <a:r>
              <a:rPr lang="en-US" sz="2000" dirty="0" smtClean="0">
                <a:latin typeface="Calibri" pitchFamily="34" charset="0"/>
                <a:cs typeface="Calibri" pitchFamily="34" charset="0"/>
              </a:rPr>
              <a:t> </a:t>
            </a:r>
          </a:p>
          <a:p>
            <a:pPr marL="614443" indent="-614443" fontAlgn="auto">
              <a:spcAft>
                <a:spcPts val="0"/>
              </a:spcAft>
              <a:buClrTx/>
              <a:buFont typeface="+mj-lt"/>
              <a:buAutoNum type="arabicPeriod"/>
              <a:defRPr/>
            </a:pPr>
            <a:r>
              <a:rPr lang="en-US" sz="2000" dirty="0" err="1" smtClean="0">
                <a:latin typeface="Calibri" pitchFamily="34" charset="0"/>
                <a:cs typeface="Calibri" pitchFamily="34" charset="0"/>
              </a:rPr>
              <a:t>Prikupiti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informacije</a:t>
            </a:r>
            <a:endParaRPr lang="en-US" sz="2000" dirty="0" smtClean="0">
              <a:latin typeface="Calibri" pitchFamily="34" charset="0"/>
              <a:cs typeface="Calibri" pitchFamily="34" charset="0"/>
            </a:endParaRPr>
          </a:p>
          <a:p>
            <a:pPr marL="614443" indent="-614443" fontAlgn="auto">
              <a:spcAft>
                <a:spcPts val="0"/>
              </a:spcAft>
              <a:buClrTx/>
              <a:buFont typeface="+mj-lt"/>
              <a:buAutoNum type="arabicPeriod"/>
              <a:defRPr/>
            </a:pPr>
            <a:r>
              <a:rPr lang="en-US" sz="2000" dirty="0" err="1" smtClean="0">
                <a:latin typeface="Calibri" pitchFamily="34" charset="0"/>
                <a:cs typeface="Calibri" pitchFamily="34" charset="0"/>
              </a:rPr>
              <a:t>Analizirati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informacije</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doneti</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zaključke</a:t>
            </a: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14590317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06851">
                                            <p:txEl>
                                              <p:pRg st="1" end="1"/>
                                            </p:txEl>
                                          </p:spTgt>
                                        </p:tgtEl>
                                        <p:attrNameLst>
                                          <p:attrName>style.visibility</p:attrName>
                                        </p:attrNameLst>
                                      </p:cBhvr>
                                      <p:to>
                                        <p:strVal val="visible"/>
                                      </p:to>
                                    </p:set>
                                    <p:anim calcmode="lin" valueType="num">
                                      <p:cBhvr additive="base">
                                        <p:cTn id="7" dur="500" fill="hold"/>
                                        <p:tgtEl>
                                          <p:spTgt spid="20685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68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06851">
                                            <p:txEl>
                                              <p:pRg st="2" end="2"/>
                                            </p:txEl>
                                          </p:spTgt>
                                        </p:tgtEl>
                                        <p:attrNameLst>
                                          <p:attrName>style.visibility</p:attrName>
                                        </p:attrNameLst>
                                      </p:cBhvr>
                                      <p:to>
                                        <p:strVal val="visible"/>
                                      </p:to>
                                    </p:set>
                                    <p:anim calcmode="lin" valueType="num">
                                      <p:cBhvr additive="base">
                                        <p:cTn id="11" dur="500" fill="hold"/>
                                        <p:tgtEl>
                                          <p:spTgt spid="206851">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0685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06851">
                                            <p:txEl>
                                              <p:pRg st="3" end="3"/>
                                            </p:txEl>
                                          </p:spTgt>
                                        </p:tgtEl>
                                        <p:attrNameLst>
                                          <p:attrName>style.visibility</p:attrName>
                                        </p:attrNameLst>
                                      </p:cBhvr>
                                      <p:to>
                                        <p:strVal val="visible"/>
                                      </p:to>
                                    </p:set>
                                    <p:anim calcmode="lin" valueType="num">
                                      <p:cBhvr additive="base">
                                        <p:cTn id="15" dur="500" fill="hold"/>
                                        <p:tgtEl>
                                          <p:spTgt spid="206851">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0685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06851">
                                            <p:txEl>
                                              <p:pRg st="4" end="4"/>
                                            </p:txEl>
                                          </p:spTgt>
                                        </p:tgtEl>
                                        <p:attrNameLst>
                                          <p:attrName>style.visibility</p:attrName>
                                        </p:attrNameLst>
                                      </p:cBhvr>
                                      <p:to>
                                        <p:strVal val="visible"/>
                                      </p:to>
                                    </p:set>
                                    <p:anim calcmode="lin" valueType="num">
                                      <p:cBhvr additive="base">
                                        <p:cTn id="19" dur="500" fill="hold"/>
                                        <p:tgtEl>
                                          <p:spTgt spid="20685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685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06851">
                                            <p:txEl>
                                              <p:pRg st="5" end="5"/>
                                            </p:txEl>
                                          </p:spTgt>
                                        </p:tgtEl>
                                        <p:attrNameLst>
                                          <p:attrName>style.visibility</p:attrName>
                                        </p:attrNameLst>
                                      </p:cBhvr>
                                      <p:to>
                                        <p:strVal val="visible"/>
                                      </p:to>
                                    </p:set>
                                    <p:anim calcmode="lin" valueType="num">
                                      <p:cBhvr additive="base">
                                        <p:cTn id="23" dur="500" fill="hold"/>
                                        <p:tgtEl>
                                          <p:spTgt spid="206851">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06851">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206851">
                                            <p:txEl>
                                              <p:pRg st="6" end="6"/>
                                            </p:txEl>
                                          </p:spTgt>
                                        </p:tgtEl>
                                        <p:attrNameLst>
                                          <p:attrName>style.visibility</p:attrName>
                                        </p:attrNameLst>
                                      </p:cBhvr>
                                      <p:to>
                                        <p:strVal val="visible"/>
                                      </p:to>
                                    </p:set>
                                    <p:anim calcmode="lin" valueType="num">
                                      <p:cBhvr additive="base">
                                        <p:cTn id="27" dur="500" fill="hold"/>
                                        <p:tgtEl>
                                          <p:spTgt spid="206851">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06851">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206851">
                                            <p:txEl>
                                              <p:pRg st="7" end="7"/>
                                            </p:txEl>
                                          </p:spTgt>
                                        </p:tgtEl>
                                        <p:attrNameLst>
                                          <p:attrName>style.visibility</p:attrName>
                                        </p:attrNameLst>
                                      </p:cBhvr>
                                      <p:to>
                                        <p:strVal val="visible"/>
                                      </p:to>
                                    </p:set>
                                    <p:anim calcmode="lin" valueType="num">
                                      <p:cBhvr additive="base">
                                        <p:cTn id="31" dur="500" fill="hold"/>
                                        <p:tgtEl>
                                          <p:spTgt spid="206851">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68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51658" y="1062814"/>
            <a:ext cx="8423097" cy="1219490"/>
          </a:xfrm>
        </p:spPr>
        <p:txBody>
          <a:bodyPr>
            <a:noAutofit/>
          </a:bodyPr>
          <a:lstStyle/>
          <a:p>
            <a:pPr eaLnBrk="1" hangingPunct="1"/>
            <a:r>
              <a:rPr lang="en-US" sz="3900" dirty="0" err="1">
                <a:latin typeface="Calibri" pitchFamily="34" charset="0"/>
                <a:cs typeface="Calibri" pitchFamily="34" charset="0"/>
              </a:rPr>
              <a:t>Analiza</a:t>
            </a:r>
            <a:r>
              <a:rPr lang="en-US" sz="3900" dirty="0">
                <a:latin typeface="Calibri" pitchFamily="34" charset="0"/>
                <a:cs typeface="Calibri" pitchFamily="34" charset="0"/>
              </a:rPr>
              <a:t> </a:t>
            </a:r>
            <a:r>
              <a:rPr lang="en-US" sz="3900" dirty="0" err="1">
                <a:latin typeface="Calibri" pitchFamily="34" charset="0"/>
                <a:cs typeface="Calibri" pitchFamily="34" charset="0"/>
              </a:rPr>
              <a:t>tržišta</a:t>
            </a:r>
            <a:r>
              <a:rPr lang="sr-Latn-CS" sz="3900" dirty="0">
                <a:latin typeface="Calibri" pitchFamily="34" charset="0"/>
                <a:cs typeface="Calibri" pitchFamily="34" charset="0"/>
              </a:rPr>
              <a:t> </a:t>
            </a:r>
            <a:r>
              <a:rPr lang="en-US" sz="3900" dirty="0">
                <a:latin typeface="Calibri" pitchFamily="34" charset="0"/>
                <a:cs typeface="Calibri" pitchFamily="34" charset="0"/>
              </a:rPr>
              <a:t>(</a:t>
            </a:r>
            <a:r>
              <a:rPr lang="en-US" sz="3900" dirty="0" err="1">
                <a:latin typeface="Calibri" pitchFamily="34" charset="0"/>
                <a:cs typeface="Calibri" pitchFamily="34" charset="0"/>
              </a:rPr>
              <a:t>grane</a:t>
            </a:r>
            <a:r>
              <a:rPr lang="en-US" sz="3900" dirty="0">
                <a:latin typeface="Calibri" pitchFamily="34" charset="0"/>
                <a:cs typeface="Calibri" pitchFamily="34" charset="0"/>
              </a:rPr>
              <a:t>, </a:t>
            </a:r>
            <a:r>
              <a:rPr lang="en-US" sz="3900" dirty="0" err="1" smtClean="0">
                <a:latin typeface="Calibri" pitchFamily="34" charset="0"/>
                <a:cs typeface="Calibri" pitchFamily="34" charset="0"/>
              </a:rPr>
              <a:t>delatnosti</a:t>
            </a:r>
            <a:r>
              <a:rPr lang="sr-Latn-RS" sz="3900" dirty="0" smtClean="0">
                <a:latin typeface="Calibri" pitchFamily="34" charset="0"/>
                <a:cs typeface="Calibri" pitchFamily="34" charset="0"/>
              </a:rPr>
              <a:t>)</a:t>
            </a:r>
            <a:r>
              <a:rPr lang="en-US" sz="3900" dirty="0">
                <a:latin typeface="Calibri" pitchFamily="34" charset="0"/>
                <a:cs typeface="Calibri" pitchFamily="34" charset="0"/>
              </a:rPr>
              <a:t/>
            </a:r>
            <a:br>
              <a:rPr lang="en-US" sz="3900" dirty="0">
                <a:latin typeface="Calibri" pitchFamily="34" charset="0"/>
                <a:cs typeface="Calibri" pitchFamily="34" charset="0"/>
              </a:rPr>
            </a:br>
            <a:endParaRPr lang="en-US" sz="3900" dirty="0" smtClean="0">
              <a:latin typeface="Calibri" pitchFamily="34" charset="0"/>
              <a:cs typeface="Calibri" pitchFamily="34" charset="0"/>
            </a:endParaRPr>
          </a:p>
        </p:txBody>
      </p:sp>
      <p:sp>
        <p:nvSpPr>
          <p:cNvPr id="15363" name="Rectangle 3"/>
          <p:cNvSpPr>
            <a:spLocks noGrp="1" noChangeArrowheads="1"/>
          </p:cNvSpPr>
          <p:nvPr>
            <p:ph sz="quarter" idx="1"/>
          </p:nvPr>
        </p:nvSpPr>
        <p:spPr>
          <a:xfrm>
            <a:off x="565906" y="1420004"/>
            <a:ext cx="8824674" cy="4872002"/>
          </a:xfrm>
        </p:spPr>
        <p:txBody>
          <a:bodyPr/>
          <a:lstStyle/>
          <a:p>
            <a:pPr algn="just" eaLnBrk="1" hangingPunct="1">
              <a:buClr>
                <a:srgbClr val="17375E"/>
              </a:buClr>
              <a:buFont typeface="Arial" charset="0"/>
              <a:buNone/>
            </a:pPr>
            <a:r>
              <a:rPr lang="en-US" sz="1800" dirty="0">
                <a:latin typeface="Calibri" pitchFamily="34" charset="0"/>
                <a:cs typeface="Calibri" pitchFamily="34" charset="0"/>
              </a:rPr>
              <a:t>	</a:t>
            </a:r>
            <a:endParaRPr lang="sr-Latn-RS" sz="1800" dirty="0" smtClean="0">
              <a:latin typeface="Calibri" pitchFamily="34" charset="0"/>
              <a:cs typeface="Calibri" pitchFamily="34" charset="0"/>
            </a:endParaRPr>
          </a:p>
          <a:p>
            <a:pPr algn="just" eaLnBrk="1" hangingPunct="1">
              <a:buClr>
                <a:srgbClr val="17375E"/>
              </a:buClr>
              <a:buFont typeface="Arial" charset="0"/>
              <a:buNone/>
            </a:pP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Kako</a:t>
            </a:r>
            <a:r>
              <a:rPr lang="en-US" sz="1800" dirty="0" smtClean="0">
                <a:latin typeface="Calibri" pitchFamily="34" charset="0"/>
                <a:cs typeface="Calibri" pitchFamily="34" charset="0"/>
              </a:rPr>
              <a:t> </a:t>
            </a:r>
            <a:r>
              <a:rPr lang="en-US" sz="1800" dirty="0" err="1">
                <a:latin typeface="Calibri" pitchFamily="34" charset="0"/>
                <a:cs typeface="Calibri" pitchFamily="34" charset="0"/>
              </a:rPr>
              <a:t>bismo</a:t>
            </a:r>
            <a:r>
              <a:rPr lang="en-US" sz="1800" dirty="0">
                <a:latin typeface="Calibri" pitchFamily="34" charset="0"/>
                <a:cs typeface="Calibri" pitchFamily="34" charset="0"/>
              </a:rPr>
              <a:t> </a:t>
            </a:r>
            <a:r>
              <a:rPr lang="en-US" sz="1800" dirty="0" err="1">
                <a:latin typeface="Calibri" pitchFamily="34" charset="0"/>
                <a:cs typeface="Calibri" pitchFamily="34" charset="0"/>
              </a:rPr>
              <a:t>spremni</a:t>
            </a:r>
            <a:r>
              <a:rPr lang="en-US" sz="1800" dirty="0">
                <a:latin typeface="Calibri" pitchFamily="34" charset="0"/>
                <a:cs typeface="Calibri" pitchFamily="34" charset="0"/>
              </a:rPr>
              <a:t> </a:t>
            </a:r>
            <a:r>
              <a:rPr lang="en-US" sz="1800" dirty="0" err="1">
                <a:latin typeface="Calibri" pitchFamily="34" charset="0"/>
                <a:cs typeface="Calibri" pitchFamily="34" charset="0"/>
              </a:rPr>
              <a:t>izašli</a:t>
            </a:r>
            <a:r>
              <a:rPr lang="en-US" sz="1800" dirty="0">
                <a:latin typeface="Calibri" pitchFamily="34" charset="0"/>
                <a:cs typeface="Calibri" pitchFamily="34" charset="0"/>
              </a:rPr>
              <a:t> </a:t>
            </a:r>
            <a:r>
              <a:rPr lang="en-US" sz="1800" dirty="0" err="1">
                <a:latin typeface="Calibri" pitchFamily="34" charset="0"/>
                <a:cs typeface="Calibri" pitchFamily="34" charset="0"/>
              </a:rPr>
              <a:t>na</a:t>
            </a:r>
            <a:r>
              <a:rPr lang="en-US" sz="1800" dirty="0">
                <a:latin typeface="Calibri" pitchFamily="34" charset="0"/>
                <a:cs typeface="Calibri" pitchFamily="34" charset="0"/>
              </a:rPr>
              <a:t> </a:t>
            </a:r>
            <a:r>
              <a:rPr lang="en-US" sz="1800" dirty="0" err="1">
                <a:latin typeface="Calibri" pitchFamily="34" charset="0"/>
                <a:cs typeface="Calibri" pitchFamily="34" charset="0"/>
              </a:rPr>
              <a:t>tržište</a:t>
            </a:r>
            <a:r>
              <a:rPr lang="en-US" sz="1800" dirty="0">
                <a:latin typeface="Calibri" pitchFamily="34" charset="0"/>
                <a:cs typeface="Calibri" pitchFamily="34" charset="0"/>
              </a:rPr>
              <a:t> </a:t>
            </a:r>
            <a:r>
              <a:rPr lang="en-US" sz="1800" dirty="0" err="1">
                <a:latin typeface="Calibri" pitchFamily="34" charset="0"/>
                <a:cs typeface="Calibri" pitchFamily="34" charset="0"/>
              </a:rPr>
              <a:t>sa</a:t>
            </a:r>
            <a:r>
              <a:rPr lang="en-US" sz="1800" dirty="0">
                <a:latin typeface="Calibri" pitchFamily="34" charset="0"/>
                <a:cs typeface="Calibri" pitchFamily="34" charset="0"/>
              </a:rPr>
              <a:t> </a:t>
            </a:r>
            <a:r>
              <a:rPr lang="en-US" sz="1800" dirty="0" err="1">
                <a:latin typeface="Calibri" pitchFamily="34" charset="0"/>
                <a:cs typeface="Calibri" pitchFamily="34" charset="0"/>
              </a:rPr>
              <a:t>svojim</a:t>
            </a:r>
            <a:r>
              <a:rPr lang="en-US" sz="1800" dirty="0">
                <a:latin typeface="Calibri" pitchFamily="34" charset="0"/>
                <a:cs typeface="Calibri" pitchFamily="34" charset="0"/>
              </a:rPr>
              <a:t> </a:t>
            </a:r>
            <a:r>
              <a:rPr lang="en-US" sz="1800" dirty="0" err="1">
                <a:latin typeface="Calibri" pitchFamily="34" charset="0"/>
                <a:cs typeface="Calibri" pitchFamily="34" charset="0"/>
              </a:rPr>
              <a:t>proizvodom</a:t>
            </a:r>
            <a:r>
              <a:rPr lang="en-US" sz="1800" dirty="0">
                <a:latin typeface="Calibri" pitchFamily="34" charset="0"/>
                <a:cs typeface="Calibri" pitchFamily="34" charset="0"/>
              </a:rPr>
              <a:t>/</a:t>
            </a:r>
            <a:r>
              <a:rPr lang="en-US" sz="1800" dirty="0" err="1">
                <a:latin typeface="Calibri" pitchFamily="34" charset="0"/>
                <a:cs typeface="Calibri" pitchFamily="34" charset="0"/>
              </a:rPr>
              <a:t>uslugom</a:t>
            </a:r>
            <a:r>
              <a:rPr lang="en-US" sz="1800" dirty="0">
                <a:latin typeface="Calibri" pitchFamily="34" charset="0"/>
                <a:cs typeface="Calibri" pitchFamily="34" charset="0"/>
              </a:rPr>
              <a:t>, </a:t>
            </a:r>
            <a:r>
              <a:rPr lang="en-US" sz="1800" dirty="0" err="1">
                <a:latin typeface="Calibri" pitchFamily="34" charset="0"/>
                <a:cs typeface="Calibri" pitchFamily="34" charset="0"/>
              </a:rPr>
              <a:t>neophodno</a:t>
            </a:r>
            <a:r>
              <a:rPr lang="en-US" sz="1800" dirty="0">
                <a:latin typeface="Calibri" pitchFamily="34" charset="0"/>
                <a:cs typeface="Calibri" pitchFamily="34" charset="0"/>
              </a:rPr>
              <a:t> je </a:t>
            </a:r>
            <a:r>
              <a:rPr lang="en-US" sz="1800" dirty="0" err="1">
                <a:latin typeface="Calibri" pitchFamily="34" charset="0"/>
                <a:cs typeface="Calibri" pitchFamily="34" charset="0"/>
              </a:rPr>
              <a:t>analizirati</a:t>
            </a:r>
            <a:r>
              <a:rPr lang="en-US" sz="1800" dirty="0">
                <a:latin typeface="Calibri" pitchFamily="34" charset="0"/>
                <a:cs typeface="Calibri" pitchFamily="34" charset="0"/>
              </a:rPr>
              <a:t> </a:t>
            </a:r>
            <a:r>
              <a:rPr lang="en-US" sz="1800" dirty="0" err="1">
                <a:latin typeface="Calibri" pitchFamily="34" charset="0"/>
                <a:cs typeface="Calibri" pitchFamily="34" charset="0"/>
              </a:rPr>
              <a:t>tržište</a:t>
            </a:r>
            <a:r>
              <a:rPr lang="en-US" sz="1800" dirty="0">
                <a:latin typeface="Calibri" pitchFamily="34" charset="0"/>
                <a:cs typeface="Calibri" pitchFamily="34" charset="0"/>
              </a:rPr>
              <a:t> </a:t>
            </a:r>
            <a:r>
              <a:rPr lang="en-US" sz="1800" dirty="0" err="1">
                <a:latin typeface="Calibri" pitchFamily="34" charset="0"/>
                <a:cs typeface="Calibri" pitchFamily="34" charset="0"/>
              </a:rPr>
              <a:t>odnosno</a:t>
            </a:r>
            <a:r>
              <a:rPr lang="en-US" sz="1800" dirty="0">
                <a:latin typeface="Calibri" pitchFamily="34" charset="0"/>
                <a:cs typeface="Calibri" pitchFamily="34" charset="0"/>
              </a:rPr>
              <a:t> </a:t>
            </a:r>
            <a:r>
              <a:rPr lang="en-US" sz="1800" dirty="0" err="1">
                <a:latin typeface="Calibri" pitchFamily="34" charset="0"/>
                <a:cs typeface="Calibri" pitchFamily="34" charset="0"/>
              </a:rPr>
              <a:t>doći</a:t>
            </a:r>
            <a:r>
              <a:rPr lang="en-US" sz="1800" dirty="0">
                <a:latin typeface="Calibri" pitchFamily="34" charset="0"/>
                <a:cs typeface="Calibri" pitchFamily="34" charset="0"/>
              </a:rPr>
              <a:t> do </a:t>
            </a:r>
            <a:r>
              <a:rPr lang="en-US" sz="1800" dirty="0" err="1">
                <a:latin typeface="Calibri" pitchFamily="34" charset="0"/>
                <a:cs typeface="Calibri" pitchFamily="34" charset="0"/>
              </a:rPr>
              <a:t>određenih</a:t>
            </a:r>
            <a:r>
              <a:rPr lang="en-US" sz="1800" dirty="0">
                <a:latin typeface="Calibri" pitchFamily="34" charset="0"/>
                <a:cs typeface="Calibri" pitchFamily="34" charset="0"/>
              </a:rPr>
              <a:t> </a:t>
            </a:r>
            <a:r>
              <a:rPr lang="en-US" sz="1800" dirty="0" err="1">
                <a:latin typeface="Calibri" pitchFamily="34" charset="0"/>
                <a:cs typeface="Calibri" pitchFamily="34" charset="0"/>
              </a:rPr>
              <a:t>informacija</a:t>
            </a:r>
            <a:r>
              <a:rPr lang="en-US" sz="1800" dirty="0">
                <a:latin typeface="Calibri" pitchFamily="34" charset="0"/>
                <a:cs typeface="Calibri" pitchFamily="34" charset="0"/>
              </a:rPr>
              <a:t> </a:t>
            </a:r>
            <a:r>
              <a:rPr lang="en-US" sz="1800" dirty="0" err="1">
                <a:latin typeface="Calibri" pitchFamily="34" charset="0"/>
                <a:cs typeface="Calibri" pitchFamily="34" charset="0"/>
              </a:rPr>
              <a:t>koje</a:t>
            </a:r>
            <a:r>
              <a:rPr lang="en-US" sz="1800" dirty="0">
                <a:latin typeface="Calibri" pitchFamily="34" charset="0"/>
                <a:cs typeface="Calibri" pitchFamily="34" charset="0"/>
              </a:rPr>
              <a:t> </a:t>
            </a:r>
            <a:r>
              <a:rPr lang="en-US" sz="1800" dirty="0" err="1">
                <a:latin typeface="Calibri" pitchFamily="34" charset="0"/>
                <a:cs typeface="Calibri" pitchFamily="34" charset="0"/>
              </a:rPr>
              <a:t>će</a:t>
            </a:r>
            <a:r>
              <a:rPr lang="en-US" sz="1800" dirty="0">
                <a:latin typeface="Calibri" pitchFamily="34" charset="0"/>
                <a:cs typeface="Calibri" pitchFamily="34" charset="0"/>
              </a:rPr>
              <a:t> </a:t>
            </a:r>
            <a:r>
              <a:rPr lang="en-US" sz="1800" dirty="0" err="1">
                <a:latin typeface="Calibri" pitchFamily="34" charset="0"/>
                <a:cs typeface="Calibri" pitchFamily="34" charset="0"/>
              </a:rPr>
              <a:t>nam</a:t>
            </a:r>
            <a:r>
              <a:rPr lang="en-US" sz="1800" dirty="0">
                <a:latin typeface="Calibri" pitchFamily="34" charset="0"/>
                <a:cs typeface="Calibri" pitchFamily="34" charset="0"/>
              </a:rPr>
              <a:t> </a:t>
            </a:r>
            <a:r>
              <a:rPr lang="en-US" sz="1800" dirty="0" err="1">
                <a:latin typeface="Calibri" pitchFamily="34" charset="0"/>
                <a:cs typeface="Calibri" pitchFamily="34" charset="0"/>
              </a:rPr>
              <a:t>pomoći</a:t>
            </a:r>
            <a:r>
              <a:rPr lang="en-US" sz="1800" dirty="0">
                <a:latin typeface="Calibri" pitchFamily="34" charset="0"/>
                <a:cs typeface="Calibri" pitchFamily="34" charset="0"/>
              </a:rPr>
              <a:t> da </a:t>
            </a:r>
            <a:r>
              <a:rPr lang="en-US" sz="1800" dirty="0" err="1">
                <a:latin typeface="Calibri" pitchFamily="34" charset="0"/>
                <a:cs typeface="Calibri" pitchFamily="34" charset="0"/>
              </a:rPr>
              <a:t>donesemo</a:t>
            </a:r>
            <a:r>
              <a:rPr lang="en-US" sz="1800" dirty="0">
                <a:latin typeface="Calibri" pitchFamily="34" charset="0"/>
                <a:cs typeface="Calibri" pitchFamily="34" charset="0"/>
              </a:rPr>
              <a:t> </a:t>
            </a:r>
            <a:r>
              <a:rPr lang="en-US" sz="1800" dirty="0" err="1">
                <a:latin typeface="Calibri" pitchFamily="34" charset="0"/>
                <a:cs typeface="Calibri" pitchFamily="34" charset="0"/>
              </a:rPr>
              <a:t>pravu</a:t>
            </a:r>
            <a:r>
              <a:rPr lang="en-US" sz="1800" dirty="0">
                <a:latin typeface="Calibri" pitchFamily="34" charset="0"/>
                <a:cs typeface="Calibri" pitchFamily="34" charset="0"/>
              </a:rPr>
              <a:t> </a:t>
            </a:r>
            <a:r>
              <a:rPr lang="en-US" sz="1800" dirty="0" err="1">
                <a:latin typeface="Calibri" pitchFamily="34" charset="0"/>
                <a:cs typeface="Calibri" pitchFamily="34" charset="0"/>
              </a:rPr>
              <a:t>odluku</a:t>
            </a:r>
            <a:r>
              <a:rPr lang="en-US" sz="1800" dirty="0">
                <a:latin typeface="Calibri" pitchFamily="34" charset="0"/>
                <a:cs typeface="Calibri" pitchFamily="34" charset="0"/>
              </a:rPr>
              <a:t>.</a:t>
            </a:r>
          </a:p>
          <a:p>
            <a:pPr eaLnBrk="1" hangingPunct="1">
              <a:buClr>
                <a:srgbClr val="17375E"/>
              </a:buClr>
            </a:pPr>
            <a:r>
              <a:rPr lang="en-US" sz="1800" b="1" dirty="0" err="1">
                <a:latin typeface="Calibri" pitchFamily="34" charset="0"/>
                <a:cs typeface="Calibri" pitchFamily="34" charset="0"/>
              </a:rPr>
              <a:t>Trendovi</a:t>
            </a:r>
            <a:r>
              <a:rPr lang="en-US" sz="1800" b="1" dirty="0">
                <a:latin typeface="Calibri" pitchFamily="34" charset="0"/>
                <a:cs typeface="Calibri" pitchFamily="34" charset="0"/>
              </a:rPr>
              <a:t> u </a:t>
            </a:r>
            <a:r>
              <a:rPr lang="en-US" sz="1800" b="1" dirty="0" err="1">
                <a:latin typeface="Calibri" pitchFamily="34" charset="0"/>
                <a:cs typeface="Calibri" pitchFamily="34" charset="0"/>
              </a:rPr>
              <a:t>proizvodnji</a:t>
            </a:r>
            <a:r>
              <a:rPr lang="en-US" sz="1800" b="1" dirty="0">
                <a:latin typeface="Calibri" pitchFamily="34" charset="0"/>
                <a:cs typeface="Calibri" pitchFamily="34" charset="0"/>
              </a:rPr>
              <a:t> </a:t>
            </a:r>
          </a:p>
          <a:p>
            <a:pPr marL="804085" lvl="1" algn="just" eaLnBrk="1" hangingPunct="1">
              <a:buClr>
                <a:srgbClr val="17375E"/>
              </a:buClr>
              <a:buFont typeface="Arial" charset="0"/>
              <a:buChar char="•"/>
            </a:pPr>
            <a:r>
              <a:rPr lang="en-US" sz="1800" dirty="0" err="1">
                <a:latin typeface="Calibri" pitchFamily="34" charset="0"/>
                <a:cs typeface="Calibri" pitchFamily="34" charset="0"/>
              </a:rPr>
              <a:t>Moramo</a:t>
            </a:r>
            <a:r>
              <a:rPr lang="en-US" sz="1800" dirty="0">
                <a:latin typeface="Calibri" pitchFamily="34" charset="0"/>
                <a:cs typeface="Calibri" pitchFamily="34" charset="0"/>
              </a:rPr>
              <a:t> </a:t>
            </a:r>
            <a:r>
              <a:rPr lang="en-US" sz="1800" dirty="0" err="1">
                <a:latin typeface="Calibri" pitchFamily="34" charset="0"/>
                <a:cs typeface="Calibri" pitchFamily="34" charset="0"/>
              </a:rPr>
              <a:t>pratiti</a:t>
            </a:r>
            <a:r>
              <a:rPr lang="en-US" sz="1800" dirty="0">
                <a:latin typeface="Calibri" pitchFamily="34" charset="0"/>
                <a:cs typeface="Calibri" pitchFamily="34" charset="0"/>
              </a:rPr>
              <a:t> </a:t>
            </a:r>
            <a:r>
              <a:rPr lang="en-US" sz="1800" dirty="0" err="1">
                <a:latin typeface="Calibri" pitchFamily="34" charset="0"/>
                <a:cs typeface="Calibri" pitchFamily="34" charset="0"/>
              </a:rPr>
              <a:t>pravce</a:t>
            </a:r>
            <a:r>
              <a:rPr lang="en-US" sz="1800" dirty="0">
                <a:latin typeface="Calibri" pitchFamily="34" charset="0"/>
                <a:cs typeface="Calibri" pitchFamily="34" charset="0"/>
              </a:rPr>
              <a:t> i </a:t>
            </a:r>
            <a:r>
              <a:rPr lang="en-US" sz="1800" dirty="0" err="1">
                <a:latin typeface="Calibri" pitchFamily="34" charset="0"/>
                <a:cs typeface="Calibri" pitchFamily="34" charset="0"/>
              </a:rPr>
              <a:t>trendove</a:t>
            </a:r>
            <a:r>
              <a:rPr lang="en-US" sz="1800" dirty="0">
                <a:latin typeface="Calibri" pitchFamily="34" charset="0"/>
                <a:cs typeface="Calibri" pitchFamily="34" charset="0"/>
              </a:rPr>
              <a:t> </a:t>
            </a:r>
            <a:r>
              <a:rPr lang="en-US" sz="1800" dirty="0" err="1">
                <a:latin typeface="Calibri" pitchFamily="34" charset="0"/>
                <a:cs typeface="Calibri" pitchFamily="34" charset="0"/>
              </a:rPr>
              <a:t>na</a:t>
            </a:r>
            <a:r>
              <a:rPr lang="en-US" sz="1800" dirty="0">
                <a:latin typeface="Calibri" pitchFamily="34" charset="0"/>
                <a:cs typeface="Calibri" pitchFamily="34" charset="0"/>
              </a:rPr>
              <a:t> </a:t>
            </a:r>
            <a:r>
              <a:rPr lang="en-US" sz="1800" dirty="0" err="1">
                <a:latin typeface="Calibri" pitchFamily="34" charset="0"/>
                <a:cs typeface="Calibri" pitchFamily="34" charset="0"/>
              </a:rPr>
              <a:t>tržištu</a:t>
            </a:r>
            <a:r>
              <a:rPr lang="en-US" sz="1800" dirty="0">
                <a:latin typeface="Calibri" pitchFamily="34" charset="0"/>
                <a:cs typeface="Calibri" pitchFamily="34" charset="0"/>
              </a:rPr>
              <a:t> </a:t>
            </a:r>
            <a:r>
              <a:rPr lang="en-US" sz="1800" dirty="0" err="1">
                <a:latin typeface="Calibri" pitchFamily="34" charset="0"/>
                <a:cs typeface="Calibri" pitchFamily="34" charset="0"/>
              </a:rPr>
              <a:t>kako</a:t>
            </a:r>
            <a:r>
              <a:rPr lang="en-US" sz="1800" dirty="0">
                <a:latin typeface="Calibri" pitchFamily="34" charset="0"/>
                <a:cs typeface="Calibri" pitchFamily="34" charset="0"/>
              </a:rPr>
              <a:t> </a:t>
            </a:r>
            <a:r>
              <a:rPr lang="en-US" sz="1800" dirty="0" err="1">
                <a:latin typeface="Calibri" pitchFamily="34" charset="0"/>
                <a:cs typeface="Calibri" pitchFamily="34" charset="0"/>
              </a:rPr>
              <a:t>bismo</a:t>
            </a:r>
            <a:r>
              <a:rPr lang="en-US" sz="1800" dirty="0">
                <a:latin typeface="Calibri" pitchFamily="34" charset="0"/>
                <a:cs typeface="Calibri" pitchFamily="34" charset="0"/>
              </a:rPr>
              <a:t> </a:t>
            </a:r>
            <a:r>
              <a:rPr lang="en-US" sz="1800" dirty="0" err="1">
                <a:latin typeface="Calibri" pitchFamily="34" charset="0"/>
                <a:cs typeface="Calibri" pitchFamily="34" charset="0"/>
              </a:rPr>
              <a:t>bili</a:t>
            </a:r>
            <a:r>
              <a:rPr lang="en-US" sz="1800" dirty="0">
                <a:latin typeface="Calibri" pitchFamily="34" charset="0"/>
                <a:cs typeface="Calibri" pitchFamily="34" charset="0"/>
              </a:rPr>
              <a:t> u </a:t>
            </a:r>
            <a:r>
              <a:rPr lang="en-US" sz="1800" dirty="0" err="1">
                <a:latin typeface="Calibri" pitchFamily="34" charset="0"/>
                <a:cs typeface="Calibri" pitchFamily="34" charset="0"/>
              </a:rPr>
              <a:t>koraku</a:t>
            </a:r>
            <a:r>
              <a:rPr lang="en-US" sz="1800" dirty="0">
                <a:latin typeface="Calibri" pitchFamily="34" charset="0"/>
                <a:cs typeface="Calibri" pitchFamily="34" charset="0"/>
              </a:rPr>
              <a:t> </a:t>
            </a:r>
            <a:r>
              <a:rPr lang="en-US" sz="1800" dirty="0" err="1">
                <a:latin typeface="Calibri" pitchFamily="34" charset="0"/>
                <a:cs typeface="Calibri" pitchFamily="34" charset="0"/>
              </a:rPr>
              <a:t>sa</a:t>
            </a:r>
            <a:r>
              <a:rPr lang="en-US" sz="1800" dirty="0">
                <a:latin typeface="Calibri" pitchFamily="34" charset="0"/>
                <a:cs typeface="Calibri" pitchFamily="34" charset="0"/>
              </a:rPr>
              <a:t> </a:t>
            </a:r>
            <a:r>
              <a:rPr lang="en-US" sz="1800" dirty="0" err="1">
                <a:latin typeface="Calibri" pitchFamily="34" charset="0"/>
                <a:cs typeface="Calibri" pitchFamily="34" charset="0"/>
              </a:rPr>
              <a:t>konkurencijom</a:t>
            </a:r>
            <a:r>
              <a:rPr lang="en-US" sz="1800" dirty="0">
                <a:latin typeface="Calibri" pitchFamily="34" charset="0"/>
                <a:cs typeface="Calibri" pitchFamily="34" charset="0"/>
              </a:rPr>
              <a:t> – </a:t>
            </a:r>
            <a:r>
              <a:rPr lang="en-US" sz="1800" dirty="0" err="1">
                <a:latin typeface="Calibri" pitchFamily="34" charset="0"/>
                <a:cs typeface="Calibri" pitchFamily="34" charset="0"/>
              </a:rPr>
              <a:t>koristiti</a:t>
            </a:r>
            <a:r>
              <a:rPr lang="en-US" sz="1800" dirty="0">
                <a:latin typeface="Calibri" pitchFamily="34" charset="0"/>
                <a:cs typeface="Calibri" pitchFamily="34" charset="0"/>
              </a:rPr>
              <a:t> </a:t>
            </a:r>
            <a:r>
              <a:rPr lang="en-US" sz="1800" dirty="0" err="1">
                <a:latin typeface="Calibri" pitchFamily="34" charset="0"/>
                <a:cs typeface="Calibri" pitchFamily="34" charset="0"/>
              </a:rPr>
              <a:t>semenski</a:t>
            </a:r>
            <a:r>
              <a:rPr lang="en-US" sz="1800" dirty="0">
                <a:latin typeface="Calibri" pitchFamily="34" charset="0"/>
                <a:cs typeface="Calibri" pitchFamily="34" charset="0"/>
              </a:rPr>
              <a:t> </a:t>
            </a:r>
            <a:r>
              <a:rPr lang="en-US" sz="1800" dirty="0" err="1">
                <a:latin typeface="Calibri" pitchFamily="34" charset="0"/>
                <a:cs typeface="Calibri" pitchFamily="34" charset="0"/>
              </a:rPr>
              <a:t>materijal</a:t>
            </a:r>
            <a:r>
              <a:rPr lang="en-US" sz="1800" dirty="0">
                <a:latin typeface="Calibri" pitchFamily="34" charset="0"/>
                <a:cs typeface="Calibri" pitchFamily="34" charset="0"/>
              </a:rPr>
              <a:t> </a:t>
            </a:r>
            <a:r>
              <a:rPr lang="en-US" sz="1800" dirty="0" err="1">
                <a:latin typeface="Calibri" pitchFamily="34" charset="0"/>
                <a:cs typeface="Calibri" pitchFamily="34" charset="0"/>
              </a:rPr>
              <a:t>koji</a:t>
            </a:r>
            <a:r>
              <a:rPr lang="en-US" sz="1800" dirty="0">
                <a:latin typeface="Calibri" pitchFamily="34" charset="0"/>
                <a:cs typeface="Calibri" pitchFamily="34" charset="0"/>
              </a:rPr>
              <a:t> </a:t>
            </a:r>
            <a:r>
              <a:rPr lang="en-US" sz="1800" dirty="0" err="1">
                <a:latin typeface="Calibri" pitchFamily="34" charset="0"/>
                <a:cs typeface="Calibri" pitchFamily="34" charset="0"/>
              </a:rPr>
              <a:t>daje</a:t>
            </a:r>
            <a:r>
              <a:rPr lang="en-US" sz="1800" dirty="0">
                <a:latin typeface="Calibri" pitchFamily="34" charset="0"/>
                <a:cs typeface="Calibri" pitchFamily="34" charset="0"/>
              </a:rPr>
              <a:t> </a:t>
            </a:r>
            <a:r>
              <a:rPr lang="en-US" sz="1800" dirty="0" err="1">
                <a:latin typeface="Calibri" pitchFamily="34" charset="0"/>
                <a:cs typeface="Calibri" pitchFamily="34" charset="0"/>
              </a:rPr>
              <a:t>veće</a:t>
            </a:r>
            <a:r>
              <a:rPr lang="en-US" sz="1800" dirty="0">
                <a:latin typeface="Calibri" pitchFamily="34" charset="0"/>
                <a:cs typeface="Calibri" pitchFamily="34" charset="0"/>
              </a:rPr>
              <a:t> </a:t>
            </a:r>
            <a:r>
              <a:rPr lang="en-US" sz="1800" dirty="0" err="1">
                <a:latin typeface="Calibri" pitchFamily="34" charset="0"/>
                <a:cs typeface="Calibri" pitchFamily="34" charset="0"/>
              </a:rPr>
              <a:t>prinose</a:t>
            </a:r>
            <a:r>
              <a:rPr lang="en-US" sz="1800" dirty="0">
                <a:latin typeface="Calibri" pitchFamily="34" charset="0"/>
                <a:cs typeface="Calibri" pitchFamily="34" charset="0"/>
              </a:rPr>
              <a:t>, </a:t>
            </a:r>
            <a:r>
              <a:rPr lang="en-US" sz="1800" dirty="0" err="1">
                <a:latin typeface="Calibri" pitchFamily="34" charset="0"/>
                <a:cs typeface="Calibri" pitchFamily="34" charset="0"/>
              </a:rPr>
              <a:t>koristiti</a:t>
            </a:r>
            <a:r>
              <a:rPr lang="en-US" sz="1800" dirty="0">
                <a:latin typeface="Calibri" pitchFamily="34" charset="0"/>
                <a:cs typeface="Calibri" pitchFamily="34" charset="0"/>
              </a:rPr>
              <a:t> </a:t>
            </a:r>
            <a:r>
              <a:rPr lang="en-US" sz="1800" dirty="0" err="1">
                <a:latin typeface="Calibri" pitchFamily="34" charset="0"/>
                <a:cs typeface="Calibri" pitchFamily="34" charset="0"/>
              </a:rPr>
              <a:t>nove</a:t>
            </a:r>
            <a:r>
              <a:rPr lang="en-US" sz="1800" dirty="0">
                <a:latin typeface="Calibri" pitchFamily="34" charset="0"/>
                <a:cs typeface="Calibri" pitchFamily="34" charset="0"/>
              </a:rPr>
              <a:t> </a:t>
            </a:r>
            <a:r>
              <a:rPr lang="en-US" sz="1800" dirty="0" err="1">
                <a:latin typeface="Calibri" pitchFamily="34" charset="0"/>
                <a:cs typeface="Calibri" pitchFamily="34" charset="0"/>
              </a:rPr>
              <a:t>agrotehničke</a:t>
            </a:r>
            <a:r>
              <a:rPr lang="en-US" sz="1800" dirty="0">
                <a:latin typeface="Calibri" pitchFamily="34" charset="0"/>
                <a:cs typeface="Calibri" pitchFamily="34" charset="0"/>
              </a:rPr>
              <a:t> mere </a:t>
            </a:r>
            <a:r>
              <a:rPr lang="en-US" sz="1800" dirty="0" err="1">
                <a:latin typeface="Calibri" pitchFamily="34" charset="0"/>
                <a:cs typeface="Calibri" pitchFamily="34" charset="0"/>
              </a:rPr>
              <a:t>zaštite</a:t>
            </a:r>
            <a:r>
              <a:rPr lang="en-US" sz="1800" dirty="0">
                <a:latin typeface="Calibri" pitchFamily="34" charset="0"/>
                <a:cs typeface="Calibri" pitchFamily="34" charset="0"/>
              </a:rPr>
              <a:t>, </a:t>
            </a:r>
            <a:r>
              <a:rPr lang="en-US" sz="1800" dirty="0" err="1">
                <a:latin typeface="Calibri" pitchFamily="34" charset="0"/>
                <a:cs typeface="Calibri" pitchFamily="34" charset="0"/>
              </a:rPr>
              <a:t>uvođenje</a:t>
            </a:r>
            <a:r>
              <a:rPr lang="en-US" sz="1800" dirty="0">
                <a:latin typeface="Calibri" pitchFamily="34" charset="0"/>
                <a:cs typeface="Calibri" pitchFamily="34" charset="0"/>
              </a:rPr>
              <a:t> </a:t>
            </a:r>
            <a:r>
              <a:rPr lang="en-US" sz="1800" dirty="0" err="1">
                <a:latin typeface="Calibri" pitchFamily="34" charset="0"/>
                <a:cs typeface="Calibri" pitchFamily="34" charset="0"/>
              </a:rPr>
              <a:t>novog</a:t>
            </a:r>
            <a:r>
              <a:rPr lang="en-US" sz="1800" dirty="0">
                <a:latin typeface="Calibri" pitchFamily="34" charset="0"/>
                <a:cs typeface="Calibri" pitchFamily="34" charset="0"/>
              </a:rPr>
              <a:t> </a:t>
            </a:r>
            <a:r>
              <a:rPr lang="en-US" sz="1800" dirty="0" err="1">
                <a:latin typeface="Calibri" pitchFamily="34" charset="0"/>
                <a:cs typeface="Calibri" pitchFamily="34" charset="0"/>
              </a:rPr>
              <a:t>proizvoda</a:t>
            </a:r>
            <a:r>
              <a:rPr lang="en-US" sz="1800" dirty="0">
                <a:latin typeface="Calibri" pitchFamily="34" charset="0"/>
                <a:cs typeface="Calibri" pitchFamily="34" charset="0"/>
              </a:rPr>
              <a:t> od </a:t>
            </a:r>
            <a:r>
              <a:rPr lang="en-US" sz="1800" dirty="0" err="1">
                <a:latin typeface="Calibri" pitchFamily="34" charset="0"/>
                <a:cs typeface="Calibri" pitchFamily="34" charset="0"/>
              </a:rPr>
              <a:t>kvalitetnijeg</a:t>
            </a:r>
            <a:r>
              <a:rPr lang="en-US" sz="1800" dirty="0">
                <a:latin typeface="Calibri" pitchFamily="34" charset="0"/>
                <a:cs typeface="Calibri" pitchFamily="34" charset="0"/>
              </a:rPr>
              <a:t> </a:t>
            </a:r>
            <a:r>
              <a:rPr lang="en-US" sz="1800" dirty="0" err="1">
                <a:latin typeface="Calibri" pitchFamily="34" charset="0"/>
                <a:cs typeface="Calibri" pitchFamily="34" charset="0"/>
              </a:rPr>
              <a:t>materala</a:t>
            </a:r>
            <a:endParaRPr lang="en-US" sz="1800" dirty="0">
              <a:latin typeface="Calibri" pitchFamily="34" charset="0"/>
              <a:cs typeface="Calibri" pitchFamily="34" charset="0"/>
            </a:endParaRPr>
          </a:p>
          <a:p>
            <a:pPr eaLnBrk="1" hangingPunct="1">
              <a:buClr>
                <a:srgbClr val="17375E"/>
              </a:buClr>
            </a:pPr>
            <a:r>
              <a:rPr lang="en-US" sz="1800" b="1" dirty="0" err="1">
                <a:latin typeface="Calibri" pitchFamily="34" charset="0"/>
                <a:cs typeface="Calibri" pitchFamily="34" charset="0"/>
              </a:rPr>
              <a:t>Kakva</a:t>
            </a:r>
            <a:r>
              <a:rPr lang="en-US" sz="1800" b="1" dirty="0">
                <a:latin typeface="Calibri" pitchFamily="34" charset="0"/>
                <a:cs typeface="Calibri" pitchFamily="34" charset="0"/>
              </a:rPr>
              <a:t> je </a:t>
            </a:r>
            <a:r>
              <a:rPr lang="en-US" sz="1800" b="1" dirty="0" err="1">
                <a:latin typeface="Calibri" pitchFamily="34" charset="0"/>
                <a:cs typeface="Calibri" pitchFamily="34" charset="0"/>
              </a:rPr>
              <a:t>konkurencija</a:t>
            </a:r>
            <a:r>
              <a:rPr lang="en-US" sz="1800" b="1" dirty="0">
                <a:latin typeface="Calibri" pitchFamily="34" charset="0"/>
                <a:cs typeface="Calibri" pitchFamily="34" charset="0"/>
              </a:rPr>
              <a:t>, </a:t>
            </a:r>
            <a:r>
              <a:rPr lang="en-US" sz="1800" b="1" dirty="0" err="1">
                <a:latin typeface="Calibri" pitchFamily="34" charset="0"/>
                <a:cs typeface="Calibri" pitchFamily="34" charset="0"/>
              </a:rPr>
              <a:t>prednosti</a:t>
            </a:r>
            <a:r>
              <a:rPr lang="en-US" sz="1800" b="1" dirty="0">
                <a:latin typeface="Calibri" pitchFamily="34" charset="0"/>
                <a:cs typeface="Calibri" pitchFamily="34" charset="0"/>
              </a:rPr>
              <a:t> </a:t>
            </a:r>
            <a:r>
              <a:rPr lang="en-US" sz="1800" b="1" dirty="0" err="1">
                <a:latin typeface="Calibri" pitchFamily="34" charset="0"/>
                <a:cs typeface="Calibri" pitchFamily="34" charset="0"/>
              </a:rPr>
              <a:t>konkurencije</a:t>
            </a:r>
            <a:endParaRPr lang="en-US" sz="1800" b="1" dirty="0">
              <a:latin typeface="Calibri" pitchFamily="34" charset="0"/>
              <a:cs typeface="Calibri" pitchFamily="34" charset="0"/>
            </a:endParaRPr>
          </a:p>
          <a:p>
            <a:pPr marL="804085" lvl="1" algn="just" eaLnBrk="1" hangingPunct="1">
              <a:buClr>
                <a:srgbClr val="17375E"/>
              </a:buClr>
              <a:buFont typeface="Arial" charset="0"/>
              <a:buChar char="•"/>
            </a:pPr>
            <a:r>
              <a:rPr lang="en-US" sz="1800" dirty="0" err="1">
                <a:latin typeface="Calibri" pitchFamily="34" charset="0"/>
                <a:cs typeface="Calibri" pitchFamily="34" charset="0"/>
              </a:rPr>
              <a:t>Kako</a:t>
            </a:r>
            <a:r>
              <a:rPr lang="en-US" sz="1800" dirty="0">
                <a:latin typeface="Calibri" pitchFamily="34" charset="0"/>
                <a:cs typeface="Calibri" pitchFamily="34" charset="0"/>
              </a:rPr>
              <a:t> </a:t>
            </a:r>
            <a:r>
              <a:rPr lang="en-US" sz="1800" dirty="0" err="1">
                <a:latin typeface="Calibri" pitchFamily="34" charset="0"/>
                <a:cs typeface="Calibri" pitchFamily="34" charset="0"/>
              </a:rPr>
              <a:t>bismo</a:t>
            </a:r>
            <a:r>
              <a:rPr lang="en-US" sz="1800" dirty="0">
                <a:latin typeface="Calibri" pitchFamily="34" charset="0"/>
                <a:cs typeface="Calibri" pitchFamily="34" charset="0"/>
              </a:rPr>
              <a:t> </a:t>
            </a:r>
            <a:r>
              <a:rPr lang="en-US" sz="1800" dirty="0" err="1">
                <a:latin typeface="Calibri" pitchFamily="34" charset="0"/>
                <a:cs typeface="Calibri" pitchFamily="34" charset="0"/>
              </a:rPr>
              <a:t>ponudili</a:t>
            </a:r>
            <a:r>
              <a:rPr lang="en-US" sz="1800" dirty="0">
                <a:latin typeface="Calibri" pitchFamily="34" charset="0"/>
                <a:cs typeface="Calibri" pitchFamily="34" charset="0"/>
              </a:rPr>
              <a:t> </a:t>
            </a:r>
            <a:r>
              <a:rPr lang="en-US" sz="1800" dirty="0" err="1">
                <a:latin typeface="Calibri" pitchFamily="34" charset="0"/>
                <a:cs typeface="Calibri" pitchFamily="34" charset="0"/>
              </a:rPr>
              <a:t>konkurentne</a:t>
            </a:r>
            <a:r>
              <a:rPr lang="en-US" sz="1800" dirty="0">
                <a:latin typeface="Calibri" pitchFamily="34" charset="0"/>
                <a:cs typeface="Calibri" pitchFamily="34" charset="0"/>
              </a:rPr>
              <a:t> </a:t>
            </a:r>
            <a:r>
              <a:rPr lang="en-US" sz="1800" dirty="0" err="1">
                <a:latin typeface="Calibri" pitchFamily="34" charset="0"/>
                <a:cs typeface="Calibri" pitchFamily="34" charset="0"/>
              </a:rPr>
              <a:t>proizvode</a:t>
            </a:r>
            <a:r>
              <a:rPr lang="en-US" sz="1800" dirty="0">
                <a:latin typeface="Calibri" pitchFamily="34" charset="0"/>
                <a:cs typeface="Calibri" pitchFamily="34" charset="0"/>
              </a:rPr>
              <a:t>, </a:t>
            </a:r>
            <a:r>
              <a:rPr lang="en-US" sz="1800" dirty="0" err="1">
                <a:latin typeface="Calibri" pitchFamily="34" charset="0"/>
                <a:cs typeface="Calibri" pitchFamily="34" charset="0"/>
              </a:rPr>
              <a:t>moramo</a:t>
            </a:r>
            <a:r>
              <a:rPr lang="en-US" sz="1800" dirty="0">
                <a:latin typeface="Calibri" pitchFamily="34" charset="0"/>
                <a:cs typeface="Calibri" pitchFamily="34" charset="0"/>
              </a:rPr>
              <a:t> </a:t>
            </a:r>
            <a:r>
              <a:rPr lang="en-US" sz="1800" dirty="0" err="1">
                <a:latin typeface="Calibri" pitchFamily="34" charset="0"/>
                <a:cs typeface="Calibri" pitchFamily="34" charset="0"/>
              </a:rPr>
              <a:t>videti</a:t>
            </a:r>
            <a:r>
              <a:rPr lang="en-US" sz="1800" dirty="0">
                <a:latin typeface="Calibri" pitchFamily="34" charset="0"/>
                <a:cs typeface="Calibri" pitchFamily="34" charset="0"/>
              </a:rPr>
              <a:t> </a:t>
            </a:r>
            <a:r>
              <a:rPr lang="en-US" sz="1800" dirty="0" err="1">
                <a:latin typeface="Calibri" pitchFamily="34" charset="0"/>
                <a:cs typeface="Calibri" pitchFamily="34" charset="0"/>
              </a:rPr>
              <a:t>koje</a:t>
            </a:r>
            <a:r>
              <a:rPr lang="en-US" sz="1800" dirty="0">
                <a:latin typeface="Calibri" pitchFamily="34" charset="0"/>
                <a:cs typeface="Calibri" pitchFamily="34" charset="0"/>
              </a:rPr>
              <a:t> </a:t>
            </a:r>
            <a:r>
              <a:rPr lang="en-US" sz="1800" dirty="0" err="1">
                <a:latin typeface="Calibri" pitchFamily="34" charset="0"/>
                <a:cs typeface="Calibri" pitchFamily="34" charset="0"/>
              </a:rPr>
              <a:t>su</a:t>
            </a:r>
            <a:r>
              <a:rPr lang="en-US" sz="1800" dirty="0">
                <a:latin typeface="Calibri" pitchFamily="34" charset="0"/>
                <a:cs typeface="Calibri" pitchFamily="34" charset="0"/>
              </a:rPr>
              <a:t> mane/</a:t>
            </a:r>
            <a:r>
              <a:rPr lang="en-US" sz="1800" dirty="0" err="1">
                <a:latin typeface="Calibri" pitchFamily="34" charset="0"/>
                <a:cs typeface="Calibri" pitchFamily="34" charset="0"/>
              </a:rPr>
              <a:t>prednosti</a:t>
            </a:r>
            <a:r>
              <a:rPr lang="en-US" sz="1800" dirty="0">
                <a:latin typeface="Calibri" pitchFamily="34" charset="0"/>
                <a:cs typeface="Calibri" pitchFamily="34" charset="0"/>
              </a:rPr>
              <a:t> </a:t>
            </a:r>
            <a:r>
              <a:rPr lang="en-US" sz="1800" dirty="0" err="1">
                <a:latin typeface="Calibri" pitchFamily="34" charset="0"/>
                <a:cs typeface="Calibri" pitchFamily="34" charset="0"/>
              </a:rPr>
              <a:t>konkurencije</a:t>
            </a:r>
            <a:r>
              <a:rPr lang="en-US" sz="1800" dirty="0">
                <a:latin typeface="Calibri" pitchFamily="34" charset="0"/>
                <a:cs typeface="Calibri" pitchFamily="34" charset="0"/>
              </a:rPr>
              <a:t> – </a:t>
            </a:r>
            <a:r>
              <a:rPr lang="en-US" sz="1800" dirty="0" err="1">
                <a:latin typeface="Calibri" pitchFamily="34" charset="0"/>
                <a:cs typeface="Calibri" pitchFamily="34" charset="0"/>
              </a:rPr>
              <a:t>kvalitet</a:t>
            </a:r>
            <a:r>
              <a:rPr lang="en-US" sz="1800" dirty="0">
                <a:latin typeface="Calibri" pitchFamily="34" charset="0"/>
                <a:cs typeface="Calibri" pitchFamily="34" charset="0"/>
              </a:rPr>
              <a:t> </a:t>
            </a:r>
            <a:r>
              <a:rPr lang="en-US" sz="1800" dirty="0" err="1">
                <a:latin typeface="Calibri" pitchFamily="34" charset="0"/>
                <a:cs typeface="Calibri" pitchFamily="34" charset="0"/>
              </a:rPr>
              <a:t>proizvoda</a:t>
            </a:r>
            <a:r>
              <a:rPr lang="en-US" sz="1800" dirty="0">
                <a:latin typeface="Calibri" pitchFamily="34" charset="0"/>
                <a:cs typeface="Calibri" pitchFamily="34" charset="0"/>
              </a:rPr>
              <a:t>, </a:t>
            </a:r>
            <a:r>
              <a:rPr lang="en-US" sz="1800" dirty="0" err="1">
                <a:latin typeface="Calibri" pitchFamily="34" charset="0"/>
                <a:cs typeface="Calibri" pitchFamily="34" charset="0"/>
              </a:rPr>
              <a:t>rokovi</a:t>
            </a:r>
            <a:r>
              <a:rPr lang="en-US" sz="1800" dirty="0">
                <a:latin typeface="Calibri" pitchFamily="34" charset="0"/>
                <a:cs typeface="Calibri" pitchFamily="34" charset="0"/>
              </a:rPr>
              <a:t> </a:t>
            </a:r>
            <a:r>
              <a:rPr lang="en-US" sz="1800" dirty="0" err="1">
                <a:latin typeface="Calibri" pitchFamily="34" charset="0"/>
                <a:cs typeface="Calibri" pitchFamily="34" charset="0"/>
              </a:rPr>
              <a:t>plaćanja</a:t>
            </a:r>
            <a:r>
              <a:rPr lang="en-US" sz="1800" dirty="0">
                <a:latin typeface="Calibri" pitchFamily="34" charset="0"/>
                <a:cs typeface="Calibri" pitchFamily="34" charset="0"/>
              </a:rPr>
              <a:t>, </a:t>
            </a:r>
            <a:r>
              <a:rPr lang="en-US" sz="1800" dirty="0" err="1">
                <a:latin typeface="Calibri" pitchFamily="34" charset="0"/>
                <a:cs typeface="Calibri" pitchFamily="34" charset="0"/>
              </a:rPr>
              <a:t>kapaciteti</a:t>
            </a:r>
            <a:r>
              <a:rPr lang="en-US" sz="1800" dirty="0">
                <a:latin typeface="Calibri" pitchFamily="34" charset="0"/>
                <a:cs typeface="Calibri" pitchFamily="34" charset="0"/>
              </a:rPr>
              <a:t> </a:t>
            </a:r>
            <a:r>
              <a:rPr lang="en-US" sz="1800" dirty="0" err="1">
                <a:latin typeface="Calibri" pitchFamily="34" charset="0"/>
                <a:cs typeface="Calibri" pitchFamily="34" charset="0"/>
              </a:rPr>
              <a:t>proizvodnje</a:t>
            </a:r>
            <a:r>
              <a:rPr lang="en-US" sz="1800" dirty="0">
                <a:latin typeface="Calibri" pitchFamily="34" charset="0"/>
                <a:cs typeface="Calibri" pitchFamily="34" charset="0"/>
              </a:rPr>
              <a:t>, </a:t>
            </a:r>
            <a:r>
              <a:rPr lang="en-US" sz="1800" dirty="0" err="1">
                <a:latin typeface="Calibri" pitchFamily="34" charset="0"/>
                <a:cs typeface="Calibri" pitchFamily="34" charset="0"/>
              </a:rPr>
              <a:t>cena</a:t>
            </a:r>
            <a:r>
              <a:rPr lang="en-US" sz="1800" dirty="0">
                <a:latin typeface="Calibri" pitchFamily="34" charset="0"/>
                <a:cs typeface="Calibri" pitchFamily="34" charset="0"/>
              </a:rPr>
              <a:t> </a:t>
            </a:r>
            <a:r>
              <a:rPr lang="en-US" sz="1800" dirty="0" err="1">
                <a:latin typeface="Calibri" pitchFamily="34" charset="0"/>
                <a:cs typeface="Calibri" pitchFamily="34" charset="0"/>
              </a:rPr>
              <a:t>proizvoda</a:t>
            </a:r>
            <a:r>
              <a:rPr lang="en-US" sz="1800" dirty="0">
                <a:latin typeface="Calibri" pitchFamily="34" charset="0"/>
                <a:cs typeface="Calibri" pitchFamily="34" charset="0"/>
              </a:rPr>
              <a:t>.</a:t>
            </a:r>
          </a:p>
          <a:p>
            <a:pPr eaLnBrk="1" hangingPunct="1">
              <a:buClr>
                <a:srgbClr val="17375E"/>
              </a:buClr>
            </a:pPr>
            <a:r>
              <a:rPr lang="en-US" sz="1800" b="1" dirty="0" err="1">
                <a:latin typeface="Calibri" pitchFamily="34" charset="0"/>
                <a:cs typeface="Calibri" pitchFamily="34" charset="0"/>
              </a:rPr>
              <a:t>Prepreke</a:t>
            </a:r>
            <a:r>
              <a:rPr lang="en-US" sz="1800" b="1" dirty="0">
                <a:latin typeface="Calibri" pitchFamily="34" charset="0"/>
                <a:cs typeface="Calibri" pitchFamily="34" charset="0"/>
              </a:rPr>
              <a:t> </a:t>
            </a:r>
            <a:r>
              <a:rPr lang="en-US" sz="1800" b="1" dirty="0" err="1">
                <a:latin typeface="Calibri" pitchFamily="34" charset="0"/>
                <a:cs typeface="Calibri" pitchFamily="34" charset="0"/>
              </a:rPr>
              <a:t>za</a:t>
            </a:r>
            <a:r>
              <a:rPr lang="en-US" sz="1800" b="1" dirty="0">
                <a:latin typeface="Calibri" pitchFamily="34" charset="0"/>
                <a:cs typeface="Calibri" pitchFamily="34" charset="0"/>
              </a:rPr>
              <a:t> </a:t>
            </a:r>
            <a:r>
              <a:rPr lang="en-US" sz="1800" b="1" dirty="0" err="1">
                <a:latin typeface="Calibri" pitchFamily="34" charset="0"/>
                <a:cs typeface="Calibri" pitchFamily="34" charset="0"/>
              </a:rPr>
              <a:t>izlazak</a:t>
            </a:r>
            <a:r>
              <a:rPr lang="en-US" sz="1800" b="1" dirty="0">
                <a:latin typeface="Calibri" pitchFamily="34" charset="0"/>
                <a:cs typeface="Calibri" pitchFamily="34" charset="0"/>
              </a:rPr>
              <a:t> </a:t>
            </a:r>
            <a:r>
              <a:rPr lang="en-US" sz="1800" b="1" dirty="0" err="1">
                <a:latin typeface="Calibri" pitchFamily="34" charset="0"/>
                <a:cs typeface="Calibri" pitchFamily="34" charset="0"/>
              </a:rPr>
              <a:t>na</a:t>
            </a:r>
            <a:r>
              <a:rPr lang="en-US" sz="1800" b="1" dirty="0">
                <a:latin typeface="Calibri" pitchFamily="34" charset="0"/>
                <a:cs typeface="Calibri" pitchFamily="34" charset="0"/>
              </a:rPr>
              <a:t> </a:t>
            </a:r>
            <a:r>
              <a:rPr lang="en-US" sz="1800" b="1" dirty="0" err="1">
                <a:latin typeface="Calibri" pitchFamily="34" charset="0"/>
                <a:cs typeface="Calibri" pitchFamily="34" charset="0"/>
              </a:rPr>
              <a:t>tržište</a:t>
            </a:r>
            <a:endParaRPr lang="en-US" sz="1800" b="1" dirty="0">
              <a:latin typeface="Calibri" pitchFamily="34" charset="0"/>
              <a:cs typeface="Calibri" pitchFamily="34" charset="0"/>
            </a:endParaRPr>
          </a:p>
          <a:p>
            <a:pPr marL="804085" lvl="1" eaLnBrk="1" hangingPunct="1">
              <a:buClr>
                <a:srgbClr val="17375E"/>
              </a:buClr>
              <a:buFont typeface="Arial" charset="0"/>
              <a:buChar char="•"/>
            </a:pPr>
            <a:r>
              <a:rPr lang="en-US" sz="1800" dirty="0" err="1">
                <a:latin typeface="Calibri" pitchFamily="34" charset="0"/>
                <a:cs typeface="Calibri" pitchFamily="34" charset="0"/>
              </a:rPr>
              <a:t>Velika</a:t>
            </a:r>
            <a:r>
              <a:rPr lang="en-US" sz="1800" dirty="0">
                <a:latin typeface="Calibri" pitchFamily="34" charset="0"/>
                <a:cs typeface="Calibri" pitchFamily="34" charset="0"/>
              </a:rPr>
              <a:t> </a:t>
            </a:r>
            <a:r>
              <a:rPr lang="en-US" sz="1800" dirty="0" err="1">
                <a:latin typeface="Calibri" pitchFamily="34" charset="0"/>
                <a:cs typeface="Calibri" pitchFamily="34" charset="0"/>
              </a:rPr>
              <a:t>konkurencija</a:t>
            </a:r>
            <a:r>
              <a:rPr lang="en-US" sz="1800" dirty="0">
                <a:latin typeface="Calibri" pitchFamily="34" charset="0"/>
                <a:cs typeface="Calibri" pitchFamily="34" charset="0"/>
              </a:rPr>
              <a:t>, </a:t>
            </a:r>
            <a:r>
              <a:rPr lang="en-US" sz="1800" dirty="0" err="1">
                <a:latin typeface="Calibri" pitchFamily="34" charset="0"/>
                <a:cs typeface="Calibri" pitchFamily="34" charset="0"/>
              </a:rPr>
              <a:t>loš</a:t>
            </a:r>
            <a:r>
              <a:rPr lang="en-US" sz="1800" dirty="0">
                <a:latin typeface="Calibri" pitchFamily="34" charset="0"/>
                <a:cs typeface="Calibri" pitchFamily="34" charset="0"/>
              </a:rPr>
              <a:t> </a:t>
            </a:r>
            <a:r>
              <a:rPr lang="en-US" sz="1800" dirty="0" err="1">
                <a:latin typeface="Calibri" pitchFamily="34" charset="0"/>
                <a:cs typeface="Calibri" pitchFamily="34" charset="0"/>
              </a:rPr>
              <a:t>kvalitet</a:t>
            </a:r>
            <a:r>
              <a:rPr lang="en-US" sz="1800" dirty="0">
                <a:latin typeface="Calibri" pitchFamily="34" charset="0"/>
                <a:cs typeface="Calibri" pitchFamily="34" charset="0"/>
              </a:rPr>
              <a:t> </a:t>
            </a:r>
            <a:r>
              <a:rPr lang="en-US" sz="1800" dirty="0" err="1">
                <a:latin typeface="Calibri" pitchFamily="34" charset="0"/>
                <a:cs typeface="Calibri" pitchFamily="34" charset="0"/>
              </a:rPr>
              <a:t>proizvoda</a:t>
            </a:r>
            <a:r>
              <a:rPr lang="en-US" sz="1800" dirty="0">
                <a:latin typeface="Calibri" pitchFamily="34" charset="0"/>
                <a:cs typeface="Calibri" pitchFamily="34" charset="0"/>
              </a:rPr>
              <a:t>, </a:t>
            </a:r>
            <a:r>
              <a:rPr lang="en-US" sz="1800" dirty="0" err="1">
                <a:latin typeface="Calibri" pitchFamily="34" charset="0"/>
                <a:cs typeface="Calibri" pitchFamily="34" charset="0"/>
              </a:rPr>
              <a:t>visoka</a:t>
            </a:r>
            <a:r>
              <a:rPr lang="en-US" sz="1800" dirty="0">
                <a:latin typeface="Calibri" pitchFamily="34" charset="0"/>
                <a:cs typeface="Calibri" pitchFamily="34" charset="0"/>
              </a:rPr>
              <a:t> </a:t>
            </a:r>
            <a:r>
              <a:rPr lang="en-US" sz="1800" dirty="0" err="1">
                <a:latin typeface="Calibri" pitchFamily="34" charset="0"/>
                <a:cs typeface="Calibri" pitchFamily="34" charset="0"/>
              </a:rPr>
              <a:t>cene</a:t>
            </a:r>
            <a:r>
              <a:rPr lang="en-US" sz="1800" dirty="0">
                <a:latin typeface="Calibri" pitchFamily="34" charset="0"/>
                <a:cs typeface="Calibri" pitchFamily="34" charset="0"/>
              </a:rPr>
              <a:t>, </a:t>
            </a:r>
            <a:r>
              <a:rPr lang="en-US" sz="1800" dirty="0" err="1">
                <a:latin typeface="Calibri" pitchFamily="34" charset="0"/>
                <a:cs typeface="Calibri" pitchFamily="34" charset="0"/>
              </a:rPr>
              <a:t>niska</a:t>
            </a:r>
            <a:r>
              <a:rPr lang="en-US" sz="1800" dirty="0">
                <a:latin typeface="Calibri" pitchFamily="34" charset="0"/>
                <a:cs typeface="Calibri" pitchFamily="34" charset="0"/>
              </a:rPr>
              <a:t> </a:t>
            </a:r>
            <a:r>
              <a:rPr lang="en-US" sz="1800" dirty="0" err="1">
                <a:latin typeface="Calibri" pitchFamily="34" charset="0"/>
                <a:cs typeface="Calibri" pitchFamily="34" charset="0"/>
              </a:rPr>
              <a:t>kupovna</a:t>
            </a:r>
            <a:r>
              <a:rPr lang="en-US" sz="1800" dirty="0">
                <a:latin typeface="Calibri" pitchFamily="34" charset="0"/>
                <a:cs typeface="Calibri" pitchFamily="34" charset="0"/>
              </a:rPr>
              <a:t> </a:t>
            </a:r>
            <a:r>
              <a:rPr lang="en-US" sz="1800" dirty="0" err="1">
                <a:latin typeface="Calibri" pitchFamily="34" charset="0"/>
                <a:cs typeface="Calibri" pitchFamily="34" charset="0"/>
              </a:rPr>
              <a:t>moć</a:t>
            </a:r>
            <a:endParaRPr lang="en-US" sz="1800" dirty="0">
              <a:latin typeface="Calibri" pitchFamily="34" charset="0"/>
              <a:cs typeface="Calibri" pitchFamily="34" charset="0"/>
            </a:endParaRPr>
          </a:p>
          <a:p>
            <a:pPr eaLnBrk="1" hangingPunct="1">
              <a:buClr>
                <a:srgbClr val="17375E"/>
              </a:buClr>
              <a:buFont typeface="Arial" charset="0"/>
              <a:buNone/>
            </a:pPr>
            <a:endParaRPr lang="en-US" sz="1800" dirty="0">
              <a:latin typeface="Calibri" pitchFamily="34" charset="0"/>
              <a:cs typeface="Calibri" pitchFamily="34" charset="0"/>
            </a:endParaRPr>
          </a:p>
          <a:p>
            <a:pPr eaLnBrk="1" hangingPunct="1">
              <a:buClr>
                <a:srgbClr val="17375E"/>
              </a:buCl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3351951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02706" y="1042864"/>
            <a:ext cx="8423097" cy="647403"/>
          </a:xfrm>
        </p:spPr>
        <p:txBody>
          <a:bodyPr>
            <a:noAutofit/>
          </a:bodyPr>
          <a:lstStyle/>
          <a:p>
            <a:pPr eaLnBrk="1" hangingPunct="1"/>
            <a:r>
              <a:rPr lang="en-US" sz="3900" dirty="0" err="1">
                <a:latin typeface="Calibri" pitchFamily="34" charset="0"/>
                <a:cs typeface="Calibri" pitchFamily="34" charset="0"/>
              </a:rPr>
              <a:t>Analiza</a:t>
            </a:r>
            <a:r>
              <a:rPr lang="en-US" sz="3900" dirty="0">
                <a:latin typeface="Calibri" pitchFamily="34" charset="0"/>
                <a:cs typeface="Calibri" pitchFamily="34" charset="0"/>
              </a:rPr>
              <a:t> </a:t>
            </a:r>
            <a:r>
              <a:rPr lang="en-US" sz="3900" dirty="0" err="1">
                <a:latin typeface="Calibri" pitchFamily="34" charset="0"/>
                <a:cs typeface="Calibri" pitchFamily="34" charset="0"/>
              </a:rPr>
              <a:t>tržišta</a:t>
            </a:r>
            <a:r>
              <a:rPr lang="en-US" sz="3900" dirty="0">
                <a:latin typeface="Calibri" pitchFamily="34" charset="0"/>
                <a:cs typeface="Calibri" pitchFamily="34" charset="0"/>
              </a:rPr>
              <a:t> (</a:t>
            </a:r>
            <a:r>
              <a:rPr lang="en-US" sz="3900" dirty="0" err="1">
                <a:latin typeface="Calibri" pitchFamily="34" charset="0"/>
                <a:cs typeface="Calibri" pitchFamily="34" charset="0"/>
              </a:rPr>
              <a:t>dobavljači</a:t>
            </a:r>
            <a:r>
              <a:rPr lang="en-US" sz="3900" dirty="0" smtClean="0">
                <a:latin typeface="Calibri" pitchFamily="34" charset="0"/>
                <a:cs typeface="Calibri" pitchFamily="34" charset="0"/>
              </a:rPr>
              <a:t>)</a:t>
            </a:r>
            <a:endParaRPr lang="en-US" sz="3900" dirty="0">
              <a:latin typeface="Calibri" pitchFamily="34" charset="0"/>
              <a:cs typeface="Calibri" pitchFamily="34" charset="0"/>
            </a:endParaRPr>
          </a:p>
        </p:txBody>
      </p:sp>
      <p:sp>
        <p:nvSpPr>
          <p:cNvPr id="16387" name="Content Placeholder 3"/>
          <p:cNvSpPr>
            <a:spLocks noGrp="1"/>
          </p:cNvSpPr>
          <p:nvPr>
            <p:ph sz="quarter" idx="1"/>
          </p:nvPr>
        </p:nvSpPr>
        <p:spPr>
          <a:xfrm>
            <a:off x="599521" y="1429544"/>
            <a:ext cx="9815274" cy="4967620"/>
          </a:xfrm>
        </p:spPr>
        <p:txBody>
          <a:bodyPr/>
          <a:lstStyle/>
          <a:p>
            <a:pPr eaLnBrk="1" hangingPunct="1"/>
            <a:endParaRPr lang="en-US" sz="1800" dirty="0" smtClean="0">
              <a:latin typeface="Calibri" pitchFamily="34" charset="0"/>
              <a:cs typeface="Calibri" pitchFamily="34" charset="0"/>
            </a:endParaRPr>
          </a:p>
          <a:p>
            <a:pPr eaLnBrk="1" hangingPunct="1"/>
            <a:r>
              <a:rPr lang="en-US" sz="1800" dirty="0" err="1" smtClean="0">
                <a:latin typeface="Calibri" pitchFamily="34" charset="0"/>
                <a:cs typeface="Calibri" pitchFamily="34" charset="0"/>
              </a:rPr>
              <a:t>Šta</a:t>
            </a:r>
            <a:r>
              <a:rPr lang="en-US" sz="1800" dirty="0" smtClean="0">
                <a:latin typeface="Calibri" pitchFamily="34" charset="0"/>
                <a:cs typeface="Calibri" pitchFamily="34" charset="0"/>
              </a:rPr>
              <a:t> </a:t>
            </a:r>
            <a:r>
              <a:rPr lang="en-US" sz="1800" dirty="0" err="1">
                <a:latin typeface="Calibri" pitchFamily="34" charset="0"/>
                <a:cs typeface="Calibri" pitchFamily="34" charset="0"/>
              </a:rPr>
              <a:t>nam</a:t>
            </a:r>
            <a:r>
              <a:rPr lang="en-US" sz="1800" dirty="0">
                <a:latin typeface="Calibri" pitchFamily="34" charset="0"/>
                <a:cs typeface="Calibri" pitchFamily="34" charset="0"/>
              </a:rPr>
              <a:t> je </a:t>
            </a:r>
            <a:r>
              <a:rPr lang="en-US" sz="1800" dirty="0" err="1">
                <a:latin typeface="Calibri" pitchFamily="34" charset="0"/>
                <a:cs typeface="Calibri" pitchFamily="34" charset="0"/>
              </a:rPr>
              <a:t>neophodno</a:t>
            </a:r>
            <a:r>
              <a:rPr lang="en-US" sz="1800" dirty="0">
                <a:latin typeface="Calibri" pitchFamily="34" charset="0"/>
                <a:cs typeface="Calibri" pitchFamily="34" charset="0"/>
              </a:rPr>
              <a:t> od </a:t>
            </a:r>
            <a:r>
              <a:rPr lang="en-US" sz="1800" dirty="0" err="1">
                <a:latin typeface="Calibri" pitchFamily="34" charset="0"/>
                <a:cs typeface="Calibri" pitchFamily="34" charset="0"/>
              </a:rPr>
              <a:t>sirovine</a:t>
            </a:r>
            <a:r>
              <a:rPr lang="en-US" sz="1800" dirty="0">
                <a:latin typeface="Calibri" pitchFamily="34" charset="0"/>
                <a:cs typeface="Calibri" pitchFamily="34" charset="0"/>
              </a:rPr>
              <a:t> (</a:t>
            </a:r>
            <a:r>
              <a:rPr lang="en-US" sz="1800" dirty="0" err="1">
                <a:latin typeface="Calibri" pitchFamily="34" charset="0"/>
                <a:cs typeface="Calibri" pitchFamily="34" charset="0"/>
              </a:rPr>
              <a:t>repromaterijala</a:t>
            </a:r>
            <a:r>
              <a:rPr lang="en-US" sz="1800" dirty="0">
                <a:latin typeface="Calibri" pitchFamily="34" charset="0"/>
                <a:cs typeface="Calibri" pitchFamily="34" charset="0"/>
              </a:rPr>
              <a:t>)?</a:t>
            </a:r>
          </a:p>
          <a:p>
            <a:pPr marL="458786" lvl="1" indent="0" eaLnBrk="1" hangingPunct="1">
              <a:buNone/>
            </a:pPr>
            <a:r>
              <a:rPr lang="en-US" sz="1800" dirty="0" err="1">
                <a:latin typeface="Calibri" pitchFamily="34" charset="0"/>
                <a:cs typeface="Calibri" pitchFamily="34" charset="0"/>
              </a:rPr>
              <a:t>Voće</a:t>
            </a:r>
            <a:r>
              <a:rPr lang="en-US" sz="1800" dirty="0">
                <a:latin typeface="Calibri" pitchFamily="34" charset="0"/>
                <a:cs typeface="Calibri" pitchFamily="34" charset="0"/>
              </a:rPr>
              <a:t>, </a:t>
            </a:r>
            <a:r>
              <a:rPr lang="en-US" sz="1800" dirty="0" err="1">
                <a:latin typeface="Calibri" pitchFamily="34" charset="0"/>
                <a:cs typeface="Calibri" pitchFamily="34" charset="0"/>
              </a:rPr>
              <a:t>tekstil</a:t>
            </a:r>
            <a:r>
              <a:rPr lang="en-US" sz="1800" dirty="0">
                <a:latin typeface="Calibri" pitchFamily="34" charset="0"/>
                <a:cs typeface="Calibri" pitchFamily="34" charset="0"/>
              </a:rPr>
              <a:t>, </a:t>
            </a:r>
            <a:r>
              <a:rPr lang="en-US" sz="1800" dirty="0" err="1">
                <a:latin typeface="Calibri" pitchFamily="34" charset="0"/>
                <a:cs typeface="Calibri" pitchFamily="34" charset="0"/>
              </a:rPr>
              <a:t>sadni</a:t>
            </a:r>
            <a:r>
              <a:rPr lang="en-US" sz="1800" dirty="0">
                <a:latin typeface="Calibri" pitchFamily="34" charset="0"/>
                <a:cs typeface="Calibri" pitchFamily="34" charset="0"/>
              </a:rPr>
              <a:t> </a:t>
            </a:r>
            <a:r>
              <a:rPr lang="en-US" sz="1800" dirty="0" err="1">
                <a:latin typeface="Calibri" pitchFamily="34" charset="0"/>
                <a:cs typeface="Calibri" pitchFamily="34" charset="0"/>
              </a:rPr>
              <a:t>materijal</a:t>
            </a:r>
            <a:r>
              <a:rPr lang="en-US" sz="1800" dirty="0">
                <a:latin typeface="Calibri" pitchFamily="34" charset="0"/>
                <a:cs typeface="Calibri" pitchFamily="34" charset="0"/>
              </a:rPr>
              <a:t>, </a:t>
            </a:r>
            <a:r>
              <a:rPr lang="en-US" sz="1800" dirty="0" err="1">
                <a:latin typeface="Calibri" pitchFamily="34" charset="0"/>
                <a:cs typeface="Calibri" pitchFamily="34" charset="0"/>
              </a:rPr>
              <a:t>rasadni</a:t>
            </a:r>
            <a:r>
              <a:rPr lang="en-US" sz="1800" dirty="0">
                <a:latin typeface="Calibri" pitchFamily="34" charset="0"/>
                <a:cs typeface="Calibri" pitchFamily="34" charset="0"/>
              </a:rPr>
              <a:t> </a:t>
            </a:r>
            <a:r>
              <a:rPr lang="en-US" sz="1800" dirty="0" err="1">
                <a:latin typeface="Calibri" pitchFamily="34" charset="0"/>
                <a:cs typeface="Calibri" pitchFamily="34" charset="0"/>
              </a:rPr>
              <a:t>materijal</a:t>
            </a:r>
            <a:r>
              <a:rPr lang="en-US" sz="1800" dirty="0">
                <a:latin typeface="Calibri" pitchFamily="34" charset="0"/>
                <a:cs typeface="Calibri" pitchFamily="34" charset="0"/>
              </a:rPr>
              <a:t>, </a:t>
            </a:r>
            <a:r>
              <a:rPr lang="en-US" sz="1800" dirty="0" err="1">
                <a:latin typeface="Calibri" pitchFamily="34" charset="0"/>
                <a:cs typeface="Calibri" pitchFamily="34" charset="0"/>
              </a:rPr>
              <a:t>đubrivo</a:t>
            </a:r>
            <a:r>
              <a:rPr lang="en-US" sz="1800" dirty="0">
                <a:latin typeface="Calibri" pitchFamily="34" charset="0"/>
                <a:cs typeface="Calibri" pitchFamily="34" charset="0"/>
              </a:rPr>
              <a:t> </a:t>
            </a:r>
            <a:r>
              <a:rPr lang="en-US" sz="1800" dirty="0" err="1">
                <a:latin typeface="Calibri" pitchFamily="34" charset="0"/>
                <a:cs typeface="Calibri" pitchFamily="34" charset="0"/>
              </a:rPr>
              <a:t>itd</a:t>
            </a:r>
            <a:r>
              <a:rPr lang="en-US" sz="1800" dirty="0">
                <a:latin typeface="Calibri" pitchFamily="34" charset="0"/>
                <a:cs typeface="Calibri" pitchFamily="34" charset="0"/>
              </a:rPr>
              <a:t>.</a:t>
            </a:r>
          </a:p>
          <a:p>
            <a:pPr eaLnBrk="1" hangingPunct="1"/>
            <a:r>
              <a:rPr lang="en-US" sz="1800" dirty="0" err="1">
                <a:latin typeface="Calibri" pitchFamily="34" charset="0"/>
                <a:cs typeface="Calibri" pitchFamily="34" charset="0"/>
              </a:rPr>
              <a:t>Ko</a:t>
            </a:r>
            <a:r>
              <a:rPr lang="en-US" sz="1800" dirty="0">
                <a:latin typeface="Calibri" pitchFamily="34" charset="0"/>
                <a:cs typeface="Calibri" pitchFamily="34" charset="0"/>
              </a:rPr>
              <a:t> </a:t>
            </a:r>
            <a:r>
              <a:rPr lang="en-US" sz="1800" dirty="0" err="1">
                <a:latin typeface="Calibri" pitchFamily="34" charset="0"/>
                <a:cs typeface="Calibri" pitchFamily="34" charset="0"/>
              </a:rPr>
              <a:t>su</a:t>
            </a:r>
            <a:r>
              <a:rPr lang="en-US" sz="1800" dirty="0">
                <a:latin typeface="Calibri" pitchFamily="34" charset="0"/>
                <a:cs typeface="Calibri" pitchFamily="34" charset="0"/>
              </a:rPr>
              <a:t> </a:t>
            </a:r>
            <a:r>
              <a:rPr lang="en-US" sz="1800" dirty="0" err="1">
                <a:latin typeface="Calibri" pitchFamily="34" charset="0"/>
                <a:cs typeface="Calibri" pitchFamily="34" charset="0"/>
              </a:rPr>
              <a:t>potencijalni</a:t>
            </a:r>
            <a:r>
              <a:rPr lang="en-US" sz="1800" dirty="0">
                <a:latin typeface="Calibri" pitchFamily="34" charset="0"/>
                <a:cs typeface="Calibri" pitchFamily="34" charset="0"/>
              </a:rPr>
              <a:t> </a:t>
            </a:r>
            <a:r>
              <a:rPr lang="en-US" sz="1800" dirty="0" err="1">
                <a:latin typeface="Calibri" pitchFamily="34" charset="0"/>
                <a:cs typeface="Calibri" pitchFamily="34" charset="0"/>
              </a:rPr>
              <a:t>dobavljači</a:t>
            </a:r>
            <a:r>
              <a:rPr lang="en-US" sz="1800" dirty="0">
                <a:latin typeface="Calibri" pitchFamily="34" charset="0"/>
                <a:cs typeface="Calibri" pitchFamily="34" charset="0"/>
              </a:rPr>
              <a:t> </a:t>
            </a:r>
            <a:r>
              <a:rPr lang="en-US" sz="1800" dirty="0" err="1">
                <a:latin typeface="Calibri" pitchFamily="34" charset="0"/>
                <a:cs typeface="Calibri" pitchFamily="34" charset="0"/>
              </a:rPr>
              <a:t>repromaterijala</a:t>
            </a:r>
            <a:r>
              <a:rPr lang="en-US" sz="1800" dirty="0">
                <a:latin typeface="Calibri" pitchFamily="34" charset="0"/>
                <a:cs typeface="Calibri" pitchFamily="34" charset="0"/>
              </a:rPr>
              <a:t>?</a:t>
            </a:r>
          </a:p>
          <a:p>
            <a:pPr marL="458786" lvl="1" indent="0" eaLnBrk="1" hangingPunct="1">
              <a:buNone/>
            </a:pPr>
            <a:r>
              <a:rPr lang="en-US" sz="1800" dirty="0" err="1">
                <a:latin typeface="Calibri" pitchFamily="34" charset="0"/>
                <a:cs typeface="Calibri" pitchFamily="34" charset="0"/>
              </a:rPr>
              <a:t>Trgovinske</a:t>
            </a:r>
            <a:r>
              <a:rPr lang="en-US" sz="1800" dirty="0">
                <a:latin typeface="Calibri" pitchFamily="34" charset="0"/>
                <a:cs typeface="Calibri" pitchFamily="34" charset="0"/>
              </a:rPr>
              <a:t> </a:t>
            </a:r>
            <a:r>
              <a:rPr lang="en-US" sz="1800" dirty="0" err="1">
                <a:latin typeface="Calibri" pitchFamily="34" charset="0"/>
                <a:cs typeface="Calibri" pitchFamily="34" charset="0"/>
              </a:rPr>
              <a:t>radnje</a:t>
            </a:r>
            <a:r>
              <a:rPr lang="en-US" sz="1800" dirty="0">
                <a:latin typeface="Calibri" pitchFamily="34" charset="0"/>
                <a:cs typeface="Calibri" pitchFamily="34" charset="0"/>
              </a:rPr>
              <a:t>, </a:t>
            </a:r>
            <a:r>
              <a:rPr lang="en-US" sz="1800" dirty="0" err="1">
                <a:latin typeface="Calibri" pitchFamily="34" charset="0"/>
                <a:cs typeface="Calibri" pitchFamily="34" charset="0"/>
              </a:rPr>
              <a:t>veleprodaje</a:t>
            </a:r>
            <a:r>
              <a:rPr lang="en-US" sz="1800" dirty="0">
                <a:latin typeface="Calibri" pitchFamily="34" charset="0"/>
                <a:cs typeface="Calibri" pitchFamily="34" charset="0"/>
              </a:rPr>
              <a:t>, </a:t>
            </a:r>
            <a:r>
              <a:rPr lang="en-US" sz="1800" dirty="0" err="1">
                <a:latin typeface="Calibri" pitchFamily="34" charset="0"/>
                <a:cs typeface="Calibri" pitchFamily="34" charset="0"/>
              </a:rPr>
              <a:t>poljoprivredni</a:t>
            </a:r>
            <a:r>
              <a:rPr lang="en-US" sz="1800" dirty="0">
                <a:latin typeface="Calibri" pitchFamily="34" charset="0"/>
                <a:cs typeface="Calibri" pitchFamily="34" charset="0"/>
              </a:rPr>
              <a:t> </a:t>
            </a:r>
            <a:r>
              <a:rPr lang="en-US" sz="1800" dirty="0" err="1">
                <a:latin typeface="Calibri" pitchFamily="34" charset="0"/>
                <a:cs typeface="Calibri" pitchFamily="34" charset="0"/>
              </a:rPr>
              <a:t>proizvođači</a:t>
            </a:r>
            <a:r>
              <a:rPr lang="en-US" sz="1800" dirty="0">
                <a:latin typeface="Calibri" pitchFamily="34" charset="0"/>
                <a:cs typeface="Calibri" pitchFamily="34" charset="0"/>
              </a:rPr>
              <a:t>, </a:t>
            </a:r>
            <a:r>
              <a:rPr lang="en-US" sz="1800" dirty="0" err="1">
                <a:latin typeface="Calibri" pitchFamily="34" charset="0"/>
                <a:cs typeface="Calibri" pitchFamily="34" charset="0"/>
              </a:rPr>
              <a:t>fizička</a:t>
            </a:r>
            <a:r>
              <a:rPr lang="en-US" sz="1800" dirty="0">
                <a:latin typeface="Calibri" pitchFamily="34" charset="0"/>
                <a:cs typeface="Calibri" pitchFamily="34" charset="0"/>
              </a:rPr>
              <a:t> </a:t>
            </a:r>
            <a:r>
              <a:rPr lang="en-US" sz="1800" dirty="0" err="1">
                <a:latin typeface="Calibri" pitchFamily="34" charset="0"/>
                <a:cs typeface="Calibri" pitchFamily="34" charset="0"/>
              </a:rPr>
              <a:t>lica</a:t>
            </a:r>
            <a:r>
              <a:rPr lang="en-US" sz="1800" dirty="0">
                <a:latin typeface="Calibri" pitchFamily="34" charset="0"/>
                <a:cs typeface="Calibri" pitchFamily="34" charset="0"/>
              </a:rPr>
              <a:t> </a:t>
            </a:r>
            <a:r>
              <a:rPr lang="en-US" sz="1800" dirty="0" err="1">
                <a:latin typeface="Calibri" pitchFamily="34" charset="0"/>
                <a:cs typeface="Calibri" pitchFamily="34" charset="0"/>
              </a:rPr>
              <a:t>itd</a:t>
            </a:r>
            <a:r>
              <a:rPr lang="en-US" sz="1800" dirty="0">
                <a:latin typeface="Calibri" pitchFamily="34" charset="0"/>
                <a:cs typeface="Calibri" pitchFamily="34" charset="0"/>
              </a:rPr>
              <a:t>.</a:t>
            </a:r>
          </a:p>
          <a:p>
            <a:pPr eaLnBrk="1" hangingPunct="1"/>
            <a:r>
              <a:rPr lang="en-US" sz="1800" dirty="0">
                <a:latin typeface="Calibri" pitchFamily="34" charset="0"/>
                <a:cs typeface="Calibri" pitchFamily="34" charset="0"/>
              </a:rPr>
              <a:t>Koji </a:t>
            </a:r>
            <a:r>
              <a:rPr lang="en-US" sz="1800" dirty="0" err="1">
                <a:latin typeface="Calibri" pitchFamily="34" charset="0"/>
                <a:cs typeface="Calibri" pitchFamily="34" charset="0"/>
              </a:rPr>
              <a:t>su</a:t>
            </a:r>
            <a:r>
              <a:rPr lang="en-US" sz="1800" dirty="0">
                <a:latin typeface="Calibri" pitchFamily="34" charset="0"/>
                <a:cs typeface="Calibri" pitchFamily="34" charset="0"/>
              </a:rPr>
              <a:t> </a:t>
            </a:r>
            <a:r>
              <a:rPr lang="en-US" sz="1800" dirty="0" err="1">
                <a:latin typeface="Calibri" pitchFamily="34" charset="0"/>
                <a:cs typeface="Calibri" pitchFamily="34" charset="0"/>
              </a:rPr>
              <a:t>rokovi</a:t>
            </a:r>
            <a:r>
              <a:rPr lang="en-US" sz="1800" dirty="0">
                <a:latin typeface="Calibri" pitchFamily="34" charset="0"/>
                <a:cs typeface="Calibri" pitchFamily="34" charset="0"/>
              </a:rPr>
              <a:t> </a:t>
            </a:r>
            <a:r>
              <a:rPr lang="en-US" sz="1800" dirty="0" err="1">
                <a:latin typeface="Calibri" pitchFamily="34" charset="0"/>
                <a:cs typeface="Calibri" pitchFamily="34" charset="0"/>
              </a:rPr>
              <a:t>plaćanja</a:t>
            </a:r>
            <a:r>
              <a:rPr lang="en-US" sz="1800" dirty="0">
                <a:latin typeface="Calibri" pitchFamily="34" charset="0"/>
                <a:cs typeface="Calibri" pitchFamily="34" charset="0"/>
              </a:rPr>
              <a:t>?</a:t>
            </a:r>
          </a:p>
          <a:p>
            <a:pPr marL="458786" lvl="1" indent="0" eaLnBrk="1" hangingPunct="1">
              <a:buNone/>
            </a:pPr>
            <a:r>
              <a:rPr lang="en-US" sz="1800" dirty="0" err="1">
                <a:latin typeface="Calibri" pitchFamily="34" charset="0"/>
                <a:cs typeface="Calibri" pitchFamily="34" charset="0"/>
              </a:rPr>
              <a:t>Avansno</a:t>
            </a:r>
            <a:r>
              <a:rPr lang="en-US" sz="1800" dirty="0">
                <a:latin typeface="Calibri" pitchFamily="34" charset="0"/>
                <a:cs typeface="Calibri" pitchFamily="34" charset="0"/>
              </a:rPr>
              <a:t> </a:t>
            </a:r>
            <a:r>
              <a:rPr lang="en-US" sz="1800" dirty="0" err="1">
                <a:latin typeface="Calibri" pitchFamily="34" charset="0"/>
                <a:cs typeface="Calibri" pitchFamily="34" charset="0"/>
              </a:rPr>
              <a:t>plaćanje</a:t>
            </a:r>
            <a:r>
              <a:rPr lang="en-US" sz="1800" dirty="0">
                <a:latin typeface="Calibri" pitchFamily="34" charset="0"/>
                <a:cs typeface="Calibri" pitchFamily="34" charset="0"/>
              </a:rPr>
              <a:t> (</a:t>
            </a:r>
            <a:r>
              <a:rPr lang="en-US" sz="1800" dirty="0" err="1">
                <a:latin typeface="Calibri" pitchFamily="34" charset="0"/>
                <a:cs typeface="Calibri" pitchFamily="34" charset="0"/>
              </a:rPr>
              <a:t>odmah</a:t>
            </a:r>
            <a:r>
              <a:rPr lang="en-US" sz="1800" dirty="0">
                <a:latin typeface="Calibri" pitchFamily="34" charset="0"/>
                <a:cs typeface="Calibri" pitchFamily="34" charset="0"/>
              </a:rPr>
              <a:t>) </a:t>
            </a:r>
            <a:r>
              <a:rPr lang="en-US" sz="1800" dirty="0" err="1">
                <a:latin typeface="Calibri" pitchFamily="34" charset="0"/>
                <a:cs typeface="Calibri" pitchFamily="34" charset="0"/>
              </a:rPr>
              <a:t>ili</a:t>
            </a:r>
            <a:r>
              <a:rPr lang="en-US" sz="1800" dirty="0">
                <a:latin typeface="Calibri" pitchFamily="34" charset="0"/>
                <a:cs typeface="Calibri" pitchFamily="34" charset="0"/>
              </a:rPr>
              <a:t> </a:t>
            </a:r>
            <a:r>
              <a:rPr lang="en-US" sz="1800" dirty="0" err="1">
                <a:latin typeface="Calibri" pitchFamily="34" charset="0"/>
                <a:cs typeface="Calibri" pitchFamily="34" charset="0"/>
              </a:rPr>
              <a:t>odloženo</a:t>
            </a:r>
            <a:r>
              <a:rPr lang="en-US" sz="1800" dirty="0">
                <a:latin typeface="Calibri" pitchFamily="34" charset="0"/>
                <a:cs typeface="Calibri" pitchFamily="34" charset="0"/>
              </a:rPr>
              <a:t> (7,15, 20, 30 </a:t>
            </a:r>
            <a:r>
              <a:rPr lang="en-US" sz="1800" dirty="0" err="1">
                <a:latin typeface="Calibri" pitchFamily="34" charset="0"/>
                <a:cs typeface="Calibri" pitchFamily="34" charset="0"/>
              </a:rPr>
              <a:t>dana</a:t>
            </a:r>
            <a:r>
              <a:rPr lang="en-US" sz="1800" dirty="0">
                <a:latin typeface="Calibri" pitchFamily="34" charset="0"/>
                <a:cs typeface="Calibri" pitchFamily="34" charset="0"/>
              </a:rPr>
              <a:t>)</a:t>
            </a:r>
          </a:p>
          <a:p>
            <a:pPr eaLnBrk="1" hangingPunct="1"/>
            <a:r>
              <a:rPr lang="en-US" sz="1800" dirty="0">
                <a:latin typeface="Calibri" pitchFamily="34" charset="0"/>
                <a:cs typeface="Calibri" pitchFamily="34" charset="0"/>
              </a:rPr>
              <a:t>Koji </a:t>
            </a:r>
            <a:r>
              <a:rPr lang="en-US" sz="1800" dirty="0" err="1">
                <a:latin typeface="Calibri" pitchFamily="34" charset="0"/>
                <a:cs typeface="Calibri" pitchFamily="34" charset="0"/>
              </a:rPr>
              <a:t>su</a:t>
            </a:r>
            <a:r>
              <a:rPr lang="en-US" sz="1800" dirty="0">
                <a:latin typeface="Calibri" pitchFamily="34" charset="0"/>
                <a:cs typeface="Calibri" pitchFamily="34" charset="0"/>
              </a:rPr>
              <a:t> </a:t>
            </a:r>
            <a:r>
              <a:rPr lang="en-US" sz="1800" dirty="0" err="1">
                <a:latin typeface="Calibri" pitchFamily="34" charset="0"/>
                <a:cs typeface="Calibri" pitchFamily="34" charset="0"/>
              </a:rPr>
              <a:t>rokovi</a:t>
            </a:r>
            <a:r>
              <a:rPr lang="en-US" sz="1800" dirty="0">
                <a:latin typeface="Calibri" pitchFamily="34" charset="0"/>
                <a:cs typeface="Calibri" pitchFamily="34" charset="0"/>
              </a:rPr>
              <a:t> </a:t>
            </a:r>
            <a:r>
              <a:rPr lang="en-US" sz="1800" dirty="0" err="1">
                <a:latin typeface="Calibri" pitchFamily="34" charset="0"/>
                <a:cs typeface="Calibri" pitchFamily="34" charset="0"/>
              </a:rPr>
              <a:t>isporuke</a:t>
            </a:r>
            <a:r>
              <a:rPr lang="en-US" sz="1800" dirty="0">
                <a:latin typeface="Calibri" pitchFamily="34" charset="0"/>
                <a:cs typeface="Calibri" pitchFamily="34" charset="0"/>
              </a:rPr>
              <a:t> </a:t>
            </a:r>
            <a:r>
              <a:rPr lang="en-US" sz="1800" dirty="0" err="1">
                <a:latin typeface="Calibri" pitchFamily="34" charset="0"/>
                <a:cs typeface="Calibri" pitchFamily="34" charset="0"/>
              </a:rPr>
              <a:t>repromaterijala</a:t>
            </a:r>
            <a:r>
              <a:rPr lang="en-US" sz="1800" dirty="0">
                <a:latin typeface="Calibri" pitchFamily="34" charset="0"/>
                <a:cs typeface="Calibri" pitchFamily="34" charset="0"/>
              </a:rPr>
              <a:t>?</a:t>
            </a:r>
          </a:p>
          <a:p>
            <a:pPr marL="458786" lvl="1" indent="0" eaLnBrk="1" hangingPunct="1">
              <a:buNone/>
            </a:pPr>
            <a:r>
              <a:rPr lang="en-US" sz="1800" dirty="0" err="1">
                <a:latin typeface="Calibri" pitchFamily="34" charset="0"/>
                <a:cs typeface="Calibri" pitchFamily="34" charset="0"/>
              </a:rPr>
              <a:t>Ako</a:t>
            </a:r>
            <a:r>
              <a:rPr lang="en-US" sz="1800" dirty="0">
                <a:latin typeface="Calibri" pitchFamily="34" charset="0"/>
                <a:cs typeface="Calibri" pitchFamily="34" charset="0"/>
              </a:rPr>
              <a:t> je </a:t>
            </a:r>
            <a:r>
              <a:rPr lang="en-US" sz="1800" dirty="0" err="1">
                <a:latin typeface="Calibri" pitchFamily="34" charset="0"/>
                <a:cs typeface="Calibri" pitchFamily="34" charset="0"/>
              </a:rPr>
              <a:t>avansno</a:t>
            </a:r>
            <a:r>
              <a:rPr lang="en-US" sz="1800" dirty="0">
                <a:latin typeface="Calibri" pitchFamily="34" charset="0"/>
                <a:cs typeface="Calibri" pitchFamily="34" charset="0"/>
              </a:rPr>
              <a:t> </a:t>
            </a:r>
            <a:r>
              <a:rPr lang="en-US" sz="1800" dirty="0" err="1">
                <a:latin typeface="Calibri" pitchFamily="34" charset="0"/>
                <a:cs typeface="Calibri" pitchFamily="34" charset="0"/>
              </a:rPr>
              <a:t>plaćanje</a:t>
            </a:r>
            <a:r>
              <a:rPr lang="en-US" sz="1800" dirty="0">
                <a:latin typeface="Calibri" pitchFamily="34" charset="0"/>
                <a:cs typeface="Calibri" pitchFamily="34" charset="0"/>
              </a:rPr>
              <a:t> </a:t>
            </a:r>
            <a:r>
              <a:rPr lang="en-US" sz="1800" dirty="0" err="1">
                <a:latin typeface="Calibri" pitchFamily="34" charset="0"/>
                <a:cs typeface="Calibri" pitchFamily="34" charset="0"/>
              </a:rPr>
              <a:t>roba</a:t>
            </a:r>
            <a:r>
              <a:rPr lang="en-US" sz="1800" dirty="0">
                <a:latin typeface="Calibri" pitchFamily="34" charset="0"/>
                <a:cs typeface="Calibri" pitchFamily="34" charset="0"/>
              </a:rPr>
              <a:t> se </a:t>
            </a:r>
            <a:r>
              <a:rPr lang="en-US" sz="1800" dirty="0" err="1">
                <a:latin typeface="Calibri" pitchFamily="34" charset="0"/>
                <a:cs typeface="Calibri" pitchFamily="34" charset="0"/>
              </a:rPr>
              <a:t>odmah</a:t>
            </a:r>
            <a:r>
              <a:rPr lang="en-US" sz="1800" dirty="0">
                <a:latin typeface="Calibri" pitchFamily="34" charset="0"/>
                <a:cs typeface="Calibri" pitchFamily="34" charset="0"/>
              </a:rPr>
              <a:t> </a:t>
            </a:r>
            <a:r>
              <a:rPr lang="en-US" sz="1800" dirty="0" err="1">
                <a:latin typeface="Calibri" pitchFamily="34" charset="0"/>
                <a:cs typeface="Calibri" pitchFamily="34" charset="0"/>
              </a:rPr>
              <a:t>dobija</a:t>
            </a:r>
            <a:r>
              <a:rPr lang="en-US" sz="1800" dirty="0">
                <a:latin typeface="Calibri" pitchFamily="34" charset="0"/>
                <a:cs typeface="Calibri" pitchFamily="34" charset="0"/>
              </a:rPr>
              <a:t>, </a:t>
            </a:r>
            <a:r>
              <a:rPr lang="en-US" sz="1800" dirty="0" err="1">
                <a:latin typeface="Calibri" pitchFamily="34" charset="0"/>
                <a:cs typeface="Calibri" pitchFamily="34" charset="0"/>
              </a:rPr>
              <a:t>kod</a:t>
            </a:r>
            <a:r>
              <a:rPr lang="en-US" sz="1800" dirty="0">
                <a:latin typeface="Calibri" pitchFamily="34" charset="0"/>
                <a:cs typeface="Calibri" pitchFamily="34" charset="0"/>
              </a:rPr>
              <a:t> </a:t>
            </a:r>
            <a:r>
              <a:rPr lang="en-US" sz="1800" dirty="0" err="1">
                <a:latin typeface="Calibri" pitchFamily="34" charset="0"/>
                <a:cs typeface="Calibri" pitchFamily="34" charset="0"/>
              </a:rPr>
              <a:t>odloženog</a:t>
            </a:r>
            <a:r>
              <a:rPr lang="en-US" sz="1800" dirty="0">
                <a:latin typeface="Calibri" pitchFamily="34" charset="0"/>
                <a:cs typeface="Calibri" pitchFamily="34" charset="0"/>
              </a:rPr>
              <a:t> </a:t>
            </a:r>
            <a:r>
              <a:rPr lang="en-US" sz="1800" dirty="0" err="1">
                <a:latin typeface="Calibri" pitchFamily="34" charset="0"/>
                <a:cs typeface="Calibri" pitchFamily="34" charset="0"/>
              </a:rPr>
              <a:t>može</a:t>
            </a:r>
            <a:r>
              <a:rPr lang="en-US" sz="1800" dirty="0">
                <a:latin typeface="Calibri" pitchFamily="34" charset="0"/>
                <a:cs typeface="Calibri" pitchFamily="34" charset="0"/>
              </a:rPr>
              <a:t> </a:t>
            </a:r>
            <a:r>
              <a:rPr lang="en-US" sz="1800" dirty="0" err="1">
                <a:latin typeface="Calibri" pitchFamily="34" charset="0"/>
                <a:cs typeface="Calibri" pitchFamily="34" charset="0"/>
              </a:rPr>
              <a:t>doći</a:t>
            </a:r>
            <a:r>
              <a:rPr lang="en-US" sz="1800" dirty="0">
                <a:latin typeface="Calibri" pitchFamily="34" charset="0"/>
                <a:cs typeface="Calibri" pitchFamily="34" charset="0"/>
              </a:rPr>
              <a:t> do </a:t>
            </a:r>
            <a:r>
              <a:rPr lang="en-US" sz="1800" dirty="0" err="1">
                <a:latin typeface="Calibri" pitchFamily="34" charset="0"/>
                <a:cs typeface="Calibri" pitchFamily="34" charset="0"/>
              </a:rPr>
              <a:t>naknadne</a:t>
            </a:r>
            <a:r>
              <a:rPr lang="en-US" sz="1800" dirty="0">
                <a:latin typeface="Calibri" pitchFamily="34" charset="0"/>
                <a:cs typeface="Calibri" pitchFamily="34" charset="0"/>
              </a:rPr>
              <a:t> </a:t>
            </a:r>
            <a:r>
              <a:rPr lang="en-US" sz="1800" dirty="0" err="1">
                <a:latin typeface="Calibri" pitchFamily="34" charset="0"/>
                <a:cs typeface="Calibri" pitchFamily="34" charset="0"/>
              </a:rPr>
              <a:t>isporuke</a:t>
            </a:r>
            <a:r>
              <a:rPr lang="en-US" sz="1800" dirty="0">
                <a:latin typeface="Calibri" pitchFamily="34" charset="0"/>
                <a:cs typeface="Calibri" pitchFamily="34" charset="0"/>
              </a:rPr>
              <a:t> robe</a:t>
            </a:r>
          </a:p>
          <a:p>
            <a:pPr eaLnBrk="1" hangingPunct="1"/>
            <a:r>
              <a:rPr lang="en-US" sz="1800" dirty="0">
                <a:latin typeface="Calibri" pitchFamily="34" charset="0"/>
                <a:cs typeface="Calibri" pitchFamily="34" charset="0"/>
              </a:rPr>
              <a:t>Da li </a:t>
            </a:r>
            <a:r>
              <a:rPr lang="en-US" sz="1800" dirty="0" err="1">
                <a:latin typeface="Calibri" pitchFamily="34" charset="0"/>
                <a:cs typeface="Calibri" pitchFamily="34" charset="0"/>
              </a:rPr>
              <a:t>dobavljači</a:t>
            </a:r>
            <a:r>
              <a:rPr lang="en-US" sz="1800" dirty="0">
                <a:latin typeface="Calibri" pitchFamily="34" charset="0"/>
                <a:cs typeface="Calibri" pitchFamily="34" charset="0"/>
              </a:rPr>
              <a:t> </a:t>
            </a:r>
            <a:r>
              <a:rPr lang="en-US" sz="1800" dirty="0" err="1">
                <a:latin typeface="Calibri" pitchFamily="34" charset="0"/>
                <a:cs typeface="Calibri" pitchFamily="34" charset="0"/>
              </a:rPr>
              <a:t>daju</a:t>
            </a:r>
            <a:r>
              <a:rPr lang="en-US" sz="1800" dirty="0">
                <a:latin typeface="Calibri" pitchFamily="34" charset="0"/>
                <a:cs typeface="Calibri" pitchFamily="34" charset="0"/>
              </a:rPr>
              <a:t> </a:t>
            </a:r>
            <a:r>
              <a:rPr lang="en-US" sz="1800" dirty="0" err="1">
                <a:latin typeface="Calibri" pitchFamily="34" charset="0"/>
                <a:cs typeface="Calibri" pitchFamily="34" charset="0"/>
              </a:rPr>
              <a:t>popust</a:t>
            </a:r>
            <a:r>
              <a:rPr lang="en-US" sz="1800" dirty="0">
                <a:latin typeface="Calibri" pitchFamily="34" charset="0"/>
                <a:cs typeface="Calibri" pitchFamily="34" charset="0"/>
              </a:rPr>
              <a:t> </a:t>
            </a:r>
            <a:r>
              <a:rPr lang="en-US" sz="1800" dirty="0" err="1">
                <a:latin typeface="Calibri" pitchFamily="34" charset="0"/>
                <a:cs typeface="Calibri" pitchFamily="34" charset="0"/>
              </a:rPr>
              <a:t>na</a:t>
            </a:r>
            <a:r>
              <a:rPr lang="en-US" sz="1800" dirty="0">
                <a:latin typeface="Calibri" pitchFamily="34" charset="0"/>
                <a:cs typeface="Calibri" pitchFamily="34" charset="0"/>
              </a:rPr>
              <a:t> </a:t>
            </a:r>
            <a:r>
              <a:rPr lang="en-US" sz="1800" dirty="0" err="1">
                <a:latin typeface="Calibri" pitchFamily="34" charset="0"/>
                <a:cs typeface="Calibri" pitchFamily="34" charset="0"/>
              </a:rPr>
              <a:t>količinsku</a:t>
            </a:r>
            <a:r>
              <a:rPr lang="en-US" sz="1800" dirty="0">
                <a:latin typeface="Calibri" pitchFamily="34" charset="0"/>
                <a:cs typeface="Calibri" pitchFamily="34" charset="0"/>
              </a:rPr>
              <a:t> </a:t>
            </a:r>
            <a:r>
              <a:rPr lang="en-US" sz="1800" dirty="0" err="1">
                <a:latin typeface="Calibri" pitchFamily="34" charset="0"/>
                <a:cs typeface="Calibri" pitchFamily="34" charset="0"/>
              </a:rPr>
              <a:t>kupovinu</a:t>
            </a:r>
            <a:r>
              <a:rPr lang="en-US" sz="1800" dirty="0">
                <a:latin typeface="Calibri" pitchFamily="34" charset="0"/>
                <a:cs typeface="Calibri" pitchFamily="34" charset="0"/>
              </a:rPr>
              <a:t> </a:t>
            </a:r>
            <a:r>
              <a:rPr lang="en-US" sz="1800" dirty="0" err="1">
                <a:latin typeface="Calibri" pitchFamily="34" charset="0"/>
                <a:cs typeface="Calibri" pitchFamily="34" charset="0"/>
              </a:rPr>
              <a:t>repromaterijala</a:t>
            </a:r>
            <a:r>
              <a:rPr lang="en-US" sz="1800" dirty="0">
                <a:latin typeface="Calibri" pitchFamily="34" charset="0"/>
                <a:cs typeface="Calibri" pitchFamily="34" charset="0"/>
              </a:rPr>
              <a:t>?</a:t>
            </a:r>
          </a:p>
          <a:p>
            <a:pPr marL="458786" lvl="1" indent="0" eaLnBrk="1" hangingPunct="1">
              <a:buNone/>
            </a:pPr>
            <a:r>
              <a:rPr lang="sr-Latn-RS" sz="1800" dirty="0" smtClean="0">
                <a:latin typeface="Calibri" pitchFamily="34" charset="0"/>
                <a:cs typeface="Calibri" pitchFamily="34" charset="0"/>
              </a:rPr>
              <a:t>1</a:t>
            </a:r>
            <a:r>
              <a:rPr lang="en-US" sz="1800" dirty="0" smtClean="0">
                <a:latin typeface="Calibri" pitchFamily="34" charset="0"/>
                <a:cs typeface="Calibri" pitchFamily="34" charset="0"/>
              </a:rPr>
              <a:t>00 </a:t>
            </a:r>
            <a:r>
              <a:rPr lang="en-US" sz="1800" dirty="0" err="1">
                <a:latin typeface="Calibri" pitchFamily="34" charset="0"/>
                <a:cs typeface="Calibri" pitchFamily="34" charset="0"/>
              </a:rPr>
              <a:t>jedinca</a:t>
            </a:r>
            <a:r>
              <a:rPr lang="en-US" sz="1800" dirty="0">
                <a:latin typeface="Calibri" pitchFamily="34" charset="0"/>
                <a:cs typeface="Calibri" pitchFamily="34" charset="0"/>
              </a:rPr>
              <a:t> </a:t>
            </a:r>
            <a:r>
              <a:rPr lang="en-US" sz="1800" dirty="0" err="1">
                <a:latin typeface="Calibri" pitchFamily="34" charset="0"/>
                <a:cs typeface="Calibri" pitchFamily="34" charset="0"/>
              </a:rPr>
              <a:t>materijala</a:t>
            </a:r>
            <a:r>
              <a:rPr lang="en-US" sz="1800" dirty="0">
                <a:latin typeface="Calibri" pitchFamily="34" charset="0"/>
                <a:cs typeface="Calibri" pitchFamily="34" charset="0"/>
              </a:rPr>
              <a:t> =1000din</a:t>
            </a:r>
          </a:p>
          <a:p>
            <a:pPr marL="458786" lvl="1" indent="0" eaLnBrk="1" hangingPunct="1">
              <a:buNone/>
            </a:pPr>
            <a:r>
              <a:rPr lang="en-US" sz="1800" dirty="0" smtClean="0">
                <a:latin typeface="Calibri" pitchFamily="34" charset="0"/>
                <a:cs typeface="Calibri" pitchFamily="34" charset="0"/>
              </a:rPr>
              <a:t>200 </a:t>
            </a:r>
            <a:r>
              <a:rPr lang="en-US" sz="1800" dirty="0" err="1">
                <a:latin typeface="Calibri" pitchFamily="34" charset="0"/>
                <a:cs typeface="Calibri" pitchFamily="34" charset="0"/>
              </a:rPr>
              <a:t>jedinca</a:t>
            </a:r>
            <a:r>
              <a:rPr lang="en-US" sz="1800" dirty="0">
                <a:latin typeface="Calibri" pitchFamily="34" charset="0"/>
                <a:cs typeface="Calibri" pitchFamily="34" charset="0"/>
              </a:rPr>
              <a:t> </a:t>
            </a:r>
            <a:r>
              <a:rPr lang="en-US" sz="1800" dirty="0" err="1">
                <a:latin typeface="Calibri" pitchFamily="34" charset="0"/>
                <a:cs typeface="Calibri" pitchFamily="34" charset="0"/>
              </a:rPr>
              <a:t>materijala</a:t>
            </a:r>
            <a:r>
              <a:rPr lang="en-US" sz="1800" dirty="0">
                <a:latin typeface="Calibri" pitchFamily="34" charset="0"/>
                <a:cs typeface="Calibri" pitchFamily="34" charset="0"/>
              </a:rPr>
              <a:t> =1800din</a:t>
            </a:r>
          </a:p>
          <a:p>
            <a:pPr eaLnBrk="1" hangingPunct="1"/>
            <a:endParaRPr lang="en-US" sz="2900" dirty="0">
              <a:latin typeface="Calibri" pitchFamily="34" charset="0"/>
              <a:cs typeface="Calibri" pitchFamily="34" charset="0"/>
            </a:endParaRPr>
          </a:p>
        </p:txBody>
      </p:sp>
    </p:spTree>
    <p:extLst>
      <p:ext uri="{BB962C8B-B14F-4D97-AF65-F5344CB8AC3E}">
        <p14:creationId xmlns:p14="http://schemas.microsoft.com/office/powerpoint/2010/main" val="5766854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ace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602</TotalTime>
  <Words>6267</Words>
  <Application>Microsoft Office PowerPoint</Application>
  <PresentationFormat>Custom</PresentationFormat>
  <Paragraphs>933</Paragraphs>
  <Slides>125</Slides>
  <Notes>1</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Facet</vt:lpstr>
      <vt:lpstr>  Edukativne radionice za početnike u poslovanju   STARTUJ LEGALNO</vt:lpstr>
      <vt:lpstr>Pravni okvir za mala i srednja preduzeća i preduzetnike</vt:lpstr>
      <vt:lpstr>Vrste privrednih subjekata</vt:lpstr>
      <vt:lpstr> Preduzetnik</vt:lpstr>
      <vt:lpstr> Privredna društva</vt:lpstr>
      <vt:lpstr>PowerPoint Presentation</vt:lpstr>
      <vt:lpstr>DOO VS Preduzetnička radnja</vt:lpstr>
      <vt:lpstr>Osnivanje Privrednog subjekta</vt:lpstr>
      <vt:lpstr> </vt:lpstr>
      <vt:lpstr> </vt:lpstr>
      <vt:lpstr> </vt:lpstr>
      <vt:lpstr> </vt:lpstr>
      <vt:lpstr> </vt:lpstr>
      <vt:lpstr> </vt:lpstr>
      <vt:lpstr> </vt:lpstr>
      <vt:lpstr> </vt:lpstr>
      <vt:lpstr>Poreski zakoni i administrativne procedure</vt:lpstr>
      <vt:lpstr>Porezi</vt:lpstr>
      <vt:lpstr>Porezi-Direktni porezi</vt:lpstr>
      <vt:lpstr>Porez na dobit </vt:lpstr>
      <vt:lpstr>Porez na dohodak građana Preduzetnik </vt:lpstr>
      <vt:lpstr>Porez na imovinu</vt:lpstr>
      <vt:lpstr>PDV porez na dodatu vrednost</vt:lpstr>
      <vt:lpstr> Kako se obračunava PDV?</vt:lpstr>
      <vt:lpstr> Zarade i porezi na zarade</vt:lpstr>
      <vt:lpstr>Obračun poreza i doprinosa kod Preduzetnika i d.o.o.</vt:lpstr>
      <vt:lpstr> Šta je paušal?</vt:lpstr>
      <vt:lpstr>Računovodstvo</vt:lpstr>
      <vt:lpstr> </vt:lpstr>
      <vt:lpstr> </vt:lpstr>
      <vt:lpstr> </vt:lpstr>
      <vt:lpstr> </vt:lpstr>
      <vt:lpstr> </vt:lpstr>
      <vt:lpstr> </vt:lpstr>
      <vt:lpstr> </vt:lpstr>
      <vt:lpstr>Osnove finansija i izvori finansiranja za početnike u biznisu</vt:lpstr>
      <vt:lpstr>Finansiranje obrtnih sredstava</vt:lpstr>
      <vt:lpstr>Finansiranje obrtnih sredstava</vt:lpstr>
      <vt:lpstr>Finansiranje obrtnih sredstava</vt:lpstr>
      <vt:lpstr>Finansiranje osnovnih sredstava</vt:lpstr>
      <vt:lpstr>Finansiranje osnovnih sredstava</vt:lpstr>
      <vt:lpstr>Finansiranje osnovnih sredstava</vt:lpstr>
      <vt:lpstr>Finansiranje osnovnih sredstava</vt:lpstr>
      <vt:lpstr>Pojmovi</vt:lpstr>
      <vt:lpstr>Pojmovi</vt:lpstr>
      <vt:lpstr>Pojmovi</vt:lpstr>
      <vt:lpstr>Pojmovi</vt:lpstr>
      <vt:lpstr>Pojmovi</vt:lpstr>
      <vt:lpstr>Pojmovi</vt:lpstr>
      <vt:lpstr>Pojmovi</vt:lpstr>
      <vt:lpstr>Pojmovi</vt:lpstr>
      <vt:lpstr>Pojmovi</vt:lpstr>
      <vt:lpstr>Pojmovi</vt:lpstr>
      <vt:lpstr>Pojmovi</vt:lpstr>
      <vt:lpstr>Pojmovi</vt:lpstr>
      <vt:lpstr>Pojmovi</vt:lpstr>
      <vt:lpstr>Pojmovi</vt:lpstr>
      <vt:lpstr> Bankarski proizvodi</vt:lpstr>
      <vt:lpstr> Bankarski proizvodi</vt:lpstr>
      <vt:lpstr> Bankarski proizvodi</vt:lpstr>
      <vt:lpstr> Bankarski proizvodi</vt:lpstr>
      <vt:lpstr> Bankarski proizvodi</vt:lpstr>
      <vt:lpstr> Bankarski proizvodi</vt:lpstr>
      <vt:lpstr> Bankarski proizvodi</vt:lpstr>
      <vt:lpstr> Bankarski proizvodi</vt:lpstr>
      <vt:lpstr> Bankarski proizvodi</vt:lpstr>
      <vt:lpstr> Bankarski proizvodi</vt:lpstr>
      <vt:lpstr> Bankarski proizvodi</vt:lpstr>
      <vt:lpstr> Bankarski proizvodi</vt:lpstr>
      <vt:lpstr> Bankarski proizvodi</vt:lpstr>
      <vt:lpstr> Bankarski proizvodi</vt:lpstr>
      <vt:lpstr> Bankarski proizvodi</vt:lpstr>
      <vt:lpstr> Bankarski proizvodi</vt:lpstr>
      <vt:lpstr>Bankarski proizvodi</vt:lpstr>
      <vt:lpstr>Bankarski proizvodi</vt:lpstr>
      <vt:lpstr>Vrste izvora finansiranja: </vt:lpstr>
      <vt:lpstr>Fond za razvoj i Ministarstvo privrede</vt:lpstr>
      <vt:lpstr>Fond za razvoj i Ministarstvo privrede</vt:lpstr>
      <vt:lpstr>Nacionalna služba za zapošljavanje</vt:lpstr>
      <vt:lpstr>Opportunity banka</vt:lpstr>
      <vt:lpstr>ERSTE Fondacija</vt:lpstr>
      <vt:lpstr>Unicredit Fondacija</vt:lpstr>
      <vt:lpstr>Trag Fondacija</vt:lpstr>
      <vt:lpstr>Climate KIC Start up akcelerator</vt:lpstr>
      <vt:lpstr>Evropski Progres</vt:lpstr>
      <vt:lpstr>ENECA</vt:lpstr>
      <vt:lpstr>Crowdfunding</vt:lpstr>
      <vt:lpstr>Crowdfunding</vt:lpstr>
      <vt:lpstr>Anđeli investitori</vt:lpstr>
      <vt:lpstr>Anđeli investitori</vt:lpstr>
      <vt:lpstr>Venture kapital fondovi</vt:lpstr>
      <vt:lpstr>Seed i akceleratorski fondovi</vt:lpstr>
      <vt:lpstr>Planiranje, razvoj i prodaja u malom biznisu</vt:lpstr>
      <vt:lpstr>Segmentacija tržišta</vt:lpstr>
      <vt:lpstr>Značaj segmentacije tržišta</vt:lpstr>
      <vt:lpstr>Pozicioniranje na tržištu</vt:lpstr>
      <vt:lpstr>Koraci u istraživanju tržišta</vt:lpstr>
      <vt:lpstr>Analiza tržišta (grane, delatnosti) </vt:lpstr>
      <vt:lpstr>Analiza tržišta (dobavljači)</vt:lpstr>
      <vt:lpstr>Finansije </vt:lpstr>
      <vt:lpstr>Formiranje cene proizvoda/usluga</vt:lpstr>
      <vt:lpstr>Kalkulacija proizvodnje</vt:lpstr>
      <vt:lpstr>Formiranje cene proizvoda/usluga</vt:lpstr>
      <vt:lpstr>PowerPoint Presentation</vt:lpstr>
      <vt:lpstr>Kalkulacija cene koštanja</vt:lpstr>
      <vt:lpstr>Analiza prelomne tačke rentabilnosti</vt:lpstr>
      <vt:lpstr>Vežba. - SWOT analiza</vt:lpstr>
      <vt:lpstr>Prodajni plan</vt:lpstr>
      <vt:lpstr>Kanali distribucije</vt:lpstr>
      <vt:lpstr>Skup bitnih marketinških instrumenata </vt:lpstr>
      <vt:lpstr>Marketing MIX</vt:lpstr>
      <vt:lpstr> Marketing plan</vt:lpstr>
      <vt:lpstr>Elektronsko poslovanje</vt:lpstr>
      <vt:lpstr>Značaj i prednosti e-poslovanja i e-marketinga</vt:lpstr>
      <vt:lpstr>Da li je e-poslovanje pravi put za napredak mog preduzeća?</vt:lpstr>
      <vt:lpstr>Značaj i prednosti e-poslovanja i e-marketinga</vt:lpstr>
      <vt:lpstr>Zašto je korisno elektronsko poslovanje? </vt:lpstr>
      <vt:lpstr> </vt:lpstr>
      <vt:lpstr>Šta je potrebno da bi koristili elektronsko poslovanje</vt:lpstr>
      <vt:lpstr>Elektronski potpis </vt:lpstr>
      <vt:lpstr>Čitač smart kartica</vt:lpstr>
      <vt:lpstr>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Osnove preduzetništva</dc:title>
  <dc:creator>Jelena</dc:creator>
  <cp:lastModifiedBy>Nikola-ENECA</cp:lastModifiedBy>
  <cp:revision>27</cp:revision>
  <dcterms:created xsi:type="dcterms:W3CDTF">2006-08-16T00:00:00Z</dcterms:created>
  <dcterms:modified xsi:type="dcterms:W3CDTF">2017-10-18T13:05:50Z</dcterms:modified>
</cp:coreProperties>
</file>